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theme/themeOverride4.xml" ContentType="application/vnd.openxmlformats-officedocument.themeOverride+xml"/>
  <Override PartName="/ppt/notesSlides/notesSlide3.xml" ContentType="application/vnd.openxmlformats-officedocument.presentationml.notesSlide+xml"/>
  <Override PartName="/ppt/theme/themeOverride5.xml" ContentType="application/vnd.openxmlformats-officedocument.themeOverride+xml"/>
  <Override PartName="/ppt/notesSlides/notesSlide4.xml" ContentType="application/vnd.openxmlformats-officedocument.presentationml.notesSlide+xml"/>
  <Override PartName="/ppt/theme/themeOverride6.xml" ContentType="application/vnd.openxmlformats-officedocument.themeOverride+xml"/>
  <Override PartName="/ppt/notesSlides/notesSlide5.xml" ContentType="application/vnd.openxmlformats-officedocument.presentationml.notesSlide+xml"/>
  <Override PartName="/ppt/theme/themeOverride7.xml" ContentType="application/vnd.openxmlformats-officedocument.themeOverride+xml"/>
  <Override PartName="/ppt/notesSlides/notesSlide6.xml" ContentType="application/vnd.openxmlformats-officedocument.presentationml.notesSlide+xml"/>
  <Override PartName="/ppt/theme/themeOverride8.xml" ContentType="application/vnd.openxmlformats-officedocument.themeOverride+xml"/>
  <Override PartName="/ppt/notesSlides/notesSlide7.xml" ContentType="application/vnd.openxmlformats-officedocument.presentationml.notesSlide+xml"/>
  <Override PartName="/ppt/theme/themeOverride9.xml" ContentType="application/vnd.openxmlformats-officedocument.themeOverride+xml"/>
  <Override PartName="/ppt/notesSlides/notesSlide8.xml" ContentType="application/vnd.openxmlformats-officedocument.presentationml.notesSlide+xml"/>
  <Override PartName="/ppt/theme/themeOverride10.xml" ContentType="application/vnd.openxmlformats-officedocument.themeOverride+xml"/>
  <Override PartName="/ppt/theme/themeOverride11.xml" ContentType="application/vnd.openxmlformats-officedocument.themeOverride+xml"/>
  <Override PartName="/ppt/notesSlides/notesSlide9.xml" ContentType="application/vnd.openxmlformats-officedocument.presentationml.notesSlide+xml"/>
  <Override PartName="/ppt/theme/themeOverride12.xml" ContentType="application/vnd.openxmlformats-officedocument.themeOverride+xml"/>
  <Override PartName="/ppt/notesSlides/notesSlide10.xml" ContentType="application/vnd.openxmlformats-officedocument.presentationml.notesSlide+xml"/>
  <Override PartName="/ppt/theme/themeOverride13.xml" ContentType="application/vnd.openxmlformats-officedocument.themeOverride+xml"/>
  <Override PartName="/ppt/theme/themeOverride14.xml" ContentType="application/vnd.openxmlformats-officedocument.themeOverride+xml"/>
  <Override PartName="/ppt/notesSlides/notesSlide11.xml" ContentType="application/vnd.openxmlformats-officedocument.presentationml.notesSlide+xml"/>
  <Override PartName="/ppt/theme/themeOverride15.xml" ContentType="application/vnd.openxmlformats-officedocument.themeOverride+xml"/>
  <Override PartName="/ppt/notesSlides/notesSlide12.xml" ContentType="application/vnd.openxmlformats-officedocument.presentationml.notesSlide+xml"/>
  <Override PartName="/ppt/theme/themeOverride16.xml" ContentType="application/vnd.openxmlformats-officedocument.themeOverride+xml"/>
  <Override PartName="/ppt/notesSlides/notesSlide13.xml" ContentType="application/vnd.openxmlformats-officedocument.presentationml.notesSlide+xml"/>
  <Override PartName="/ppt/theme/themeOverride17.xml" ContentType="application/vnd.openxmlformats-officedocument.themeOverride+xml"/>
  <Override PartName="/ppt/notesSlides/notesSlide14.xml" ContentType="application/vnd.openxmlformats-officedocument.presentationml.notesSlide+xml"/>
  <Override PartName="/ppt/theme/themeOverride18.xml" ContentType="application/vnd.openxmlformats-officedocument.themeOverride+xml"/>
  <Override PartName="/ppt/notesSlides/notesSlide15.xml" ContentType="application/vnd.openxmlformats-officedocument.presentationml.notesSlide+xml"/>
  <Override PartName="/ppt/theme/themeOverride19.xml" ContentType="application/vnd.openxmlformats-officedocument.themeOverride+xml"/>
  <Override PartName="/ppt/notesSlides/notesSlide16.xml" ContentType="application/vnd.openxmlformats-officedocument.presentationml.notesSlide+xml"/>
  <Override PartName="/ppt/theme/themeOverride20.xml" ContentType="application/vnd.openxmlformats-officedocument.themeOverride+xml"/>
  <Override PartName="/ppt/theme/themeOverride21.xml" ContentType="application/vnd.openxmlformats-officedocument.themeOverride+xml"/>
  <Override PartName="/ppt/notesSlides/notesSlide17.xml" ContentType="application/vnd.openxmlformats-officedocument.presentationml.notesSlide+xml"/>
  <Override PartName="/ppt/theme/themeOverride22.xml" ContentType="application/vnd.openxmlformats-officedocument.themeOverride+xml"/>
  <Override PartName="/ppt/notesSlides/notesSlide18.xml" ContentType="application/vnd.openxmlformats-officedocument.presentationml.notesSlide+xml"/>
  <Override PartName="/ppt/theme/themeOverride23.xml" ContentType="application/vnd.openxmlformats-officedocument.themeOverride+xml"/>
  <Override PartName="/ppt/notesSlides/notesSlide19.xml" ContentType="application/vnd.openxmlformats-officedocument.presentationml.notesSlide+xml"/>
  <Override PartName="/ppt/theme/themeOverride24.xml" ContentType="application/vnd.openxmlformats-officedocument.themeOverride+xml"/>
  <Override PartName="/ppt/notesSlides/notesSlide20.xml" ContentType="application/vnd.openxmlformats-officedocument.presentationml.notesSlide+xml"/>
  <Override PartName="/ppt/theme/themeOverride25.xml" ContentType="application/vnd.openxmlformats-officedocument.themeOverride+xml"/>
  <Override PartName="/ppt/notesSlides/notesSlide21.xml" ContentType="application/vnd.openxmlformats-officedocument.presentationml.notesSlide+xml"/>
  <Override PartName="/ppt/theme/themeOverride26.xml" ContentType="application/vnd.openxmlformats-officedocument.themeOverride+xml"/>
  <Override PartName="/ppt/notesSlides/notesSlide22.xml" ContentType="application/vnd.openxmlformats-officedocument.presentationml.notesSl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notesSlides/notesSlide23.xml" ContentType="application/vnd.openxmlformats-officedocument.presentationml.notesSlide+xml"/>
  <Override PartName="/ppt/theme/themeOverride33.xml" ContentType="application/vnd.openxmlformats-officedocument.themeOverride+xml"/>
  <Override PartName="/ppt/notesSlides/notesSlide24.xml" ContentType="application/vnd.openxmlformats-officedocument.presentationml.notesSlide+xml"/>
  <Override PartName="/ppt/theme/themeOverride34.xml" ContentType="application/vnd.openxmlformats-officedocument.themeOverride+xml"/>
  <Override PartName="/ppt/notesSlides/notesSlide25.xml" ContentType="application/vnd.openxmlformats-officedocument.presentationml.notesSlide+xml"/>
  <Override PartName="/ppt/theme/themeOverride35.xml" ContentType="application/vnd.openxmlformats-officedocument.themeOverride+xml"/>
  <Override PartName="/ppt/notesSlides/notesSlide26.xml" ContentType="application/vnd.openxmlformats-officedocument.presentationml.notesSlide+xml"/>
  <Override PartName="/ppt/theme/themeOverride36.xml" ContentType="application/vnd.openxmlformats-officedocument.themeOverride+xml"/>
  <Override PartName="/ppt/notesSlides/notesSlide27.xml" ContentType="application/vnd.openxmlformats-officedocument.presentationml.notesSlide+xml"/>
  <Override PartName="/ppt/theme/themeOverride37.xml" ContentType="application/vnd.openxmlformats-officedocument.themeOverride+xml"/>
  <Override PartName="/ppt/notesSlides/notesSlide28.xml" ContentType="application/vnd.openxmlformats-officedocument.presentationml.notesSlide+xml"/>
  <Override PartName="/ppt/theme/themeOverride38.xml" ContentType="application/vnd.openxmlformats-officedocument.themeOverride+xml"/>
  <Override PartName="/ppt/notesSlides/notesSlide29.xml" ContentType="application/vnd.openxmlformats-officedocument.presentationml.notesSlide+xml"/>
  <Override PartName="/ppt/theme/themeOverride39.xml" ContentType="application/vnd.openxmlformats-officedocument.themeOverride+xml"/>
  <Override PartName="/ppt/notesSlides/notesSlide30.xml" ContentType="application/vnd.openxmlformats-officedocument.presentationml.notesSlide+xml"/>
  <Override PartName="/ppt/theme/themeOverride40.xml" ContentType="application/vnd.openxmlformats-officedocument.themeOverride+xml"/>
  <Override PartName="/ppt/notesSlides/notesSlide31.xml" ContentType="application/vnd.openxmlformats-officedocument.presentationml.notesSlide+xml"/>
  <Override PartName="/ppt/theme/themeOverride41.xml" ContentType="application/vnd.openxmlformats-officedocument.themeOverride+xml"/>
  <Override PartName="/ppt/notesSlides/notesSlide32.xml" ContentType="application/vnd.openxmlformats-officedocument.presentationml.notesSlide+xml"/>
  <Override PartName="/ppt/theme/themeOverride42.xml" ContentType="application/vnd.openxmlformats-officedocument.themeOverride+xml"/>
  <Override PartName="/ppt/notesSlides/notesSlide33.xml" ContentType="application/vnd.openxmlformats-officedocument.presentationml.notesSlide+xml"/>
  <Override PartName="/ppt/theme/themeOverride43.xml" ContentType="application/vnd.openxmlformats-officedocument.themeOverride+xml"/>
  <Override PartName="/ppt/notesSlides/notesSlide34.xml" ContentType="application/vnd.openxmlformats-officedocument.presentationml.notesSlide+xml"/>
  <Override PartName="/ppt/theme/themeOverride44.xml" ContentType="application/vnd.openxmlformats-officedocument.themeOverride+xml"/>
  <Override PartName="/ppt/notesSlides/notesSlide35.xml" ContentType="application/vnd.openxmlformats-officedocument.presentationml.notesSlide+xml"/>
  <Override PartName="/ppt/theme/themeOverride45.xml" ContentType="application/vnd.openxmlformats-officedocument.themeOverride+xml"/>
  <Override PartName="/ppt/notesSlides/notesSlide36.xml" ContentType="application/vnd.openxmlformats-officedocument.presentationml.notesSlide+xml"/>
  <Override PartName="/ppt/theme/themeOverride46.xml" ContentType="application/vnd.openxmlformats-officedocument.themeOverride+xml"/>
  <Override PartName="/ppt/theme/themeOverride47.xml" ContentType="application/vnd.openxmlformats-officedocument.themeOverride+xml"/>
  <Override PartName="/ppt/comments/modernComment_13D_4C083541.xml" ContentType="application/vnd.ms-powerpoint.comments+xml"/>
  <Override PartName="/ppt/theme/themeOverride48.xml" ContentType="application/vnd.openxmlformats-officedocument.themeOverride+xml"/>
  <Override PartName="/ppt/notesSlides/notesSlide37.xml" ContentType="application/vnd.openxmlformats-officedocument.presentationml.notesSlide+xml"/>
  <Override PartName="/ppt/theme/themeOverride49.xml" ContentType="application/vnd.openxmlformats-officedocument.themeOverride+xml"/>
  <Override PartName="/ppt/notesSlides/notesSlide38.xml" ContentType="application/vnd.openxmlformats-officedocument.presentationml.notesSlide+xml"/>
  <Override PartName="/ppt/theme/themeOverride50.xml" ContentType="application/vnd.openxmlformats-officedocument.themeOverride+xml"/>
  <Override PartName="/ppt/notesSlides/notesSlide39.xml" ContentType="application/vnd.openxmlformats-officedocument.presentationml.notesSlide+xml"/>
  <Override PartName="/ppt/theme/themeOverride51.xml" ContentType="application/vnd.openxmlformats-officedocument.themeOverride+xml"/>
  <Override PartName="/ppt/notesSlides/notesSlide40.xml" ContentType="application/vnd.openxmlformats-officedocument.presentationml.notesSlide+xml"/>
  <Override PartName="/ppt/theme/themeOverride52.xml" ContentType="application/vnd.openxmlformats-officedocument.themeOverride+xml"/>
  <Override PartName="/ppt/notesSlides/notesSlide41.xml" ContentType="application/vnd.openxmlformats-officedocument.presentationml.notesSlide+xml"/>
  <Override PartName="/ppt/theme/themeOverride53.xml" ContentType="application/vnd.openxmlformats-officedocument.themeOverride+xml"/>
  <Override PartName="/ppt/notesSlides/notesSlide42.xml" ContentType="application/vnd.openxmlformats-officedocument.presentationml.notesSlide+xml"/>
  <Override PartName="/ppt/theme/themeOverride54.xml" ContentType="application/vnd.openxmlformats-officedocument.themeOverride+xml"/>
  <Override PartName="/ppt/notesSlides/notesSlide43.xml" ContentType="application/vnd.openxmlformats-officedocument.presentationml.notesSlide+xml"/>
  <Override PartName="/ppt/theme/themeOverride55.xml" ContentType="application/vnd.openxmlformats-officedocument.themeOverride+xml"/>
  <Override PartName="/ppt/notesSlides/notesSlide44.xml" ContentType="application/vnd.openxmlformats-officedocument.presentationml.notesSlide+xml"/>
  <Override PartName="/ppt/theme/themeOverride56.xml" ContentType="application/vnd.openxmlformats-officedocument.themeOverride+xml"/>
  <Override PartName="/ppt/notesSlides/notesSlide45.xml" ContentType="application/vnd.openxmlformats-officedocument.presentationml.notesSlide+xml"/>
  <Override PartName="/ppt/theme/themeOverride57.xml" ContentType="application/vnd.openxmlformats-officedocument.themeOverride+xml"/>
  <Override PartName="/ppt/notesSlides/notesSlide46.xml" ContentType="application/vnd.openxmlformats-officedocument.presentationml.notesSlide+xml"/>
  <Override PartName="/ppt/theme/themeOverride58.xml" ContentType="application/vnd.openxmlformats-officedocument.themeOverride+xml"/>
  <Override PartName="/ppt/notesSlides/notesSlide47.xml" ContentType="application/vnd.openxmlformats-officedocument.presentationml.notesSlide+xml"/>
  <Override PartName="/ppt/theme/themeOverride59.xml" ContentType="application/vnd.openxmlformats-officedocument.themeOverride+xml"/>
  <Override PartName="/ppt/notesSlides/notesSlide48.xml" ContentType="application/vnd.openxmlformats-officedocument.presentationml.notesSlide+xml"/>
  <Override PartName="/ppt/theme/themeOverride60.xml" ContentType="application/vnd.openxmlformats-officedocument.themeOverride+xml"/>
  <Override PartName="/ppt/notesSlides/notesSlide49.xml" ContentType="application/vnd.openxmlformats-officedocument.presentationml.notesSlide+xml"/>
  <Override PartName="/ppt/theme/themeOverride61.xml" ContentType="application/vnd.openxmlformats-officedocument.themeOverride+xml"/>
  <Override PartName="/ppt/notesSlides/notesSlide50.xml" ContentType="application/vnd.openxmlformats-officedocument.presentationml.notesSlide+xml"/>
  <Override PartName="/ppt/theme/themeOverride62.xml" ContentType="application/vnd.openxmlformats-officedocument.themeOverride+xml"/>
  <Override PartName="/ppt/theme/themeOverride63.xml" ContentType="application/vnd.openxmlformats-officedocument.themeOverride+xml"/>
  <Override PartName="/ppt/theme/themeOverride64.xml" ContentType="application/vnd.openxmlformats-officedocument.themeOverride+xml"/>
  <Override PartName="/ppt/notesSlides/notesSlide51.xml" ContentType="application/vnd.openxmlformats-officedocument.presentationml.notesSlide+xml"/>
  <Override PartName="/ppt/theme/themeOverride65.xml" ContentType="application/vnd.openxmlformats-officedocument.themeOverride+xml"/>
  <Override PartName="/ppt/notesSlides/notesSlide52.xml" ContentType="application/vnd.openxmlformats-officedocument.presentationml.notesSlide+xml"/>
  <Override PartName="/ppt/theme/themeOverride66.xml" ContentType="application/vnd.openxmlformats-officedocument.themeOverride+xml"/>
  <Override PartName="/ppt/notesSlides/notesSlide53.xml" ContentType="application/vnd.openxmlformats-officedocument.presentationml.notesSlide+xml"/>
  <Override PartName="/ppt/theme/themeOverride67.xml" ContentType="application/vnd.openxmlformats-officedocument.themeOverride+xml"/>
  <Override PartName="/ppt/notesSlides/notesSlide54.xml" ContentType="application/vnd.openxmlformats-officedocument.presentationml.notesSlide+xml"/>
  <Override PartName="/ppt/theme/themeOverride68.xml" ContentType="application/vnd.openxmlformats-officedocument.themeOverride+xml"/>
  <Override PartName="/ppt/notesSlides/notesSlide55.xml" ContentType="application/vnd.openxmlformats-officedocument.presentationml.notesSlide+xml"/>
  <Override PartName="/ppt/theme/themeOverride69.xml" ContentType="application/vnd.openxmlformats-officedocument.themeOverride+xml"/>
  <Override PartName="/ppt/notesSlides/notesSlide56.xml" ContentType="application/vnd.openxmlformats-officedocument.presentationml.notesSlide+xml"/>
  <Override PartName="/ppt/comments/modernComment_154_8B25BC02.xml" ContentType="application/vnd.ms-powerpoint.comments+xml"/>
  <Override PartName="/ppt/theme/themeOverride70.xml" ContentType="application/vnd.openxmlformats-officedocument.themeOverride+xml"/>
  <Override PartName="/ppt/notesSlides/notesSlide57.xml" ContentType="application/vnd.openxmlformats-officedocument.presentationml.notesSlide+xml"/>
  <Override PartName="/ppt/theme/themeOverride71.xml" ContentType="application/vnd.openxmlformats-officedocument.themeOverride+xml"/>
  <Override PartName="/ppt/notesSlides/notesSlide58.xml" ContentType="application/vnd.openxmlformats-officedocument.presentationml.notesSlide+xml"/>
  <Override PartName="/ppt/theme/themeOverride72.xml" ContentType="application/vnd.openxmlformats-officedocument.themeOverride+xml"/>
  <Override PartName="/ppt/notesSlides/notesSlide59.xml" ContentType="application/vnd.openxmlformats-officedocument.presentationml.notesSlide+xml"/>
  <Override PartName="/ppt/theme/themeOverride73.xml" ContentType="application/vnd.openxmlformats-officedocument.themeOverride+xml"/>
  <Override PartName="/ppt/notesSlides/notesSlide60.xml" ContentType="application/vnd.openxmlformats-officedocument.presentationml.notesSlide+xml"/>
  <Override PartName="/ppt/theme/themeOverride74.xml" ContentType="application/vnd.openxmlformats-officedocument.themeOverride+xml"/>
  <Override PartName="/ppt/notesSlides/notesSlide61.xml" ContentType="application/vnd.openxmlformats-officedocument.presentationml.notesSlide+xml"/>
  <Override PartName="/ppt/theme/themeOverride75.xml" ContentType="application/vnd.openxmlformats-officedocument.themeOverride+xml"/>
  <Override PartName="/ppt/theme/themeOverride76.xml" ContentType="application/vnd.openxmlformats-officedocument.themeOverride+xml"/>
  <Override PartName="/ppt/notesSlides/notesSlide62.xml" ContentType="application/vnd.openxmlformats-officedocument.presentationml.notesSlide+xml"/>
  <Override PartName="/ppt/theme/themeOverride77.xml" ContentType="application/vnd.openxmlformats-officedocument.themeOverride+xml"/>
  <Override PartName="/ppt/theme/themeOverride78.xml" ContentType="application/vnd.openxmlformats-officedocument.themeOverride+xml"/>
  <Override PartName="/ppt/theme/themeOverride79.xml" ContentType="application/vnd.openxmlformats-officedocument.themeOverride+xml"/>
  <Override PartName="/ppt/theme/themeOverride80.xml" ContentType="application/vnd.openxmlformats-officedocument.themeOverride+xml"/>
  <Override PartName="/ppt/theme/themeOverride81.xml" ContentType="application/vnd.openxmlformats-officedocument.themeOverride+xml"/>
  <Override PartName="/ppt/notesSlides/notesSlide63.xml" ContentType="application/vnd.openxmlformats-officedocument.presentationml.notesSlide+xml"/>
  <Override PartName="/ppt/theme/themeOverride82.xml" ContentType="application/vnd.openxmlformats-officedocument.themeOverride+xml"/>
  <Override PartName="/ppt/notesSlides/notesSlide64.xml" ContentType="application/vnd.openxmlformats-officedocument.presentationml.notesSlide+xml"/>
  <Override PartName="/ppt/theme/themeOverride83.xml" ContentType="application/vnd.openxmlformats-officedocument.themeOverride+xml"/>
  <Override PartName="/ppt/notesSlides/notesSlide65.xml" ContentType="application/vnd.openxmlformats-officedocument.presentationml.notesSlide+xml"/>
  <Override PartName="/ppt/theme/themeOverride84.xml" ContentType="application/vnd.openxmlformats-officedocument.themeOverride+xml"/>
  <Override PartName="/ppt/notesSlides/notesSlide66.xml" ContentType="application/vnd.openxmlformats-officedocument.presentationml.notesSlide+xml"/>
  <Override PartName="/ppt/theme/themeOverride85.xml" ContentType="application/vnd.openxmlformats-officedocument.themeOverride+xml"/>
  <Override PartName="/ppt/notesSlides/notesSlide67.xml" ContentType="application/vnd.openxmlformats-officedocument.presentationml.notesSlide+xml"/>
  <Override PartName="/ppt/theme/themeOverride86.xml" ContentType="application/vnd.openxmlformats-officedocument.themeOverride+xml"/>
  <Override PartName="/ppt/notesSlides/notesSlide68.xml" ContentType="application/vnd.openxmlformats-officedocument.presentationml.notesSlide+xml"/>
  <Override PartName="/ppt/theme/themeOverride87.xml" ContentType="application/vnd.openxmlformats-officedocument.themeOverride+xml"/>
  <Override PartName="/ppt/notesSlides/notesSlide69.xml" ContentType="application/vnd.openxmlformats-officedocument.presentationml.notesSlide+xml"/>
  <Override PartName="/ppt/theme/themeOverride88.xml" ContentType="application/vnd.openxmlformats-officedocument.themeOverride+xml"/>
  <Override PartName="/ppt/notesSlides/notesSlide70.xml" ContentType="application/vnd.openxmlformats-officedocument.presentationml.notesSlide+xml"/>
  <Override PartName="/ppt/theme/themeOverride89.xml" ContentType="application/vnd.openxmlformats-officedocument.themeOverride+xml"/>
  <Override PartName="/ppt/notesSlides/notesSlide71.xml" ContentType="application/vnd.openxmlformats-officedocument.presentationml.notesSlide+xml"/>
  <Override PartName="/ppt/theme/themeOverride90.xml" ContentType="application/vnd.openxmlformats-officedocument.themeOverride+xml"/>
  <Override PartName="/ppt/theme/themeOverride91.xml" ContentType="application/vnd.openxmlformats-officedocument.themeOverride+xml"/>
  <Override PartName="/ppt/theme/themeOverride92.xml" ContentType="application/vnd.openxmlformats-officedocument.themeOverride+xml"/>
  <Override PartName="/ppt/notesSlides/notesSlide72.xml" ContentType="application/vnd.openxmlformats-officedocument.presentationml.notesSlide+xml"/>
  <Override PartName="/ppt/theme/themeOverride93.xml" ContentType="application/vnd.openxmlformats-officedocument.themeOverride+xml"/>
  <Override PartName="/ppt/theme/themeOverride94.xml" ContentType="application/vnd.openxmlformats-officedocument.themeOverride+xml"/>
  <Override PartName="/ppt/notesSlides/notesSlide73.xml" ContentType="application/vnd.openxmlformats-officedocument.presentationml.notesSlide+xml"/>
  <Override PartName="/ppt/theme/themeOverride95.xml" ContentType="application/vnd.openxmlformats-officedocument.themeOverride+xml"/>
  <Override PartName="/ppt/notesSlides/notesSlide74.xml" ContentType="application/vnd.openxmlformats-officedocument.presentationml.notesSlide+xml"/>
  <Override PartName="/ppt/theme/themeOverride96.xml" ContentType="application/vnd.openxmlformats-officedocument.themeOverride+xml"/>
  <Override PartName="/ppt/notesSlides/notesSlide75.xml" ContentType="application/vnd.openxmlformats-officedocument.presentationml.notesSlide+xml"/>
  <Override PartName="/ppt/theme/themeOverride97.xml" ContentType="application/vnd.openxmlformats-officedocument.themeOverride+xml"/>
  <Override PartName="/ppt/notesSlides/notesSlide76.xml" ContentType="application/vnd.openxmlformats-officedocument.presentationml.notesSlide+xml"/>
  <Override PartName="/ppt/theme/themeOverride98.xml" ContentType="application/vnd.openxmlformats-officedocument.themeOverride+xml"/>
  <Override PartName="/ppt/notesSlides/notesSlide77.xml" ContentType="application/vnd.openxmlformats-officedocument.presentationml.notesSlide+xml"/>
  <Override PartName="/ppt/theme/themeOverride99.xml" ContentType="application/vnd.openxmlformats-officedocument.themeOverride+xml"/>
  <Override PartName="/ppt/notesSlides/notesSlide78.xml" ContentType="application/vnd.openxmlformats-officedocument.presentationml.notesSlide+xml"/>
  <Override PartName="/ppt/theme/themeOverride100.xml" ContentType="application/vnd.openxmlformats-officedocument.themeOverride+xml"/>
  <Override PartName="/ppt/theme/themeOverride101.xml" ContentType="application/vnd.openxmlformats-officedocument.themeOverride+xml"/>
  <Override PartName="/ppt/theme/themeOverride102.xml" ContentType="application/vnd.openxmlformats-officedocument.themeOverride+xml"/>
  <Override PartName="/ppt/theme/themeOverride103.xml" ContentType="application/vnd.openxmlformats-officedocument.themeOverride+xml"/>
  <Override PartName="/ppt/theme/themeOverride104.xml" ContentType="application/vnd.openxmlformats-officedocument.themeOverride+xml"/>
  <Override PartName="/ppt/theme/themeOverride105.xml" ContentType="application/vnd.openxmlformats-officedocument.themeOverride+xml"/>
  <Override PartName="/ppt/theme/themeOverride106.xml" ContentType="application/vnd.openxmlformats-officedocument.themeOverride+xml"/>
  <Override PartName="/ppt/theme/themeOverride107.xml" ContentType="application/vnd.openxmlformats-officedocument.themeOverride+xml"/>
  <Override PartName="/ppt/theme/themeOverride108.xml" ContentType="application/vnd.openxmlformats-officedocument.themeOverride+xml"/>
  <Override PartName="/ppt/theme/themeOverride109.xml" ContentType="application/vnd.openxmlformats-officedocument.themeOverride+xml"/>
  <Override PartName="/ppt/theme/themeOverride110.xml" ContentType="application/vnd.openxmlformats-officedocument.themeOverride+xml"/>
  <Override PartName="/ppt/theme/themeOverride111.xml" ContentType="application/vnd.openxmlformats-officedocument.themeOverr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4"/>
  </p:sldMasterIdLst>
  <p:notesMasterIdLst>
    <p:notesMasterId r:id="rId116"/>
  </p:notesMasterIdLst>
  <p:sldIdLst>
    <p:sldId id="261" r:id="rId5"/>
    <p:sldId id="262" r:id="rId6"/>
    <p:sldId id="263" r:id="rId7"/>
    <p:sldId id="265" r:id="rId8"/>
    <p:sldId id="266" r:id="rId9"/>
    <p:sldId id="267" r:id="rId10"/>
    <p:sldId id="269" r:id="rId11"/>
    <p:sldId id="320" r:id="rId12"/>
    <p:sldId id="268" r:id="rId13"/>
    <p:sldId id="274" r:id="rId14"/>
    <p:sldId id="329" r:id="rId15"/>
    <p:sldId id="264" r:id="rId16"/>
    <p:sldId id="364" r:id="rId17"/>
    <p:sldId id="370" r:id="rId18"/>
    <p:sldId id="307" r:id="rId19"/>
    <p:sldId id="293" r:id="rId20"/>
    <p:sldId id="298" r:id="rId21"/>
    <p:sldId id="415" r:id="rId22"/>
    <p:sldId id="416" r:id="rId23"/>
    <p:sldId id="297" r:id="rId24"/>
    <p:sldId id="372" r:id="rId25"/>
    <p:sldId id="417" r:id="rId26"/>
    <p:sldId id="365" r:id="rId27"/>
    <p:sldId id="375" r:id="rId28"/>
    <p:sldId id="366" r:id="rId29"/>
    <p:sldId id="368" r:id="rId30"/>
    <p:sldId id="407" r:id="rId31"/>
    <p:sldId id="314" r:id="rId32"/>
    <p:sldId id="386" r:id="rId33"/>
    <p:sldId id="431" r:id="rId34"/>
    <p:sldId id="271" r:id="rId35"/>
    <p:sldId id="275" r:id="rId36"/>
    <p:sldId id="280" r:id="rId37"/>
    <p:sldId id="281" r:id="rId38"/>
    <p:sldId id="325" r:id="rId39"/>
    <p:sldId id="337" r:id="rId40"/>
    <p:sldId id="379" r:id="rId41"/>
    <p:sldId id="380" r:id="rId42"/>
    <p:sldId id="376" r:id="rId43"/>
    <p:sldId id="378" r:id="rId44"/>
    <p:sldId id="381" r:id="rId45"/>
    <p:sldId id="377" r:id="rId46"/>
    <p:sldId id="382" r:id="rId47"/>
    <p:sldId id="285" r:id="rId48"/>
    <p:sldId id="389" r:id="rId49"/>
    <p:sldId id="408" r:id="rId50"/>
    <p:sldId id="317" r:id="rId51"/>
    <p:sldId id="324" r:id="rId52"/>
    <p:sldId id="326" r:id="rId53"/>
    <p:sldId id="327" r:id="rId54"/>
    <p:sldId id="328" r:id="rId55"/>
    <p:sldId id="330" r:id="rId56"/>
    <p:sldId id="276" r:id="rId57"/>
    <p:sldId id="332" r:id="rId58"/>
    <p:sldId id="331" r:id="rId59"/>
    <p:sldId id="334" r:id="rId60"/>
    <p:sldId id="333" r:id="rId61"/>
    <p:sldId id="335" r:id="rId62"/>
    <p:sldId id="383" r:id="rId63"/>
    <p:sldId id="388" r:id="rId64"/>
    <p:sldId id="396" r:id="rId65"/>
    <p:sldId id="393" r:id="rId66"/>
    <p:sldId id="394" r:id="rId67"/>
    <p:sldId id="397" r:id="rId68"/>
    <p:sldId id="344" r:id="rId69"/>
    <p:sldId id="385" r:id="rId70"/>
    <p:sldId id="339" r:id="rId71"/>
    <p:sldId id="342" r:id="rId72"/>
    <p:sldId id="340" r:id="rId73"/>
    <p:sldId id="341" r:id="rId74"/>
    <p:sldId id="345" r:id="rId75"/>
    <p:sldId id="347" r:id="rId76"/>
    <p:sldId id="346" r:id="rId77"/>
    <p:sldId id="374" r:id="rId78"/>
    <p:sldId id="409" r:id="rId79"/>
    <p:sldId id="418" r:id="rId80"/>
    <p:sldId id="411" r:id="rId81"/>
    <p:sldId id="312" r:id="rId82"/>
    <p:sldId id="313" r:id="rId83"/>
    <p:sldId id="292" r:id="rId84"/>
    <p:sldId id="277" r:id="rId85"/>
    <p:sldId id="348" r:id="rId86"/>
    <p:sldId id="351" r:id="rId87"/>
    <p:sldId id="356" r:id="rId88"/>
    <p:sldId id="354" r:id="rId89"/>
    <p:sldId id="369" r:id="rId90"/>
    <p:sldId id="358" r:id="rId91"/>
    <p:sldId id="353" r:id="rId92"/>
    <p:sldId id="350" r:id="rId93"/>
    <p:sldId id="294" r:id="rId94"/>
    <p:sldId id="413" r:id="rId95"/>
    <p:sldId id="373" r:id="rId96"/>
    <p:sldId id="412" r:id="rId97"/>
    <p:sldId id="359" r:id="rId98"/>
    <p:sldId id="357" r:id="rId99"/>
    <p:sldId id="428" r:id="rId100"/>
    <p:sldId id="361" r:id="rId101"/>
    <p:sldId id="363" r:id="rId102"/>
    <p:sldId id="362" r:id="rId103"/>
    <p:sldId id="323" r:id="rId104"/>
    <p:sldId id="390" r:id="rId105"/>
    <p:sldId id="414" r:id="rId106"/>
    <p:sldId id="419" r:id="rId107"/>
    <p:sldId id="420" r:id="rId108"/>
    <p:sldId id="421" r:id="rId109"/>
    <p:sldId id="423" r:id="rId110"/>
    <p:sldId id="422" r:id="rId111"/>
    <p:sldId id="424" r:id="rId112"/>
    <p:sldId id="425" r:id="rId113"/>
    <p:sldId id="426" r:id="rId114"/>
    <p:sldId id="429" r:id="rId115"/>
  </p:sldIdLst>
  <p:sldSz cx="9144000" cy="6858000" type="screen4x3"/>
  <p:notesSz cx="6797675" cy="9926638"/>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9B6B83D-7D84-249F-674E-4B3332EB6818}" name="e.lemoine@sietra.fr" initials="e." userId="S::urn:spo:guest#e.lemoine@sietra.fr::" providerId="AD"/>
  <p188:author id="{A550F386-E1C0-0CA3-4A64-5D4E1CE7399D}" name="Utilisateur invité" initials="Ui" userId="S::urn:spo:anon#4b36ea6dc2428bf2b8e34e39c87e923188e816b1c98d79e902fefeb1374b4f28::" providerId="AD"/>
  <p188:author id="{4AE232E4-4B41-B484-5A91-11AFEAE786E1}" name="Sophie DE LAVERGNE" initials="SD" userId="S::sophiedelavergne@fdaappma33.onmicrosoft.com::1bae498e-0a1f-4edd-a05b-c810093f338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000000"/>
    <a:srgbClr val="FFFFFF"/>
    <a:srgbClr val="1D71B8"/>
    <a:srgbClr val="AA4FBD"/>
    <a:srgbClr val="00A19A"/>
    <a:srgbClr val="009E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417CEE-A6A9-7A17-B9A6-46E997DAD08F}" v="22" dt="2024-05-31T12:38:15.616"/>
    <p1510:client id="{5ADF5184-CE5F-48AF-85C5-CC112083558A}" v="1239" dt="2024-05-31T13:36:56.5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203" autoAdjust="0"/>
  </p:normalViewPr>
  <p:slideViewPr>
    <p:cSldViewPr snapToGrid="0">
      <p:cViewPr varScale="1">
        <p:scale>
          <a:sx n="94" d="100"/>
          <a:sy n="94" d="100"/>
        </p:scale>
        <p:origin x="2094" y="102"/>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presProps" Target="presProp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13" Type="http://schemas.openxmlformats.org/officeDocument/2006/relationships/slide" Target="slides/slide109.xml"/><Relationship Id="rId118"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12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11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slide" Target="slides/slide10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slide" Target="slides/slide110.xml"/><Relationship Id="rId119"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s>
</file>

<file path=ppt/comments/modernComment_13D_4C083541.xml><?xml version="1.0" encoding="utf-8"?>
<p188:cmLst xmlns:a="http://schemas.openxmlformats.org/drawingml/2006/main" xmlns:r="http://schemas.openxmlformats.org/officeDocument/2006/relationships" xmlns:p188="http://schemas.microsoft.com/office/powerpoint/2018/8/main">
  <p188:cm id="{EFD32D37-3247-4E3B-80E0-959513D0589F}" authorId="{A550F386-E1C0-0CA3-4A64-5D4E1CE7399D}" created="2024-05-27T09:24:32.599">
    <pc:sldMkLst xmlns:pc="http://schemas.microsoft.com/office/powerpoint/2013/main/command">
      <pc:docMk/>
      <pc:sldMk cId="103874066" sldId="317"/>
    </pc:sldMkLst>
    <p188:replyLst>
      <p188:reply id="{A460E9CB-5D72-431E-9DB4-CD2064148FA5}" authorId="{A550F386-E1C0-0CA3-4A64-5D4E1CE7399D}" created="2024-05-27T09:27:11.714">
        <p188:txBody>
          <a:bodyPr/>
          <a:lstStyle/>
          <a:p>
            <a:r>
              <a:rPr lang="fr-FR"/>
              <a:t>un peu la même présentation au niveau de la frome que la diapo 87</a:t>
            </a:r>
          </a:p>
        </p188:txBody>
      </p188:reply>
    </p188:replyLst>
    <p188:txBody>
      <a:bodyPr/>
      <a:lstStyle/>
      <a:p>
        <a:r>
          <a:rPr lang="fr-FR"/>
          <a:t>Julien : je dirais que l'on aborde les deux.
- prévention en amont : évaluer les zones sensibles (modélisation Artelia), accompagnement SIETRA pour sensibiliser les riverains aux risques  (macarons de crue) et éventuellement conseils pour le PSC (Plan de Sauvegarde communal).
- Pendant les évènements : le rôle du SIETRA dans la surveillance des cours d'eau (pas d'astreinte) en appui à la commune et rappel de l'intérêt du PSC et éventuellement du DICRIM (diapo 38 rappel) et règles concernant la mobilisation éventuelle des secours et police pour organisation de la mise en sécurité des riverains n'ayant pas quittés une zone impactée)</a:t>
        </a:r>
      </a:p>
    </p188:txBody>
  </p188:cm>
</p188:cmLst>
</file>

<file path=ppt/comments/modernComment_154_8B25BC02.xml><?xml version="1.0" encoding="utf-8"?>
<p188:cmLst xmlns:a="http://schemas.openxmlformats.org/drawingml/2006/main" xmlns:r="http://schemas.openxmlformats.org/officeDocument/2006/relationships" xmlns:p188="http://schemas.microsoft.com/office/powerpoint/2018/8/main">
  <p188:cm id="{3B2DC5F6-C392-457E-B58A-D1EB11FBE04B}" authorId="{A550F386-E1C0-0CA3-4A64-5D4E1CE7399D}" created="2024-05-27T09:13:33.064">
    <pc:sldMkLst xmlns:pc="http://schemas.microsoft.com/office/powerpoint/2013/main/command">
      <pc:docMk/>
      <pc:sldMk cId="2334505986" sldId="340"/>
    </pc:sldMkLst>
    <p188:txBody>
      <a:bodyPr/>
      <a:lstStyle/>
      <a:p>
        <a:r>
          <a:rPr lang="fr-FR"/>
          <a:t>julien : se préparer à la question de qu'est ce qu'un terrain d'assiette. Notions pas claire déjà pour nous et qui va être difficile à expliquer si la question est posée... Si tu sais ce que c'est ok sinon définition à comprendre : 
(Construction, Droit) Terrain (éventuellement composé de plusieurs parcelles cadastrales) sur lequel est implanté un ou plusieurs bâtiments formant un ensemble.
Pas très clair je trouve</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CE168D0-F529-46E8-9782-5D5B49608004}" type="datetimeFigureOut">
              <a:rPr lang="fr-FR" smtClean="0"/>
              <a:t>03/06/2024</a:t>
            </a:fld>
            <a:endParaRPr lang="fr-FR"/>
          </a:p>
        </p:txBody>
      </p:sp>
      <p:sp>
        <p:nvSpPr>
          <p:cNvPr id="4" name="Espace réservé de l'image des diapositives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3E15C326-32C5-4184-BCED-AB6578C34D8A}" type="slidenum">
              <a:rPr lang="fr-FR" smtClean="0"/>
              <a:t>‹N°›</a:t>
            </a:fld>
            <a:endParaRPr lang="fr-FR"/>
          </a:p>
        </p:txBody>
      </p:sp>
    </p:spTree>
    <p:extLst>
      <p:ext uri="{BB962C8B-B14F-4D97-AF65-F5344CB8AC3E}">
        <p14:creationId xmlns:p14="http://schemas.microsoft.com/office/powerpoint/2010/main" val="3970244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legifrance.gouv.fr/affichCodeArticle.do?cidTexte=LEGITEXT000006074220&amp;idArticle=LEGIARTI000006833170&amp;dateTexte=&amp;categorieLien=cid"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1</a:t>
            </a:fld>
            <a:endParaRPr lang="fr-FR"/>
          </a:p>
        </p:txBody>
      </p:sp>
    </p:spTree>
    <p:extLst>
      <p:ext uri="{BB962C8B-B14F-4D97-AF65-F5344CB8AC3E}">
        <p14:creationId xmlns:p14="http://schemas.microsoft.com/office/powerpoint/2010/main" val="2697152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2</a:t>
            </a:fld>
            <a:endParaRPr lang="fr-FR"/>
          </a:p>
        </p:txBody>
      </p:sp>
    </p:spTree>
    <p:extLst>
      <p:ext uri="{BB962C8B-B14F-4D97-AF65-F5344CB8AC3E}">
        <p14:creationId xmlns:p14="http://schemas.microsoft.com/office/powerpoint/2010/main" val="1152053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4</a:t>
            </a:fld>
            <a:endParaRPr lang="fr-FR"/>
          </a:p>
        </p:txBody>
      </p:sp>
    </p:spTree>
    <p:extLst>
      <p:ext uri="{BB962C8B-B14F-4D97-AF65-F5344CB8AC3E}">
        <p14:creationId xmlns:p14="http://schemas.microsoft.com/office/powerpoint/2010/main" val="32255764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a:t>
            </a:fld>
            <a:endParaRPr lang="fr-FR"/>
          </a:p>
        </p:txBody>
      </p:sp>
    </p:spTree>
    <p:extLst>
      <p:ext uri="{BB962C8B-B14F-4D97-AF65-F5344CB8AC3E}">
        <p14:creationId xmlns:p14="http://schemas.microsoft.com/office/powerpoint/2010/main" val="4109052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6</a:t>
            </a:fld>
            <a:endParaRPr lang="fr-FR"/>
          </a:p>
        </p:txBody>
      </p:sp>
    </p:spTree>
    <p:extLst>
      <p:ext uri="{BB962C8B-B14F-4D97-AF65-F5344CB8AC3E}">
        <p14:creationId xmlns:p14="http://schemas.microsoft.com/office/powerpoint/2010/main" val="3842878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7</a:t>
            </a:fld>
            <a:endParaRPr lang="fr-FR"/>
          </a:p>
        </p:txBody>
      </p:sp>
    </p:spTree>
    <p:extLst>
      <p:ext uri="{BB962C8B-B14F-4D97-AF65-F5344CB8AC3E}">
        <p14:creationId xmlns:p14="http://schemas.microsoft.com/office/powerpoint/2010/main" val="2743374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8</a:t>
            </a:fld>
            <a:endParaRPr lang="fr-FR"/>
          </a:p>
        </p:txBody>
      </p:sp>
    </p:spTree>
    <p:extLst>
      <p:ext uri="{BB962C8B-B14F-4D97-AF65-F5344CB8AC3E}">
        <p14:creationId xmlns:p14="http://schemas.microsoft.com/office/powerpoint/2010/main" val="1238596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9</a:t>
            </a:fld>
            <a:endParaRPr lang="fr-FR"/>
          </a:p>
        </p:txBody>
      </p:sp>
    </p:spTree>
    <p:extLst>
      <p:ext uri="{BB962C8B-B14F-4D97-AF65-F5344CB8AC3E}">
        <p14:creationId xmlns:p14="http://schemas.microsoft.com/office/powerpoint/2010/main" val="869330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11</a:t>
            </a:fld>
            <a:endParaRPr lang="fr-FR"/>
          </a:p>
        </p:txBody>
      </p:sp>
    </p:spTree>
    <p:extLst>
      <p:ext uri="{BB962C8B-B14F-4D97-AF65-F5344CB8AC3E}">
        <p14:creationId xmlns:p14="http://schemas.microsoft.com/office/powerpoint/2010/main" val="30852960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l"/>
            <a:r>
              <a:rPr lang="fr-FR" sz="1800" dirty="0"/>
              <a:t>Source : GUIDE MÉTHODOLOGIQUE METTRE EN ŒUVRE SA GEMAPI</a:t>
            </a:r>
          </a:p>
          <a:p>
            <a:pPr algn="l"/>
            <a:endParaRPr lang="fr-FR" sz="1800" dirty="0"/>
          </a:p>
          <a:p>
            <a:pPr algn="l"/>
            <a:r>
              <a:rPr lang="fr-FR" sz="1800" b="0" i="0" u="none" strike="noStrike" baseline="0" dirty="0">
                <a:latin typeface="HelveticaNeueLTStd-Roman"/>
              </a:rPr>
              <a:t>Les communes et les syndicats de rivières, s’ils constituent des acteurs reconnus de la </a:t>
            </a:r>
            <a:r>
              <a:rPr lang="fr-FR" sz="1800" b="0" i="0" u="none" strike="noStrike" baseline="0" dirty="0" err="1">
                <a:latin typeface="HelveticaNeueLTStd-Roman"/>
              </a:rPr>
              <a:t>Gemapi</a:t>
            </a:r>
            <a:r>
              <a:rPr lang="fr-FR" sz="1800" b="0" i="0" u="none" strike="noStrike" baseline="0" dirty="0">
                <a:latin typeface="HelveticaNeueLTStd-Roman"/>
              </a:rPr>
              <a:t>, ne sont pas les seuls à intervenir dans son champ d’application :</a:t>
            </a:r>
          </a:p>
          <a:p>
            <a:pPr marL="285750" indent="-285750" algn="l">
              <a:buFont typeface="Arial" panose="020B0604020202020204" pitchFamily="34" charset="0"/>
              <a:buChar char="•"/>
            </a:pPr>
            <a:r>
              <a:rPr lang="fr-FR" sz="1800" b="0" i="0" u="none" strike="noStrike" baseline="0" dirty="0">
                <a:latin typeface="HelveticaNeueLTStd-Roman"/>
              </a:rPr>
              <a:t>les associations (locales, de propriétaires, de gestionnaires…), </a:t>
            </a:r>
          </a:p>
          <a:p>
            <a:pPr marL="285750" indent="-285750" algn="l">
              <a:buFont typeface="Arial" panose="020B0604020202020204" pitchFamily="34" charset="0"/>
              <a:buChar char="•"/>
            </a:pPr>
            <a:r>
              <a:rPr lang="fr-FR" sz="1800" b="0" i="0" u="none" strike="noStrike" baseline="0" dirty="0">
                <a:latin typeface="HelveticaNeueLTStd-Roman"/>
              </a:rPr>
              <a:t>les collectivités (département, région),</a:t>
            </a:r>
          </a:p>
          <a:p>
            <a:pPr marL="285750" indent="-285750" algn="l">
              <a:buFont typeface="Arial" panose="020B0604020202020204" pitchFamily="34" charset="0"/>
              <a:buChar char="•"/>
            </a:pPr>
            <a:r>
              <a:rPr lang="fr-FR" sz="1800" b="0" i="0" u="none" strike="noStrike" baseline="0" dirty="0">
                <a:latin typeface="HelveticaNeueLTStd-Roman"/>
              </a:rPr>
              <a:t>l’État, </a:t>
            </a:r>
          </a:p>
          <a:p>
            <a:pPr marL="285750" indent="-285750" algn="l">
              <a:buFont typeface="Arial" panose="020B0604020202020204" pitchFamily="34" charset="0"/>
              <a:buChar char="•"/>
            </a:pPr>
            <a:r>
              <a:rPr lang="fr-FR" sz="1800" b="0" i="0" u="none" strike="noStrike" baseline="0" dirty="0">
                <a:latin typeface="HelveticaNeueLTStd-Roman"/>
              </a:rPr>
              <a:t>les établissements publics (Agences de l’eau, EPTB12, EPAGE13, parcs naturels régionaux - PNR, Pays/Pôles d’équilibres territoriaux et ruraux - PETR…), </a:t>
            </a:r>
          </a:p>
          <a:p>
            <a:pPr marL="285750" indent="-285750" algn="l">
              <a:buFont typeface="Arial" panose="020B0604020202020204" pitchFamily="34" charset="0"/>
              <a:buChar char="•"/>
            </a:pPr>
            <a:r>
              <a:rPr lang="fr-FR" sz="1800" b="0" i="0" u="none" strike="noStrike" baseline="0" dirty="0">
                <a:latin typeface="HelveticaNeueLTStd-Roman"/>
              </a:rPr>
              <a:t>Les instituts de recherche </a:t>
            </a:r>
          </a:p>
          <a:p>
            <a:pPr marL="285750" indent="-285750" algn="l">
              <a:buFont typeface="Arial" panose="020B0604020202020204" pitchFamily="34" charset="0"/>
              <a:buChar char="•"/>
            </a:pPr>
            <a:r>
              <a:rPr lang="fr-FR" sz="1800" b="0" i="0" u="none" strike="noStrike" baseline="0" dirty="0">
                <a:latin typeface="HelveticaNeueLTStd-Roman"/>
              </a:rPr>
              <a:t>et bien sûr les propriétaires privés</a:t>
            </a:r>
          </a:p>
          <a:p>
            <a:pPr algn="l"/>
            <a:r>
              <a:rPr lang="fr-FR" sz="1800" b="0" i="0" u="none" strike="noStrike" baseline="0" dirty="0">
                <a:latin typeface="HelveticaNeueLTStd-Roman"/>
              </a:rPr>
              <a:t>sont pleinement impliqués dans la gestion des milieux aquatiques des territoires. Il est donc essentiel de repérer l’ensemble des structures et acteurs qui conduisent des études, des actions, ou connaissent de façon approfondie les écosystèmes locaux pour les vivre au quotidien.</a:t>
            </a:r>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12</a:t>
            </a:fld>
            <a:endParaRPr lang="fr-FR"/>
          </a:p>
        </p:txBody>
      </p:sp>
    </p:spTree>
    <p:extLst>
      <p:ext uri="{BB962C8B-B14F-4D97-AF65-F5344CB8AC3E}">
        <p14:creationId xmlns:p14="http://schemas.microsoft.com/office/powerpoint/2010/main" val="30405539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14</a:t>
            </a:fld>
            <a:endParaRPr lang="fr-FR"/>
          </a:p>
        </p:txBody>
      </p:sp>
    </p:spTree>
    <p:extLst>
      <p:ext uri="{BB962C8B-B14F-4D97-AF65-F5344CB8AC3E}">
        <p14:creationId xmlns:p14="http://schemas.microsoft.com/office/powerpoint/2010/main" val="1219891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15</a:t>
            </a:fld>
            <a:endParaRPr lang="fr-FR"/>
          </a:p>
        </p:txBody>
      </p:sp>
    </p:spTree>
    <p:extLst>
      <p:ext uri="{BB962C8B-B14F-4D97-AF65-F5344CB8AC3E}">
        <p14:creationId xmlns:p14="http://schemas.microsoft.com/office/powerpoint/2010/main" val="1847852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16</a:t>
            </a:fld>
            <a:endParaRPr lang="fr-FR"/>
          </a:p>
        </p:txBody>
      </p:sp>
    </p:spTree>
    <p:extLst>
      <p:ext uri="{BB962C8B-B14F-4D97-AF65-F5344CB8AC3E}">
        <p14:creationId xmlns:p14="http://schemas.microsoft.com/office/powerpoint/2010/main" val="34163625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 SIETRA a un </a:t>
            </a:r>
            <a:r>
              <a:rPr lang="fr-FR" dirty="0" err="1"/>
              <a:t>progamme</a:t>
            </a:r>
            <a:r>
              <a:rPr lang="fr-FR" dirty="0"/>
              <a:t> de travaux = intervient échelle globale de BV par priorité</a:t>
            </a: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17</a:t>
            </a:fld>
            <a:endParaRPr lang="fr-FR"/>
          </a:p>
        </p:txBody>
      </p:sp>
    </p:spTree>
    <p:extLst>
      <p:ext uri="{BB962C8B-B14F-4D97-AF65-F5344CB8AC3E}">
        <p14:creationId xmlns:p14="http://schemas.microsoft.com/office/powerpoint/2010/main" val="35914908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18</a:t>
            </a:fld>
            <a:endParaRPr lang="fr-FR"/>
          </a:p>
        </p:txBody>
      </p:sp>
    </p:spTree>
    <p:extLst>
      <p:ext uri="{BB962C8B-B14F-4D97-AF65-F5344CB8AC3E}">
        <p14:creationId xmlns:p14="http://schemas.microsoft.com/office/powerpoint/2010/main" val="11477910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Expliquer que le SIETRA a un </a:t>
            </a:r>
            <a:r>
              <a:rPr lang="fr-FR" dirty="0" err="1"/>
              <a:t>progamme</a:t>
            </a:r>
            <a:r>
              <a:rPr lang="fr-FR" dirty="0"/>
              <a:t> de travaux = intervient échelle globale de BV par priorité</a:t>
            </a: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19</a:t>
            </a:fld>
            <a:endParaRPr lang="fr-FR"/>
          </a:p>
        </p:txBody>
      </p:sp>
    </p:spTree>
    <p:extLst>
      <p:ext uri="{BB962C8B-B14F-4D97-AF65-F5344CB8AC3E}">
        <p14:creationId xmlns:p14="http://schemas.microsoft.com/office/powerpoint/2010/main" val="2413747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 SIETRA a un </a:t>
            </a:r>
            <a:r>
              <a:rPr lang="fr-FR" dirty="0" err="1"/>
              <a:t>progamme</a:t>
            </a:r>
            <a:r>
              <a:rPr lang="fr-FR" dirty="0"/>
              <a:t> de travaux = intervient échelle globale de BV par priorité</a:t>
            </a: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21</a:t>
            </a:fld>
            <a:endParaRPr lang="fr-FR"/>
          </a:p>
        </p:txBody>
      </p:sp>
    </p:spTree>
    <p:extLst>
      <p:ext uri="{BB962C8B-B14F-4D97-AF65-F5344CB8AC3E}">
        <p14:creationId xmlns:p14="http://schemas.microsoft.com/office/powerpoint/2010/main" val="14693218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22</a:t>
            </a:fld>
            <a:endParaRPr lang="fr-FR"/>
          </a:p>
        </p:txBody>
      </p:sp>
    </p:spTree>
    <p:extLst>
      <p:ext uri="{BB962C8B-B14F-4D97-AF65-F5344CB8AC3E}">
        <p14:creationId xmlns:p14="http://schemas.microsoft.com/office/powerpoint/2010/main" val="25873260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sz="1000" b="1">
              <a:latin typeface="Arial" panose="020B0604020202020204" pitchFamily="34" charset="0"/>
              <a:cs typeface="Arial" panose="020B0604020202020204" pitchFamily="34" charset="0"/>
            </a:endParaRP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23</a:t>
            </a:fld>
            <a:endParaRPr lang="fr-FR"/>
          </a:p>
        </p:txBody>
      </p:sp>
    </p:spTree>
    <p:extLst>
      <p:ext uri="{BB962C8B-B14F-4D97-AF65-F5344CB8AC3E}">
        <p14:creationId xmlns:p14="http://schemas.microsoft.com/office/powerpoint/2010/main" val="23919641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24</a:t>
            </a:fld>
            <a:endParaRPr lang="fr-FR"/>
          </a:p>
        </p:txBody>
      </p:sp>
    </p:spTree>
    <p:extLst>
      <p:ext uri="{BB962C8B-B14F-4D97-AF65-F5344CB8AC3E}">
        <p14:creationId xmlns:p14="http://schemas.microsoft.com/office/powerpoint/2010/main" val="14324887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25</a:t>
            </a:fld>
            <a:endParaRPr lang="fr-FR"/>
          </a:p>
        </p:txBody>
      </p:sp>
    </p:spTree>
    <p:extLst>
      <p:ext uri="{BB962C8B-B14F-4D97-AF65-F5344CB8AC3E}">
        <p14:creationId xmlns:p14="http://schemas.microsoft.com/office/powerpoint/2010/main" val="33443490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26</a:t>
            </a:fld>
            <a:endParaRPr lang="fr-FR"/>
          </a:p>
        </p:txBody>
      </p:sp>
    </p:spTree>
    <p:extLst>
      <p:ext uri="{BB962C8B-B14F-4D97-AF65-F5344CB8AC3E}">
        <p14:creationId xmlns:p14="http://schemas.microsoft.com/office/powerpoint/2010/main" val="9842133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32</a:t>
            </a:fld>
            <a:endParaRPr lang="fr-FR"/>
          </a:p>
        </p:txBody>
      </p:sp>
    </p:spTree>
    <p:extLst>
      <p:ext uri="{BB962C8B-B14F-4D97-AF65-F5344CB8AC3E}">
        <p14:creationId xmlns:p14="http://schemas.microsoft.com/office/powerpoint/2010/main" val="4806926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228600" indent="-228600" algn="l">
              <a:buAutoNum type="arabicParenR"/>
            </a:pPr>
            <a:r>
              <a:rPr lang="fr-FR" sz="900" b="1" i="0" u="sng">
                <a:solidFill>
                  <a:srgbClr val="333333"/>
                </a:solidFill>
                <a:effectLst/>
                <a:latin typeface="Arial" panose="020B0604020202020204" pitchFamily="34" charset="0"/>
                <a:cs typeface="Arial" panose="020B0604020202020204" pitchFamily="34" charset="0"/>
              </a:rPr>
              <a:t>Les droits d’un propriétaire riverain </a:t>
            </a:r>
          </a:p>
          <a:p>
            <a:pPr marL="0" indent="0" algn="l">
              <a:buNone/>
            </a:pPr>
            <a:r>
              <a:rPr lang="fr-FR" sz="900" b="1" i="0" u="sng">
                <a:solidFill>
                  <a:srgbClr val="333333"/>
                </a:solidFill>
                <a:effectLst/>
                <a:latin typeface="Arial" panose="020B0604020202020204" pitchFamily="34" charset="0"/>
                <a:cs typeface="Arial" panose="020B0604020202020204" pitchFamily="34" charset="0"/>
              </a:rPr>
              <a:t>Droits fondamentaux</a:t>
            </a:r>
          </a:p>
          <a:p>
            <a:pPr algn="l"/>
            <a:r>
              <a:rPr lang="fr-FR" sz="900" b="1" i="0">
                <a:solidFill>
                  <a:srgbClr val="333333"/>
                </a:solidFill>
                <a:effectLst/>
                <a:latin typeface="Arial" panose="020B0604020202020204" pitchFamily="34" charset="0"/>
                <a:cs typeface="Arial" panose="020B0604020202020204" pitchFamily="34" charset="0"/>
              </a:rPr>
              <a:t>- La propriété des berges et du fond du lit.</a:t>
            </a:r>
            <a:r>
              <a:rPr lang="fr-FR" sz="900" b="0" i="0">
                <a:solidFill>
                  <a:srgbClr val="333333"/>
                </a:solidFill>
                <a:effectLst/>
                <a:latin typeface="Arial" panose="020B0604020202020204" pitchFamily="34" charset="0"/>
                <a:cs typeface="Arial" panose="020B0604020202020204" pitchFamily="34" charset="0"/>
              </a:rPr>
              <a:t> Le propriétaire riverain d’un cours d’eau est propriétaire du lit jusqu’à son milieu, ou en totalité, s’il possède les deux rives (Art. L215-2 du Code de l’Env.).</a:t>
            </a:r>
          </a:p>
          <a:p>
            <a:pPr algn="l"/>
            <a:r>
              <a:rPr lang="fr-FR" sz="900" b="1" i="0">
                <a:solidFill>
                  <a:srgbClr val="333333"/>
                </a:solidFill>
                <a:effectLst/>
                <a:latin typeface="Arial" panose="020B0604020202020204" pitchFamily="34" charset="0"/>
                <a:cs typeface="Arial" panose="020B0604020202020204" pitchFamily="34" charset="0"/>
              </a:rPr>
              <a:t>- Le droit de clore : </a:t>
            </a:r>
            <a:r>
              <a:rPr lang="fr-FR" sz="900" b="0" i="0">
                <a:solidFill>
                  <a:srgbClr val="333333"/>
                </a:solidFill>
                <a:effectLst/>
                <a:latin typeface="Arial" panose="020B0604020202020204" pitchFamily="34" charset="0"/>
                <a:cs typeface="Arial" panose="020B0604020202020204" pitchFamily="34" charset="0"/>
              </a:rPr>
              <a:t>Les propriétés en bord de cours d’eau peuvent être clôturées. Les clôtures ne doivent pas perturber l’écoulement des eaux ni favoriser l’accumulation de végétaux en période de crue. Leur implantation sera conforme aux prescriptions du Plan de Prévention des Risques Inondation (PPRI) communal.</a:t>
            </a:r>
          </a:p>
          <a:p>
            <a:endParaRPr lang="fr-FR" sz="500" b="1">
              <a:latin typeface="Arial" panose="020B0604020202020204" pitchFamily="34" charset="0"/>
              <a:cs typeface="Arial" panose="020B0604020202020204" pitchFamily="34" charset="0"/>
            </a:endParaRPr>
          </a:p>
          <a:p>
            <a:r>
              <a:rPr lang="fr-FR" sz="900" b="1" u="sng">
                <a:latin typeface="Arial" panose="020B0604020202020204" pitchFamily="34" charset="0"/>
                <a:cs typeface="Arial" panose="020B0604020202020204" pitchFamily="34" charset="0"/>
              </a:rPr>
              <a:t>Droits liés à l’entretien</a:t>
            </a:r>
          </a:p>
          <a:p>
            <a:r>
              <a:rPr lang="fr-FR" sz="900" b="1">
                <a:latin typeface="Arial" panose="020B0604020202020204" pitchFamily="34" charset="0"/>
                <a:cs typeface="Arial" panose="020B0604020202020204" pitchFamily="34" charset="0"/>
              </a:rPr>
              <a:t>Droit à l’usage de l’eau : </a:t>
            </a:r>
            <a:r>
              <a:rPr lang="fr-FR" sz="900">
                <a:latin typeface="Arial" panose="020B0604020202020204" pitchFamily="34" charset="0"/>
                <a:cs typeface="Arial" panose="020B0604020202020204" pitchFamily="34" charset="0"/>
              </a:rPr>
              <a:t>Le propriétaire ne possède pas l’eau, mais dispose d’un droit d’usage limité à des fins domestiques, agricoles (arrosage, abreuvement), à condition de respecter un débit minimum pour l’équilibre des cours d’eau. En période de sécheresse, le prélèvement peut être restreint par arrêté préfectoral (affiché en mairie ou site </a:t>
            </a:r>
            <a:r>
              <a:rPr lang="fr-FR" sz="900" u="sng" kern="1200">
                <a:solidFill>
                  <a:schemeClr val="tx1"/>
                </a:solidFill>
                <a:latin typeface="Arial" panose="020B0604020202020204" pitchFamily="34" charset="0"/>
                <a:ea typeface="+mn-ea"/>
                <a:cs typeface="Arial" panose="020B0604020202020204" pitchFamily="34" charset="0"/>
              </a:rPr>
              <a:t>https://vigieau.gouv.fr/?profil=particulier</a:t>
            </a:r>
            <a:r>
              <a:rPr lang="fr-FR" sz="900">
                <a:latin typeface="Arial" panose="020B0604020202020204" pitchFamily="34" charset="0"/>
                <a:cs typeface="Arial" panose="020B0604020202020204" pitchFamily="34" charset="0"/>
              </a:rPr>
              <a:t>)</a:t>
            </a:r>
          </a:p>
          <a:p>
            <a:endParaRPr lang="fr-FR" sz="500">
              <a:latin typeface="Arial" panose="020B0604020202020204" pitchFamily="34" charset="0"/>
              <a:cs typeface="Arial" panose="020B0604020202020204" pitchFamily="34" charset="0"/>
            </a:endParaRPr>
          </a:p>
          <a:p>
            <a:r>
              <a:rPr lang="fr-FR" sz="900" b="1" u="sng">
                <a:latin typeface="Arial" panose="020B0604020202020204" pitchFamily="34" charset="0"/>
                <a:cs typeface="Arial" panose="020B0604020202020204" pitchFamily="34" charset="0"/>
              </a:rPr>
              <a:t>Droit d’extraction de matériaux </a:t>
            </a:r>
            <a:r>
              <a:rPr lang="fr-FR" sz="900" b="1">
                <a:latin typeface="Arial" panose="020B0604020202020204" pitchFamily="34" charset="0"/>
                <a:cs typeface="Arial" panose="020B0604020202020204" pitchFamily="34" charset="0"/>
              </a:rPr>
              <a:t>: </a:t>
            </a:r>
            <a:r>
              <a:rPr lang="fr-FR" sz="900">
                <a:latin typeface="Arial" panose="020B0604020202020204" pitchFamily="34" charset="0"/>
                <a:cs typeface="Arial" panose="020B0604020202020204" pitchFamily="34" charset="0"/>
              </a:rPr>
              <a:t>A condition de ne pas modifier le régime des eaux, de ne pas perturber l’écosystème et de protéger les biens et les personnes, le propriétaire riverain peut disposer des matériaux déposés dans la partie du lit lui appartenant (vases, sables, pierres), dans les limites imposées par la loi, les règlements et autorisations de l’administration (</a:t>
            </a:r>
            <a:r>
              <a:rPr lang="fr-FR" sz="900" u="sng">
                <a:latin typeface="Arial" panose="020B0604020202020204" pitchFamily="34" charset="0"/>
                <a:cs typeface="Arial" panose="020B0604020202020204" pitchFamily="34" charset="0"/>
                <a:hlinkClick r:id="rId3" tooltip="Code de l"/>
              </a:rPr>
              <a:t>l'article L. 215-14</a:t>
            </a:r>
            <a:r>
              <a:rPr lang="fr-FR" sz="900" u="sng">
                <a:latin typeface="Arial" panose="020B0604020202020204" pitchFamily="34" charset="0"/>
                <a:cs typeface="Arial" panose="020B0604020202020204" pitchFamily="34" charset="0"/>
              </a:rPr>
              <a:t>)</a:t>
            </a:r>
          </a:p>
          <a:p>
            <a:endParaRPr lang="fr-FR" sz="500" u="sng">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900" b="1" u="sng">
                <a:latin typeface="Arial" panose="020B0604020202020204" pitchFamily="34" charset="0"/>
                <a:cs typeface="Arial" panose="020B0604020202020204" pitchFamily="34" charset="0"/>
              </a:rPr>
              <a:t>Autre droits </a:t>
            </a:r>
            <a:r>
              <a:rPr lang="fr-FR" sz="900" b="1">
                <a:latin typeface="Arial" panose="020B0604020202020204" pitchFamily="34" charset="0"/>
                <a:cs typeface="Arial" panose="020B0604020202020204" pitchFamily="34" charset="0"/>
              </a:rPr>
              <a:t>: Usage récréatif (pêche) </a:t>
            </a:r>
            <a:r>
              <a:rPr lang="fr-FR" sz="900">
                <a:latin typeface="Arial" panose="020B0604020202020204" pitchFamily="34" charset="0"/>
                <a:cs typeface="Arial" panose="020B0604020202020204" pitchFamily="34" charset="0"/>
              </a:rPr>
              <a:t>avec une carte de pêche  Délégation de ce droit possible auprès de l’AAPPMA ou FDAAPPMA</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50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900" b="1">
                <a:latin typeface="Arial" panose="020B0604020202020204" pitchFamily="34" charset="0"/>
                <a:cs typeface="Arial" panose="020B0604020202020204" pitchFamily="34" charset="0"/>
              </a:rPr>
              <a:t>2) Limites réglementaire de ces droits</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900">
                <a:latin typeface="Arial" panose="020B0604020202020204" pitchFamily="34" charset="0"/>
                <a:cs typeface="Arial" panose="020B0604020202020204" pitchFamily="34" charset="0"/>
              </a:rPr>
              <a:t>Les travaux dans le lit d'un cours d'eau sont soumis à autorisation (</a:t>
            </a:r>
            <a:r>
              <a:rPr lang="fr-FR" sz="900" u="sng">
                <a:latin typeface="Arial" panose="020B0604020202020204" pitchFamily="34" charset="0"/>
                <a:cs typeface="Arial" panose="020B0604020202020204" pitchFamily="34" charset="0"/>
              </a:rPr>
              <a:t>Article L 432-3 du Code de l’Environnement</a:t>
            </a:r>
            <a:r>
              <a:rPr lang="fr-FR" sz="900">
                <a:latin typeface="Arial" panose="020B0604020202020204" pitchFamily="34" charset="0"/>
                <a:cs typeface="Arial" panose="020B0604020202020204" pitchFamily="34" charset="0"/>
              </a:rPr>
              <a:t>), s'ils sont de nature à détruire les frayères, les zones de croissances, les zones d'alimentation ou de réserves de nourriture de la faune piscicole. Accès à la nomenclature loi sur l’eau : https://www.legifrance.gouv.fr/codes/article_lc/LEGIARTI000048136763</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900">
                <a:latin typeface="Arial" panose="020B0604020202020204" pitchFamily="34" charset="0"/>
                <a:cs typeface="Arial" panose="020B0604020202020204" pitchFamily="34" charset="0"/>
              </a:rPr>
              <a:t>Plus d’informations sur le site de la DDTM de la Gironde : https://www.gironde.gouv.fr/Actions-de-l-Etat/Environnement-risques-naturels-et-technologiques/Police-de-l-eau-et-des-milieux-aquatiques/Loi-sur-l-eau-documents-d-information-et-formulaires-type</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a:p>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33</a:t>
            </a:fld>
            <a:endParaRPr lang="fr-FR"/>
          </a:p>
        </p:txBody>
      </p:sp>
    </p:spTree>
    <p:extLst>
      <p:ext uri="{BB962C8B-B14F-4D97-AF65-F5344CB8AC3E}">
        <p14:creationId xmlns:p14="http://schemas.microsoft.com/office/powerpoint/2010/main" val="39716529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sz="1000" b="1" u="sng">
                <a:latin typeface="Arial" panose="020B0604020202020204" pitchFamily="34" charset="0"/>
                <a:cs typeface="Arial" panose="020B0604020202020204" pitchFamily="34" charset="0"/>
              </a:rPr>
              <a:t>1) Devoirs d’un propriétaire riverain en lien avec l’entretien</a:t>
            </a:r>
          </a:p>
          <a:p>
            <a:r>
              <a:rPr lang="fr-FR" sz="1000" b="1">
                <a:latin typeface="Arial" panose="020B0604020202020204" pitchFamily="34" charset="0"/>
                <a:cs typeface="Arial" panose="020B0604020202020204" pitchFamily="34" charset="0"/>
              </a:rPr>
              <a:t>a) L’entretien sélectif et régulier du cours d’eau et de ses berges </a:t>
            </a:r>
            <a:r>
              <a:rPr lang="fr-FR" sz="1000">
                <a:latin typeface="Arial" panose="020B0604020202020204" pitchFamily="34" charset="0"/>
                <a:cs typeface="Arial" panose="020B0604020202020204" pitchFamily="34" charset="0"/>
              </a:rPr>
              <a:t>afin de maintenir le cours d'eau dans un bon état écologique. Il s'agit de :</a:t>
            </a:r>
          </a:p>
          <a:p>
            <a:r>
              <a:rPr lang="fr-FR" sz="1000" b="1">
                <a:latin typeface="Arial" panose="020B0604020202020204" pitchFamily="34" charset="0"/>
                <a:cs typeface="Arial" panose="020B0604020202020204" pitchFamily="34" charset="0"/>
              </a:rPr>
              <a:t>- Enlèvement sélectif des embâcles, débris et atterrissements, </a:t>
            </a:r>
            <a:r>
              <a:rPr lang="fr-FR" sz="1000">
                <a:latin typeface="Arial" panose="020B0604020202020204" pitchFamily="34" charset="0"/>
                <a:cs typeface="Arial" panose="020B0604020202020204" pitchFamily="34" charset="0"/>
              </a:rPr>
              <a:t>flottants ou non,</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000">
                <a:latin typeface="Arial" panose="020B0604020202020204" pitchFamily="34" charset="0"/>
                <a:cs typeface="Arial" panose="020B0604020202020204" pitchFamily="34" charset="0"/>
              </a:rPr>
              <a:t>- </a:t>
            </a:r>
            <a:r>
              <a:rPr lang="fr-FR" sz="1000" b="1">
                <a:latin typeface="Arial" panose="020B0604020202020204" pitchFamily="34" charset="0"/>
                <a:cs typeface="Arial" panose="020B0604020202020204" pitchFamily="34" charset="0"/>
              </a:rPr>
              <a:t>Entretien</a:t>
            </a:r>
            <a:r>
              <a:rPr lang="fr-FR" sz="1000">
                <a:latin typeface="Arial" panose="020B0604020202020204" pitchFamily="34" charset="0"/>
                <a:cs typeface="Arial" panose="020B0604020202020204" pitchFamily="34" charset="0"/>
              </a:rPr>
              <a:t> </a:t>
            </a:r>
            <a:r>
              <a:rPr lang="fr-FR" sz="1000" b="1">
                <a:latin typeface="Arial" panose="020B0604020202020204" pitchFamily="34" charset="0"/>
                <a:cs typeface="Arial" panose="020B0604020202020204" pitchFamily="34" charset="0"/>
              </a:rPr>
              <a:t>sélectif et localisé de la végétation</a:t>
            </a:r>
            <a:r>
              <a:rPr lang="fr-FR" sz="1000">
                <a:latin typeface="Arial" panose="020B0604020202020204" pitchFamily="34" charset="0"/>
                <a:cs typeface="Arial" panose="020B0604020202020204" pitchFamily="34" charset="0"/>
              </a:rPr>
              <a:t>, </a:t>
            </a:r>
          </a:p>
          <a:p>
            <a:r>
              <a:rPr lang="fr-FR" sz="1000" b="1">
                <a:latin typeface="Arial" panose="020B0604020202020204" pitchFamily="34" charset="0"/>
                <a:cs typeface="Arial" panose="020B0604020202020204" pitchFamily="34" charset="0"/>
              </a:rPr>
              <a:t>   &gt; Gestion de la végétation des atterrissements,</a:t>
            </a:r>
            <a:endParaRPr lang="fr-FR" sz="1000">
              <a:latin typeface="Arial" panose="020B0604020202020204" pitchFamily="34" charset="0"/>
              <a:cs typeface="Arial" panose="020B0604020202020204" pitchFamily="34" charset="0"/>
            </a:endParaRPr>
          </a:p>
          <a:p>
            <a:r>
              <a:rPr lang="fr-FR" sz="1000" b="1">
                <a:latin typeface="Arial" panose="020B0604020202020204" pitchFamily="34" charset="0"/>
                <a:cs typeface="Arial" panose="020B0604020202020204" pitchFamily="34" charset="0"/>
              </a:rPr>
              <a:t>   &gt; Elagage ou recépage </a:t>
            </a:r>
            <a:r>
              <a:rPr lang="fr-FR" sz="1000">
                <a:latin typeface="Arial" panose="020B0604020202020204" pitchFamily="34" charset="0"/>
                <a:cs typeface="Arial" panose="020B0604020202020204" pitchFamily="34" charset="0"/>
              </a:rPr>
              <a:t>de la végétation des rives.</a:t>
            </a:r>
          </a:p>
          <a:p>
            <a:r>
              <a:rPr lang="fr-FR" sz="1000" b="1">
                <a:latin typeface="Arial" panose="020B0604020202020204" pitchFamily="34" charset="0"/>
                <a:cs typeface="Arial" panose="020B0604020202020204" pitchFamily="34" charset="0"/>
              </a:rPr>
              <a:t>- Abattage ponctuel/sélectif </a:t>
            </a:r>
            <a:r>
              <a:rPr lang="fr-FR" sz="1000">
                <a:latin typeface="Arial" panose="020B0604020202020204" pitchFamily="34" charset="0"/>
                <a:cs typeface="Arial" panose="020B0604020202020204" pitchFamily="34" charset="0"/>
              </a:rPr>
              <a:t>des arbres instables menaçant la stabilité de la berge </a:t>
            </a:r>
          </a:p>
          <a:p>
            <a:endParaRPr lang="fr-FR" sz="1000">
              <a:latin typeface="Arial" panose="020B0604020202020204" pitchFamily="34" charset="0"/>
              <a:cs typeface="Arial" panose="020B0604020202020204" pitchFamily="34" charset="0"/>
            </a:endParaRPr>
          </a:p>
          <a:p>
            <a:r>
              <a:rPr lang="fr-FR" sz="1000" b="1" u="sng">
                <a:latin typeface="Arial" panose="020B0604020202020204" pitchFamily="34" charset="0"/>
                <a:cs typeface="Arial" panose="020B0604020202020204" pitchFamily="34" charset="0"/>
              </a:rPr>
              <a:t>Autres devoirs</a:t>
            </a:r>
          </a:p>
          <a:p>
            <a:r>
              <a:rPr lang="fr-FR" sz="1000" b="1">
                <a:latin typeface="Arial" panose="020B0604020202020204" pitchFamily="34" charset="0"/>
                <a:cs typeface="Arial" panose="020B0604020202020204" pitchFamily="34" charset="0"/>
              </a:rPr>
              <a:t>b) Le respect de l’eau</a:t>
            </a:r>
          </a:p>
          <a:p>
            <a:r>
              <a:rPr lang="fr-FR" sz="1000">
                <a:latin typeface="Arial" panose="020B0604020202020204" pitchFamily="34" charset="0"/>
                <a:cs typeface="Arial" panose="020B0604020202020204" pitchFamily="34" charset="0"/>
              </a:rPr>
              <a:t>- </a:t>
            </a:r>
            <a:r>
              <a:rPr lang="fr-FR" sz="1000" b="1">
                <a:latin typeface="Arial" panose="020B0604020202020204" pitchFamily="34" charset="0"/>
                <a:cs typeface="Arial" panose="020B0604020202020204" pitchFamily="34" charset="0"/>
              </a:rPr>
              <a:t>respecter un débit minimum « réservé » </a:t>
            </a:r>
            <a:r>
              <a:rPr lang="fr-FR" sz="1000">
                <a:latin typeface="Arial" panose="020B0604020202020204" pitchFamily="34" charset="0"/>
                <a:cs typeface="Arial" panose="020B0604020202020204" pitchFamily="34" charset="0"/>
              </a:rPr>
              <a:t>après prélèvement, propre à chaque site, doit être maintenu dans la rivière pour assurer les usages prioritaires en aval et la pérennité du milieu aquatique, </a:t>
            </a:r>
          </a:p>
          <a:p>
            <a:r>
              <a:rPr lang="fr-FR" sz="1000">
                <a:latin typeface="Arial" panose="020B0604020202020204" pitchFamily="34" charset="0"/>
                <a:cs typeface="Arial" panose="020B0604020202020204" pitchFamily="34" charset="0"/>
              </a:rPr>
              <a:t>- le </a:t>
            </a:r>
            <a:r>
              <a:rPr lang="fr-FR" sz="1000" b="1">
                <a:latin typeface="Arial" panose="020B0604020202020204" pitchFamily="34" charset="0"/>
                <a:cs typeface="Arial" panose="020B0604020202020204" pitchFamily="34" charset="0"/>
              </a:rPr>
              <a:t>riverain ne doit pas altérer la qualité de l’eau </a:t>
            </a:r>
            <a:r>
              <a:rPr lang="fr-FR" sz="1000">
                <a:latin typeface="Arial" panose="020B0604020202020204" pitchFamily="34" charset="0"/>
                <a:cs typeface="Arial" panose="020B0604020202020204" pitchFamily="34" charset="0"/>
              </a:rPr>
              <a:t>au droit de sa propriété. </a:t>
            </a:r>
          </a:p>
          <a:p>
            <a:endParaRPr lang="fr-FR" sz="1000" b="1">
              <a:latin typeface="Arial" panose="020B0604020202020204" pitchFamily="34" charset="0"/>
              <a:cs typeface="Arial" panose="020B0604020202020204" pitchFamily="34" charset="0"/>
            </a:endParaRPr>
          </a:p>
          <a:p>
            <a:r>
              <a:rPr lang="fr-FR" sz="1000" b="1">
                <a:latin typeface="Arial" panose="020B0604020202020204" pitchFamily="34" charset="0"/>
                <a:cs typeface="Arial" panose="020B0604020202020204" pitchFamily="34" charset="0"/>
              </a:rPr>
              <a:t>c) Le droit de passage </a:t>
            </a:r>
            <a:r>
              <a:rPr lang="fr-FR" sz="1000">
                <a:latin typeface="Arial" panose="020B0604020202020204" pitchFamily="34" charset="0"/>
                <a:cs typeface="Arial" panose="020B0604020202020204" pitchFamily="34" charset="0"/>
              </a:rPr>
              <a:t>Le propriétaire riverain doit accorder un droit de passage (un point d’accès suffit, sans aménagement particulier) aux agents assermentés et aux membres de l’association de pêche avec laquelle il y a un accord. La circulation sur les cours d'eau des engins nautiques de loisir non motorisés peut s'effectuer librement dans le respect des règles et des riverains</a:t>
            </a:r>
          </a:p>
          <a:p>
            <a:endParaRPr lang="fr-FR" sz="1000" b="1">
              <a:latin typeface="Arial" panose="020B0604020202020204" pitchFamily="34" charset="0"/>
              <a:cs typeface="Arial" panose="020B0604020202020204" pitchFamily="34" charset="0"/>
            </a:endParaRPr>
          </a:p>
          <a:p>
            <a:r>
              <a:rPr lang="fr-FR" sz="1000" b="1">
                <a:latin typeface="Arial" panose="020B0604020202020204" pitchFamily="34" charset="0"/>
                <a:cs typeface="Arial" panose="020B0604020202020204" pitchFamily="34" charset="0"/>
              </a:rPr>
              <a:t>d) Les travaux d’aménagement : </a:t>
            </a:r>
            <a:r>
              <a:rPr lang="fr-FR" sz="1000">
                <a:latin typeface="Arial" panose="020B0604020202020204" pitchFamily="34" charset="0"/>
                <a:cs typeface="Arial" panose="020B0604020202020204" pitchFamily="34" charset="0"/>
              </a:rPr>
              <a:t>Tout projet (hors entretien régulier) susceptible d'avoir un impact direct ou indirect (drainage, busage, curage, réfection de berge, digue, merlon…) sur le milieu aquatique (cours d'eau, zone humide, plan d'eau...) est soumis à procédure administrative au titre de la loi sur l'eau et des milieux aquatiques</a:t>
            </a:r>
            <a:endParaRPr lang="fr-FR" sz="1000" b="1">
              <a:latin typeface="Arial" panose="020B0604020202020204" pitchFamily="34" charset="0"/>
              <a:cs typeface="Arial" panose="020B0604020202020204" pitchFamily="34" charset="0"/>
            </a:endParaRP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34</a:t>
            </a:fld>
            <a:endParaRPr lang="fr-FR"/>
          </a:p>
        </p:txBody>
      </p:sp>
    </p:spTree>
    <p:extLst>
      <p:ext uri="{BB962C8B-B14F-4D97-AF65-F5344CB8AC3E}">
        <p14:creationId xmlns:p14="http://schemas.microsoft.com/office/powerpoint/2010/main" val="26839540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sz="1000" b="1" u="sng">
                <a:latin typeface="Arial" panose="020B0604020202020204" pitchFamily="34" charset="0"/>
                <a:cs typeface="Arial" panose="020B0604020202020204" pitchFamily="34" charset="0"/>
              </a:rPr>
              <a:t>1) Devoirs d’un propriétaire riverain en lien avec l’entretien</a:t>
            </a:r>
          </a:p>
          <a:p>
            <a:r>
              <a:rPr lang="fr-FR" sz="1000" b="1">
                <a:latin typeface="Arial" panose="020B0604020202020204" pitchFamily="34" charset="0"/>
                <a:cs typeface="Arial" panose="020B0604020202020204" pitchFamily="34" charset="0"/>
              </a:rPr>
              <a:t>a) L’entretien sélectif et régulier du cours d’eau et de ses berges </a:t>
            </a:r>
            <a:r>
              <a:rPr lang="fr-FR" sz="1000">
                <a:latin typeface="Arial" panose="020B0604020202020204" pitchFamily="34" charset="0"/>
                <a:cs typeface="Arial" panose="020B0604020202020204" pitchFamily="34" charset="0"/>
              </a:rPr>
              <a:t>afin de maintenir le cours d'eau dans un bon état écologique. Il s'agit de :</a:t>
            </a:r>
          </a:p>
          <a:p>
            <a:r>
              <a:rPr lang="fr-FR" sz="1000" b="1">
                <a:latin typeface="Arial" panose="020B0604020202020204" pitchFamily="34" charset="0"/>
                <a:cs typeface="Arial" panose="020B0604020202020204" pitchFamily="34" charset="0"/>
              </a:rPr>
              <a:t>- Enlèvement sélectif des embâcles, débris et atterrissements, </a:t>
            </a:r>
            <a:r>
              <a:rPr lang="fr-FR" sz="1000">
                <a:latin typeface="Arial" panose="020B0604020202020204" pitchFamily="34" charset="0"/>
                <a:cs typeface="Arial" panose="020B0604020202020204" pitchFamily="34" charset="0"/>
              </a:rPr>
              <a:t>flottants ou non,</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000">
                <a:latin typeface="Arial" panose="020B0604020202020204" pitchFamily="34" charset="0"/>
                <a:cs typeface="Arial" panose="020B0604020202020204" pitchFamily="34" charset="0"/>
              </a:rPr>
              <a:t>- </a:t>
            </a:r>
            <a:r>
              <a:rPr lang="fr-FR" sz="1000" b="1">
                <a:latin typeface="Arial" panose="020B0604020202020204" pitchFamily="34" charset="0"/>
                <a:cs typeface="Arial" panose="020B0604020202020204" pitchFamily="34" charset="0"/>
              </a:rPr>
              <a:t>Entretien</a:t>
            </a:r>
            <a:r>
              <a:rPr lang="fr-FR" sz="1000">
                <a:latin typeface="Arial" panose="020B0604020202020204" pitchFamily="34" charset="0"/>
                <a:cs typeface="Arial" panose="020B0604020202020204" pitchFamily="34" charset="0"/>
              </a:rPr>
              <a:t> </a:t>
            </a:r>
            <a:r>
              <a:rPr lang="fr-FR" sz="1000" b="1">
                <a:latin typeface="Arial" panose="020B0604020202020204" pitchFamily="34" charset="0"/>
                <a:cs typeface="Arial" panose="020B0604020202020204" pitchFamily="34" charset="0"/>
              </a:rPr>
              <a:t>sélectif et localisé de la végétation</a:t>
            </a:r>
            <a:r>
              <a:rPr lang="fr-FR" sz="1000">
                <a:latin typeface="Arial" panose="020B0604020202020204" pitchFamily="34" charset="0"/>
                <a:cs typeface="Arial" panose="020B0604020202020204" pitchFamily="34" charset="0"/>
              </a:rPr>
              <a:t>, </a:t>
            </a:r>
          </a:p>
          <a:p>
            <a:r>
              <a:rPr lang="fr-FR" sz="1000" b="1">
                <a:latin typeface="Arial" panose="020B0604020202020204" pitchFamily="34" charset="0"/>
                <a:cs typeface="Arial" panose="020B0604020202020204" pitchFamily="34" charset="0"/>
              </a:rPr>
              <a:t>   &gt; Gestion de la végétation des atterrissements,</a:t>
            </a:r>
            <a:endParaRPr lang="fr-FR" sz="1000">
              <a:latin typeface="Arial" panose="020B0604020202020204" pitchFamily="34" charset="0"/>
              <a:cs typeface="Arial" panose="020B0604020202020204" pitchFamily="34" charset="0"/>
            </a:endParaRPr>
          </a:p>
          <a:p>
            <a:r>
              <a:rPr lang="fr-FR" sz="1000" b="1">
                <a:latin typeface="Arial" panose="020B0604020202020204" pitchFamily="34" charset="0"/>
                <a:cs typeface="Arial" panose="020B0604020202020204" pitchFamily="34" charset="0"/>
              </a:rPr>
              <a:t>   &gt; Elagage ou recépage </a:t>
            </a:r>
            <a:r>
              <a:rPr lang="fr-FR" sz="1000">
                <a:latin typeface="Arial" panose="020B0604020202020204" pitchFamily="34" charset="0"/>
                <a:cs typeface="Arial" panose="020B0604020202020204" pitchFamily="34" charset="0"/>
              </a:rPr>
              <a:t>de la végétation des rives.</a:t>
            </a:r>
          </a:p>
          <a:p>
            <a:r>
              <a:rPr lang="fr-FR" sz="1000" b="1">
                <a:latin typeface="Arial" panose="020B0604020202020204" pitchFamily="34" charset="0"/>
                <a:cs typeface="Arial" panose="020B0604020202020204" pitchFamily="34" charset="0"/>
              </a:rPr>
              <a:t>- Abattage ponctuel/sélectif </a:t>
            </a:r>
            <a:r>
              <a:rPr lang="fr-FR" sz="1000">
                <a:latin typeface="Arial" panose="020B0604020202020204" pitchFamily="34" charset="0"/>
                <a:cs typeface="Arial" panose="020B0604020202020204" pitchFamily="34" charset="0"/>
              </a:rPr>
              <a:t>des arbres instables menaçant la stabilité de la berge </a:t>
            </a:r>
          </a:p>
          <a:p>
            <a:endParaRPr lang="fr-FR" sz="1000">
              <a:latin typeface="Arial" panose="020B0604020202020204" pitchFamily="34" charset="0"/>
              <a:cs typeface="Arial" panose="020B0604020202020204" pitchFamily="34" charset="0"/>
            </a:endParaRPr>
          </a:p>
          <a:p>
            <a:r>
              <a:rPr lang="fr-FR" sz="1000" b="1" u="sng">
                <a:latin typeface="Arial" panose="020B0604020202020204" pitchFamily="34" charset="0"/>
                <a:cs typeface="Arial" panose="020B0604020202020204" pitchFamily="34" charset="0"/>
              </a:rPr>
              <a:t>Autres devoirs</a:t>
            </a:r>
          </a:p>
          <a:p>
            <a:r>
              <a:rPr lang="fr-FR" sz="1000" b="1">
                <a:latin typeface="Arial" panose="020B0604020202020204" pitchFamily="34" charset="0"/>
                <a:cs typeface="Arial" panose="020B0604020202020204" pitchFamily="34" charset="0"/>
              </a:rPr>
              <a:t>b) Le respect de l’eau</a:t>
            </a:r>
          </a:p>
          <a:p>
            <a:r>
              <a:rPr lang="fr-FR" sz="1000">
                <a:latin typeface="Arial" panose="020B0604020202020204" pitchFamily="34" charset="0"/>
                <a:cs typeface="Arial" panose="020B0604020202020204" pitchFamily="34" charset="0"/>
              </a:rPr>
              <a:t>- </a:t>
            </a:r>
            <a:r>
              <a:rPr lang="fr-FR" sz="1000" b="1">
                <a:latin typeface="Arial" panose="020B0604020202020204" pitchFamily="34" charset="0"/>
                <a:cs typeface="Arial" panose="020B0604020202020204" pitchFamily="34" charset="0"/>
              </a:rPr>
              <a:t>respecter un débit minimum « réservé » </a:t>
            </a:r>
            <a:r>
              <a:rPr lang="fr-FR" sz="1000">
                <a:latin typeface="Arial" panose="020B0604020202020204" pitchFamily="34" charset="0"/>
                <a:cs typeface="Arial" panose="020B0604020202020204" pitchFamily="34" charset="0"/>
              </a:rPr>
              <a:t>après prélèvement, propre à chaque site, doit être maintenu dans la rivière pour assurer les usages prioritaires en aval et la pérennité du milieu aquatique, </a:t>
            </a:r>
          </a:p>
          <a:p>
            <a:r>
              <a:rPr lang="fr-FR" sz="1000">
                <a:latin typeface="Arial" panose="020B0604020202020204" pitchFamily="34" charset="0"/>
                <a:cs typeface="Arial" panose="020B0604020202020204" pitchFamily="34" charset="0"/>
              </a:rPr>
              <a:t>- le </a:t>
            </a:r>
            <a:r>
              <a:rPr lang="fr-FR" sz="1000" b="1">
                <a:latin typeface="Arial" panose="020B0604020202020204" pitchFamily="34" charset="0"/>
                <a:cs typeface="Arial" panose="020B0604020202020204" pitchFamily="34" charset="0"/>
              </a:rPr>
              <a:t>riverain ne doit pas altérer la qualité de l’eau </a:t>
            </a:r>
            <a:r>
              <a:rPr lang="fr-FR" sz="1000">
                <a:latin typeface="Arial" panose="020B0604020202020204" pitchFamily="34" charset="0"/>
                <a:cs typeface="Arial" panose="020B0604020202020204" pitchFamily="34" charset="0"/>
              </a:rPr>
              <a:t>au droit de sa propriété. </a:t>
            </a:r>
          </a:p>
          <a:p>
            <a:endParaRPr lang="fr-FR" sz="1000" b="1">
              <a:latin typeface="Arial" panose="020B0604020202020204" pitchFamily="34" charset="0"/>
              <a:cs typeface="Arial" panose="020B0604020202020204" pitchFamily="34" charset="0"/>
            </a:endParaRPr>
          </a:p>
          <a:p>
            <a:r>
              <a:rPr lang="fr-FR" sz="1000" b="1">
                <a:latin typeface="Arial" panose="020B0604020202020204" pitchFamily="34" charset="0"/>
                <a:cs typeface="Arial" panose="020B0604020202020204" pitchFamily="34" charset="0"/>
              </a:rPr>
              <a:t>c) Le droit de passage </a:t>
            </a:r>
            <a:r>
              <a:rPr lang="fr-FR" sz="1000">
                <a:latin typeface="Arial" panose="020B0604020202020204" pitchFamily="34" charset="0"/>
                <a:cs typeface="Arial" panose="020B0604020202020204" pitchFamily="34" charset="0"/>
              </a:rPr>
              <a:t>Le propriétaire riverain doit accorder un droit de passage (un point d’accès suffit, sans aménagement particulier) aux agents assermentés et aux membres de l’association de pêche avec laquelle il y a un accord. La circulation sur les cours d'eau des engins nautiques de loisir non motorisés peut s'effectuer librement dans le respect des règles et des riverains</a:t>
            </a:r>
          </a:p>
          <a:p>
            <a:endParaRPr lang="fr-FR" sz="1000" b="1">
              <a:latin typeface="Arial" panose="020B0604020202020204" pitchFamily="34" charset="0"/>
              <a:cs typeface="Arial" panose="020B0604020202020204" pitchFamily="34" charset="0"/>
            </a:endParaRPr>
          </a:p>
          <a:p>
            <a:r>
              <a:rPr lang="fr-FR" sz="1000" b="1">
                <a:latin typeface="Arial" panose="020B0604020202020204" pitchFamily="34" charset="0"/>
                <a:cs typeface="Arial" panose="020B0604020202020204" pitchFamily="34" charset="0"/>
              </a:rPr>
              <a:t>d) Les travaux d’aménagement : </a:t>
            </a:r>
            <a:r>
              <a:rPr lang="fr-FR" sz="1000">
                <a:latin typeface="Arial" panose="020B0604020202020204" pitchFamily="34" charset="0"/>
                <a:cs typeface="Arial" panose="020B0604020202020204" pitchFamily="34" charset="0"/>
              </a:rPr>
              <a:t>Tout projet (hors entretien régulier) susceptible d'avoir un impact direct ou indirect (drainage, busage, curage, réfection de berge, digue, merlon…) sur le milieu aquatique (cours d'eau, zone humide, plan d'eau...) est soumis à procédure administrative au titre de la loi sur l'eau et des milieux aquatiques</a:t>
            </a:r>
            <a:endParaRPr lang="fr-FR" sz="1000" b="1">
              <a:latin typeface="Arial" panose="020B0604020202020204" pitchFamily="34" charset="0"/>
              <a:cs typeface="Arial" panose="020B0604020202020204" pitchFamily="34" charset="0"/>
            </a:endParaRP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35</a:t>
            </a:fld>
            <a:endParaRPr lang="fr-FR"/>
          </a:p>
        </p:txBody>
      </p:sp>
    </p:spTree>
    <p:extLst>
      <p:ext uri="{BB962C8B-B14F-4D97-AF65-F5344CB8AC3E}">
        <p14:creationId xmlns:p14="http://schemas.microsoft.com/office/powerpoint/2010/main" val="8404219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36</a:t>
            </a:fld>
            <a:endParaRPr lang="fr-FR"/>
          </a:p>
        </p:txBody>
      </p:sp>
    </p:spTree>
    <p:extLst>
      <p:ext uri="{BB962C8B-B14F-4D97-AF65-F5344CB8AC3E}">
        <p14:creationId xmlns:p14="http://schemas.microsoft.com/office/powerpoint/2010/main" val="22312240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37</a:t>
            </a:fld>
            <a:endParaRPr lang="fr-FR"/>
          </a:p>
        </p:txBody>
      </p:sp>
    </p:spTree>
    <p:extLst>
      <p:ext uri="{BB962C8B-B14F-4D97-AF65-F5344CB8AC3E}">
        <p14:creationId xmlns:p14="http://schemas.microsoft.com/office/powerpoint/2010/main" val="8418181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38</a:t>
            </a:fld>
            <a:endParaRPr lang="fr-FR"/>
          </a:p>
        </p:txBody>
      </p:sp>
    </p:spTree>
    <p:extLst>
      <p:ext uri="{BB962C8B-B14F-4D97-AF65-F5344CB8AC3E}">
        <p14:creationId xmlns:p14="http://schemas.microsoft.com/office/powerpoint/2010/main" val="35441826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39</a:t>
            </a:fld>
            <a:endParaRPr lang="fr-FR"/>
          </a:p>
        </p:txBody>
      </p:sp>
    </p:spTree>
    <p:extLst>
      <p:ext uri="{BB962C8B-B14F-4D97-AF65-F5344CB8AC3E}">
        <p14:creationId xmlns:p14="http://schemas.microsoft.com/office/powerpoint/2010/main" val="38946434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40</a:t>
            </a:fld>
            <a:endParaRPr lang="fr-FR"/>
          </a:p>
        </p:txBody>
      </p:sp>
    </p:spTree>
    <p:extLst>
      <p:ext uri="{BB962C8B-B14F-4D97-AF65-F5344CB8AC3E}">
        <p14:creationId xmlns:p14="http://schemas.microsoft.com/office/powerpoint/2010/main" val="33107075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41</a:t>
            </a:fld>
            <a:endParaRPr lang="fr-FR"/>
          </a:p>
        </p:txBody>
      </p:sp>
    </p:spTree>
    <p:extLst>
      <p:ext uri="{BB962C8B-B14F-4D97-AF65-F5344CB8AC3E}">
        <p14:creationId xmlns:p14="http://schemas.microsoft.com/office/powerpoint/2010/main" val="8448200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42</a:t>
            </a:fld>
            <a:endParaRPr lang="fr-FR"/>
          </a:p>
        </p:txBody>
      </p:sp>
    </p:spTree>
    <p:extLst>
      <p:ext uri="{BB962C8B-B14F-4D97-AF65-F5344CB8AC3E}">
        <p14:creationId xmlns:p14="http://schemas.microsoft.com/office/powerpoint/2010/main" val="4447983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43</a:t>
            </a:fld>
            <a:endParaRPr lang="fr-FR"/>
          </a:p>
        </p:txBody>
      </p:sp>
    </p:spTree>
    <p:extLst>
      <p:ext uri="{BB962C8B-B14F-4D97-AF65-F5344CB8AC3E}">
        <p14:creationId xmlns:p14="http://schemas.microsoft.com/office/powerpoint/2010/main" val="17359248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a:t>chrome-extension://</a:t>
            </a:r>
            <a:r>
              <a:rPr lang="fr-FR" err="1"/>
              <a:t>efaidnbmnnnibpcajpcglclefindmkaj</a:t>
            </a:r>
            <a:r>
              <a:rPr lang="fr-FR"/>
              <a:t>/https://eau-grandsudouest.fr/sites/default/files/2022-10/Syth%C3%A8se_colloque_micropolluants.pdf</a:t>
            </a:r>
          </a:p>
          <a:p>
            <a:r>
              <a:rPr lang="fr-FR"/>
              <a:t>https://professionnels.ofb.fr/fr/doc/serie-video-methodeau-micropolluants-vus-sciences-humaines-sociales</a:t>
            </a:r>
          </a:p>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44</a:t>
            </a:fld>
            <a:endParaRPr lang="fr-FR"/>
          </a:p>
        </p:txBody>
      </p:sp>
    </p:spTree>
    <p:extLst>
      <p:ext uri="{BB962C8B-B14F-4D97-AF65-F5344CB8AC3E}">
        <p14:creationId xmlns:p14="http://schemas.microsoft.com/office/powerpoint/2010/main" val="14303763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45</a:t>
            </a:fld>
            <a:endParaRPr lang="fr-FR"/>
          </a:p>
        </p:txBody>
      </p:sp>
    </p:spTree>
    <p:extLst>
      <p:ext uri="{BB962C8B-B14F-4D97-AF65-F5344CB8AC3E}">
        <p14:creationId xmlns:p14="http://schemas.microsoft.com/office/powerpoint/2010/main" val="1766722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48</a:t>
            </a:fld>
            <a:endParaRPr lang="fr-FR"/>
          </a:p>
        </p:txBody>
      </p:sp>
    </p:spTree>
    <p:extLst>
      <p:ext uri="{BB962C8B-B14F-4D97-AF65-F5344CB8AC3E}">
        <p14:creationId xmlns:p14="http://schemas.microsoft.com/office/powerpoint/2010/main" val="33527999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49</a:t>
            </a:fld>
            <a:endParaRPr lang="fr-FR"/>
          </a:p>
        </p:txBody>
      </p:sp>
    </p:spTree>
    <p:extLst>
      <p:ext uri="{BB962C8B-B14F-4D97-AF65-F5344CB8AC3E}">
        <p14:creationId xmlns:p14="http://schemas.microsoft.com/office/powerpoint/2010/main" val="25634766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50</a:t>
            </a:fld>
            <a:endParaRPr lang="fr-FR"/>
          </a:p>
        </p:txBody>
      </p:sp>
    </p:spTree>
    <p:extLst>
      <p:ext uri="{BB962C8B-B14F-4D97-AF65-F5344CB8AC3E}">
        <p14:creationId xmlns:p14="http://schemas.microsoft.com/office/powerpoint/2010/main" val="37913051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51</a:t>
            </a:fld>
            <a:endParaRPr lang="fr-FR"/>
          </a:p>
        </p:txBody>
      </p:sp>
    </p:spTree>
    <p:extLst>
      <p:ext uri="{BB962C8B-B14F-4D97-AF65-F5344CB8AC3E}">
        <p14:creationId xmlns:p14="http://schemas.microsoft.com/office/powerpoint/2010/main" val="281164980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52</a:t>
            </a:fld>
            <a:endParaRPr lang="fr-FR"/>
          </a:p>
        </p:txBody>
      </p:sp>
    </p:spTree>
    <p:extLst>
      <p:ext uri="{BB962C8B-B14F-4D97-AF65-F5344CB8AC3E}">
        <p14:creationId xmlns:p14="http://schemas.microsoft.com/office/powerpoint/2010/main" val="20581913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53</a:t>
            </a:fld>
            <a:endParaRPr lang="fr-FR"/>
          </a:p>
        </p:txBody>
      </p:sp>
    </p:spTree>
    <p:extLst>
      <p:ext uri="{BB962C8B-B14F-4D97-AF65-F5344CB8AC3E}">
        <p14:creationId xmlns:p14="http://schemas.microsoft.com/office/powerpoint/2010/main" val="42247911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54</a:t>
            </a:fld>
            <a:endParaRPr lang="fr-FR"/>
          </a:p>
        </p:txBody>
      </p:sp>
    </p:spTree>
    <p:extLst>
      <p:ext uri="{BB962C8B-B14F-4D97-AF65-F5344CB8AC3E}">
        <p14:creationId xmlns:p14="http://schemas.microsoft.com/office/powerpoint/2010/main" val="22927391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55</a:t>
            </a:fld>
            <a:endParaRPr lang="fr-FR"/>
          </a:p>
        </p:txBody>
      </p:sp>
    </p:spTree>
    <p:extLst>
      <p:ext uri="{BB962C8B-B14F-4D97-AF65-F5344CB8AC3E}">
        <p14:creationId xmlns:p14="http://schemas.microsoft.com/office/powerpoint/2010/main" val="21640718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56</a:t>
            </a:fld>
            <a:endParaRPr lang="fr-FR"/>
          </a:p>
        </p:txBody>
      </p:sp>
    </p:spTree>
    <p:extLst>
      <p:ext uri="{BB962C8B-B14F-4D97-AF65-F5344CB8AC3E}">
        <p14:creationId xmlns:p14="http://schemas.microsoft.com/office/powerpoint/2010/main" val="387278098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57</a:t>
            </a:fld>
            <a:endParaRPr lang="fr-FR"/>
          </a:p>
        </p:txBody>
      </p:sp>
    </p:spTree>
    <p:extLst>
      <p:ext uri="{BB962C8B-B14F-4D97-AF65-F5344CB8AC3E}">
        <p14:creationId xmlns:p14="http://schemas.microsoft.com/office/powerpoint/2010/main" val="78699618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58</a:t>
            </a:fld>
            <a:endParaRPr lang="fr-FR"/>
          </a:p>
        </p:txBody>
      </p:sp>
    </p:spTree>
    <p:extLst>
      <p:ext uri="{BB962C8B-B14F-4D97-AF65-F5344CB8AC3E}">
        <p14:creationId xmlns:p14="http://schemas.microsoft.com/office/powerpoint/2010/main" val="188847168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59</a:t>
            </a:fld>
            <a:endParaRPr lang="fr-FR"/>
          </a:p>
        </p:txBody>
      </p:sp>
    </p:spTree>
    <p:extLst>
      <p:ext uri="{BB962C8B-B14F-4D97-AF65-F5344CB8AC3E}">
        <p14:creationId xmlns:p14="http://schemas.microsoft.com/office/powerpoint/2010/main" val="148944691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60</a:t>
            </a:fld>
            <a:endParaRPr lang="fr-FR"/>
          </a:p>
        </p:txBody>
      </p:sp>
    </p:spTree>
    <p:extLst>
      <p:ext uri="{BB962C8B-B14F-4D97-AF65-F5344CB8AC3E}">
        <p14:creationId xmlns:p14="http://schemas.microsoft.com/office/powerpoint/2010/main" val="96893547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61</a:t>
            </a:fld>
            <a:endParaRPr lang="fr-FR"/>
          </a:p>
        </p:txBody>
      </p:sp>
    </p:spTree>
    <p:extLst>
      <p:ext uri="{BB962C8B-B14F-4D97-AF65-F5344CB8AC3E}">
        <p14:creationId xmlns:p14="http://schemas.microsoft.com/office/powerpoint/2010/main" val="391219902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64</a:t>
            </a:fld>
            <a:endParaRPr lang="fr-FR"/>
          </a:p>
        </p:txBody>
      </p:sp>
    </p:spTree>
    <p:extLst>
      <p:ext uri="{BB962C8B-B14F-4D97-AF65-F5344CB8AC3E}">
        <p14:creationId xmlns:p14="http://schemas.microsoft.com/office/powerpoint/2010/main" val="128733524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65</a:t>
            </a:fld>
            <a:endParaRPr lang="fr-FR"/>
          </a:p>
        </p:txBody>
      </p:sp>
    </p:spTree>
    <p:extLst>
      <p:ext uri="{BB962C8B-B14F-4D97-AF65-F5344CB8AC3E}">
        <p14:creationId xmlns:p14="http://schemas.microsoft.com/office/powerpoint/2010/main" val="24964951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66</a:t>
            </a:fld>
            <a:endParaRPr lang="fr-FR"/>
          </a:p>
        </p:txBody>
      </p:sp>
    </p:spTree>
    <p:extLst>
      <p:ext uri="{BB962C8B-B14F-4D97-AF65-F5344CB8AC3E}">
        <p14:creationId xmlns:p14="http://schemas.microsoft.com/office/powerpoint/2010/main" val="6330675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67</a:t>
            </a:fld>
            <a:endParaRPr lang="fr-FR"/>
          </a:p>
        </p:txBody>
      </p:sp>
    </p:spTree>
    <p:extLst>
      <p:ext uri="{BB962C8B-B14F-4D97-AF65-F5344CB8AC3E}">
        <p14:creationId xmlns:p14="http://schemas.microsoft.com/office/powerpoint/2010/main" val="387395681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68</a:t>
            </a:fld>
            <a:endParaRPr lang="fr-FR"/>
          </a:p>
        </p:txBody>
      </p:sp>
    </p:spTree>
    <p:extLst>
      <p:ext uri="{BB962C8B-B14F-4D97-AF65-F5344CB8AC3E}">
        <p14:creationId xmlns:p14="http://schemas.microsoft.com/office/powerpoint/2010/main" val="247898164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69</a:t>
            </a:fld>
            <a:endParaRPr lang="fr-FR"/>
          </a:p>
        </p:txBody>
      </p:sp>
    </p:spTree>
    <p:extLst>
      <p:ext uri="{BB962C8B-B14F-4D97-AF65-F5344CB8AC3E}">
        <p14:creationId xmlns:p14="http://schemas.microsoft.com/office/powerpoint/2010/main" val="65923528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70</a:t>
            </a:fld>
            <a:endParaRPr lang="fr-FR"/>
          </a:p>
        </p:txBody>
      </p:sp>
    </p:spTree>
    <p:extLst>
      <p:ext uri="{BB962C8B-B14F-4D97-AF65-F5344CB8AC3E}">
        <p14:creationId xmlns:p14="http://schemas.microsoft.com/office/powerpoint/2010/main" val="402156446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71</a:t>
            </a:fld>
            <a:endParaRPr lang="fr-FR"/>
          </a:p>
        </p:txBody>
      </p:sp>
    </p:spTree>
    <p:extLst>
      <p:ext uri="{BB962C8B-B14F-4D97-AF65-F5344CB8AC3E}">
        <p14:creationId xmlns:p14="http://schemas.microsoft.com/office/powerpoint/2010/main" val="272352777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72</a:t>
            </a:fld>
            <a:endParaRPr lang="fr-FR"/>
          </a:p>
        </p:txBody>
      </p:sp>
    </p:spTree>
    <p:extLst>
      <p:ext uri="{BB962C8B-B14F-4D97-AF65-F5344CB8AC3E}">
        <p14:creationId xmlns:p14="http://schemas.microsoft.com/office/powerpoint/2010/main" val="119269660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73</a:t>
            </a:fld>
            <a:endParaRPr lang="fr-FR"/>
          </a:p>
        </p:txBody>
      </p:sp>
    </p:spTree>
    <p:extLst>
      <p:ext uri="{BB962C8B-B14F-4D97-AF65-F5344CB8AC3E}">
        <p14:creationId xmlns:p14="http://schemas.microsoft.com/office/powerpoint/2010/main" val="86449462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74</a:t>
            </a:fld>
            <a:endParaRPr lang="fr-FR"/>
          </a:p>
        </p:txBody>
      </p:sp>
    </p:spTree>
    <p:extLst>
      <p:ext uri="{BB962C8B-B14F-4D97-AF65-F5344CB8AC3E}">
        <p14:creationId xmlns:p14="http://schemas.microsoft.com/office/powerpoint/2010/main" val="8993860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76</a:t>
            </a:fld>
            <a:endParaRPr lang="fr-FR"/>
          </a:p>
        </p:txBody>
      </p:sp>
    </p:spTree>
    <p:extLst>
      <p:ext uri="{BB962C8B-B14F-4D97-AF65-F5344CB8AC3E}">
        <p14:creationId xmlns:p14="http://schemas.microsoft.com/office/powerpoint/2010/main" val="70396856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81</a:t>
            </a:fld>
            <a:endParaRPr lang="fr-FR"/>
          </a:p>
        </p:txBody>
      </p:sp>
    </p:spTree>
    <p:extLst>
      <p:ext uri="{BB962C8B-B14F-4D97-AF65-F5344CB8AC3E}">
        <p14:creationId xmlns:p14="http://schemas.microsoft.com/office/powerpoint/2010/main" val="221575424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82</a:t>
            </a:fld>
            <a:endParaRPr lang="fr-FR"/>
          </a:p>
        </p:txBody>
      </p:sp>
    </p:spTree>
    <p:extLst>
      <p:ext uri="{BB962C8B-B14F-4D97-AF65-F5344CB8AC3E}">
        <p14:creationId xmlns:p14="http://schemas.microsoft.com/office/powerpoint/2010/main" val="361295822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83</a:t>
            </a:fld>
            <a:endParaRPr lang="fr-FR"/>
          </a:p>
        </p:txBody>
      </p:sp>
    </p:spTree>
    <p:extLst>
      <p:ext uri="{BB962C8B-B14F-4D97-AF65-F5344CB8AC3E}">
        <p14:creationId xmlns:p14="http://schemas.microsoft.com/office/powerpoint/2010/main" val="152942139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1084263" lvl="3" algn="just"/>
            <a:r>
              <a:rPr lang="fr-FR" sz="1200" err="1">
                <a:solidFill>
                  <a:srgbClr val="FF0000"/>
                </a:solidFill>
                <a:highlight>
                  <a:srgbClr val="FFFF00"/>
                </a:highlight>
              </a:rPr>
              <a:t>Elements</a:t>
            </a:r>
            <a:r>
              <a:rPr lang="fr-FR" sz="1200">
                <a:solidFill>
                  <a:srgbClr val="FF0000"/>
                </a:solidFill>
                <a:highlight>
                  <a:srgbClr val="FFFF00"/>
                </a:highlight>
              </a:rPr>
              <a:t> babet qu’elle voulait indiquer pour les CDC/EPCI = voir si les éléments mis dans la diapo réponde à ça</a:t>
            </a:r>
          </a:p>
          <a:p>
            <a:pPr marL="1370013" lvl="3" indent="-285750" algn="just">
              <a:buFont typeface="Arial" panose="020B0604020202020204" pitchFamily="34" charset="0"/>
              <a:buChar char="•"/>
            </a:pPr>
            <a:r>
              <a:rPr lang="fr-FR" sz="1200">
                <a:solidFill>
                  <a:srgbClr val="FF0000"/>
                </a:solidFill>
                <a:highlight>
                  <a:srgbClr val="FFFF00"/>
                </a:highlight>
              </a:rPr>
              <a:t>La gestion du grand cycle de l’eau face au petit cycle de l’eau </a:t>
            </a:r>
          </a:p>
          <a:p>
            <a:pPr marL="1370013" lvl="3" indent="-285750" algn="just">
              <a:buFont typeface="Arial" panose="020B0604020202020204" pitchFamily="34" charset="0"/>
              <a:buChar char="•"/>
            </a:pPr>
            <a:r>
              <a:rPr lang="fr-FR" sz="1200">
                <a:solidFill>
                  <a:srgbClr val="FF0000"/>
                </a:solidFill>
                <a:highlight>
                  <a:srgbClr val="FFFF00"/>
                </a:highlight>
              </a:rPr>
              <a:t>La défense des riverains face au grand et petit cycle de l’eau </a:t>
            </a:r>
          </a:p>
          <a:p>
            <a:pPr marL="1370013" lvl="3" indent="-285750" algn="just">
              <a:buFont typeface="Arial" panose="020B0604020202020204" pitchFamily="34" charset="0"/>
              <a:buChar char="•"/>
            </a:pPr>
            <a:r>
              <a:rPr lang="fr-FR" sz="1200">
                <a:solidFill>
                  <a:srgbClr val="FF0000"/>
                </a:solidFill>
                <a:highlight>
                  <a:srgbClr val="FFFF00"/>
                </a:highlight>
              </a:rPr>
              <a:t>Planificateur opérationnel échelle BV locaux</a:t>
            </a:r>
          </a:p>
          <a:p>
            <a:pPr marL="1370013" lvl="3" indent="-285750" algn="just">
              <a:buFont typeface="Arial" panose="020B0604020202020204" pitchFamily="34" charset="0"/>
              <a:buChar char="•"/>
            </a:pPr>
            <a:r>
              <a:rPr lang="fr-FR" sz="1200">
                <a:solidFill>
                  <a:srgbClr val="FF0000"/>
                </a:solidFill>
                <a:highlight>
                  <a:srgbClr val="FFFF00"/>
                </a:highlight>
              </a:rPr>
              <a:t>Possible Gestionnaire du domaine public fluvial ou déclassé = sur le territoire non?</a:t>
            </a:r>
          </a:p>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84</a:t>
            </a:fld>
            <a:endParaRPr lang="fr-FR"/>
          </a:p>
        </p:txBody>
      </p:sp>
    </p:spTree>
    <p:extLst>
      <p:ext uri="{BB962C8B-B14F-4D97-AF65-F5344CB8AC3E}">
        <p14:creationId xmlns:p14="http://schemas.microsoft.com/office/powerpoint/2010/main" val="33758311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85</a:t>
            </a:fld>
            <a:endParaRPr lang="fr-FR"/>
          </a:p>
        </p:txBody>
      </p:sp>
    </p:spTree>
    <p:extLst>
      <p:ext uri="{BB962C8B-B14F-4D97-AF65-F5344CB8AC3E}">
        <p14:creationId xmlns:p14="http://schemas.microsoft.com/office/powerpoint/2010/main" val="102757894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86</a:t>
            </a:fld>
            <a:endParaRPr lang="fr-FR"/>
          </a:p>
        </p:txBody>
      </p:sp>
    </p:spTree>
    <p:extLst>
      <p:ext uri="{BB962C8B-B14F-4D97-AF65-F5344CB8AC3E}">
        <p14:creationId xmlns:p14="http://schemas.microsoft.com/office/powerpoint/2010/main" val="326769875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87</a:t>
            </a:fld>
            <a:endParaRPr lang="fr-FR"/>
          </a:p>
        </p:txBody>
      </p:sp>
    </p:spTree>
    <p:extLst>
      <p:ext uri="{BB962C8B-B14F-4D97-AF65-F5344CB8AC3E}">
        <p14:creationId xmlns:p14="http://schemas.microsoft.com/office/powerpoint/2010/main" val="160931009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88</a:t>
            </a:fld>
            <a:endParaRPr lang="fr-FR"/>
          </a:p>
        </p:txBody>
      </p:sp>
    </p:spTree>
    <p:extLst>
      <p:ext uri="{BB962C8B-B14F-4D97-AF65-F5344CB8AC3E}">
        <p14:creationId xmlns:p14="http://schemas.microsoft.com/office/powerpoint/2010/main" val="351187888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89</a:t>
            </a:fld>
            <a:endParaRPr lang="fr-FR"/>
          </a:p>
        </p:txBody>
      </p:sp>
    </p:spTree>
    <p:extLst>
      <p:ext uri="{BB962C8B-B14F-4D97-AF65-F5344CB8AC3E}">
        <p14:creationId xmlns:p14="http://schemas.microsoft.com/office/powerpoint/2010/main" val="368710024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171450" indent="-171450">
              <a:buFontTx/>
              <a:buChar char="-"/>
            </a:pPr>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92</a:t>
            </a:fld>
            <a:endParaRPr lang="fr-FR"/>
          </a:p>
        </p:txBody>
      </p:sp>
    </p:spTree>
    <p:extLst>
      <p:ext uri="{BB962C8B-B14F-4D97-AF65-F5344CB8AC3E}">
        <p14:creationId xmlns:p14="http://schemas.microsoft.com/office/powerpoint/2010/main" val="227864457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94</a:t>
            </a:fld>
            <a:endParaRPr lang="fr-FR"/>
          </a:p>
        </p:txBody>
      </p:sp>
    </p:spTree>
    <p:extLst>
      <p:ext uri="{BB962C8B-B14F-4D97-AF65-F5344CB8AC3E}">
        <p14:creationId xmlns:p14="http://schemas.microsoft.com/office/powerpoint/2010/main" val="371796468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95</a:t>
            </a:fld>
            <a:endParaRPr lang="fr-FR"/>
          </a:p>
        </p:txBody>
      </p:sp>
    </p:spTree>
    <p:extLst>
      <p:ext uri="{BB962C8B-B14F-4D97-AF65-F5344CB8AC3E}">
        <p14:creationId xmlns:p14="http://schemas.microsoft.com/office/powerpoint/2010/main" val="266206525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96</a:t>
            </a:fld>
            <a:endParaRPr lang="fr-FR"/>
          </a:p>
        </p:txBody>
      </p:sp>
    </p:spTree>
    <p:extLst>
      <p:ext uri="{BB962C8B-B14F-4D97-AF65-F5344CB8AC3E}">
        <p14:creationId xmlns:p14="http://schemas.microsoft.com/office/powerpoint/2010/main" val="155735802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97</a:t>
            </a:fld>
            <a:endParaRPr lang="fr-FR"/>
          </a:p>
        </p:txBody>
      </p:sp>
    </p:spTree>
    <p:extLst>
      <p:ext uri="{BB962C8B-B14F-4D97-AF65-F5344CB8AC3E}">
        <p14:creationId xmlns:p14="http://schemas.microsoft.com/office/powerpoint/2010/main" val="5857580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98</a:t>
            </a:fld>
            <a:endParaRPr lang="fr-FR"/>
          </a:p>
        </p:txBody>
      </p:sp>
    </p:spTree>
    <p:extLst>
      <p:ext uri="{BB962C8B-B14F-4D97-AF65-F5344CB8AC3E}">
        <p14:creationId xmlns:p14="http://schemas.microsoft.com/office/powerpoint/2010/main" val="389769999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E15C326-32C5-4184-BCED-AB6578C34D8A}" type="slidenum">
              <a:rPr lang="fr-FR" smtClean="0"/>
              <a:t>99</a:t>
            </a:fld>
            <a:endParaRPr lang="fr-FR"/>
          </a:p>
        </p:txBody>
      </p:sp>
    </p:spTree>
    <p:extLst>
      <p:ext uri="{BB962C8B-B14F-4D97-AF65-F5344CB8AC3E}">
        <p14:creationId xmlns:p14="http://schemas.microsoft.com/office/powerpoint/2010/main" val="1419658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412E9054-5E7D-4EE6-98C5-6C7E686AF28C}" type="datetimeFigureOut">
              <a:rPr lang="fr-FR" smtClean="0"/>
              <a:t>03/06/2024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480051-A7A7-4A06-BB43-FF334B89BD99}" type="slidenum">
              <a:rPr lang="fr-FR" smtClean="0"/>
              <a:t>‹N°›</a:t>
            </a:fld>
            <a:endParaRPr lang="fr-FR"/>
          </a:p>
        </p:txBody>
      </p:sp>
    </p:spTree>
    <p:extLst>
      <p:ext uri="{BB962C8B-B14F-4D97-AF65-F5344CB8AC3E}">
        <p14:creationId xmlns:p14="http://schemas.microsoft.com/office/powerpoint/2010/main" val="2431451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r>
              <a:rPr lang="fr-FR"/>
              <a:t>Vendredi 9 septembre 2022  -  Page :</a:t>
            </a:r>
          </a:p>
        </p:txBody>
      </p:sp>
      <p:sp>
        <p:nvSpPr>
          <p:cNvPr id="5" name="Espace réservé du pied de page 4"/>
          <p:cNvSpPr>
            <a:spLocks noGrp="1"/>
          </p:cNvSpPr>
          <p:nvPr>
            <p:ph type="ftr" sz="quarter" idx="11"/>
          </p:nvPr>
        </p:nvSpPr>
        <p:spPr/>
        <p:txBody>
          <a:bodyPr/>
          <a:lstStyle/>
          <a:p>
            <a:r>
              <a:rPr lang="fr-FR"/>
              <a:t>Titre du document</a:t>
            </a:r>
          </a:p>
        </p:txBody>
      </p:sp>
      <p:sp>
        <p:nvSpPr>
          <p:cNvPr id="6" name="Espace réservé du numéro de diapositive 5"/>
          <p:cNvSpPr>
            <a:spLocks noGrp="1"/>
          </p:cNvSpPr>
          <p:nvPr>
            <p:ph type="sldNum" sz="quarter" idx="12"/>
          </p:nvPr>
        </p:nvSpPr>
        <p:spPr/>
        <p:txBody>
          <a:bodyPr/>
          <a:lstStyle/>
          <a:p>
            <a:fld id="{542BF84D-C10E-46A0-972C-F4401932EC0E}" type="slidenum">
              <a:rPr lang="fr-FR" smtClean="0"/>
              <a:t>‹N°›</a:t>
            </a:fld>
            <a:endParaRPr lang="fr-FR"/>
          </a:p>
        </p:txBody>
      </p:sp>
      <p:pic>
        <p:nvPicPr>
          <p:cNvPr id="7" name="Image 6">
            <a:extLst>
              <a:ext uri="{FF2B5EF4-FFF2-40B4-BE49-F238E27FC236}">
                <a16:creationId xmlns:a16="http://schemas.microsoft.com/office/drawing/2014/main" id="{8102E3C6-9F20-EC28-63EA-6940D2A7714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pic>
        <p:nvPicPr>
          <p:cNvPr id="8" name="Image 7" descr="slash-couleur.png">
            <a:extLst>
              <a:ext uri="{FF2B5EF4-FFF2-40B4-BE49-F238E27FC236}">
                <a16:creationId xmlns:a16="http://schemas.microsoft.com/office/drawing/2014/main" id="{69129353-7D10-C9A1-BD2B-1500435DD94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pic>
        <p:nvPicPr>
          <p:cNvPr id="9" name="Image 8">
            <a:extLst>
              <a:ext uri="{FF2B5EF4-FFF2-40B4-BE49-F238E27FC236}">
                <a16:creationId xmlns:a16="http://schemas.microsoft.com/office/drawing/2014/main" id="{85E1AA18-F9D7-70EE-106C-1C9200EF3E0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pic>
        <p:nvPicPr>
          <p:cNvPr id="10" name="Image 9" descr="slash-couleur.png">
            <a:extLst>
              <a:ext uri="{FF2B5EF4-FFF2-40B4-BE49-F238E27FC236}">
                <a16:creationId xmlns:a16="http://schemas.microsoft.com/office/drawing/2014/main" id="{74CADE6E-7EC7-69F6-4E97-55C8413F623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Tree>
    <p:extLst>
      <p:ext uri="{BB962C8B-B14F-4D97-AF65-F5344CB8AC3E}">
        <p14:creationId xmlns:p14="http://schemas.microsoft.com/office/powerpoint/2010/main" val="3735216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412E9054-5E7D-4EE6-98C5-6C7E686AF28C}" type="datetimeFigureOut">
              <a:rPr lang="fr-FR" smtClean="0"/>
              <a:t>03/06/2024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480051-A7A7-4A06-BB43-FF334B89BD99}" type="slidenum">
              <a:rPr lang="fr-FR" smtClean="0"/>
              <a:t>‹N°›</a:t>
            </a:fld>
            <a:endParaRPr lang="fr-FR"/>
          </a:p>
        </p:txBody>
      </p:sp>
    </p:spTree>
    <p:extLst>
      <p:ext uri="{BB962C8B-B14F-4D97-AF65-F5344CB8AC3E}">
        <p14:creationId xmlns:p14="http://schemas.microsoft.com/office/powerpoint/2010/main" val="9604664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r>
              <a:rPr lang="fr-FR"/>
              <a:t>Vendredi 9 septembre 2022  -  Page :</a:t>
            </a:r>
          </a:p>
        </p:txBody>
      </p:sp>
      <p:sp>
        <p:nvSpPr>
          <p:cNvPr id="6" name="Espace réservé du pied de page 5"/>
          <p:cNvSpPr>
            <a:spLocks noGrp="1"/>
          </p:cNvSpPr>
          <p:nvPr>
            <p:ph type="ftr" sz="quarter" idx="11"/>
          </p:nvPr>
        </p:nvSpPr>
        <p:spPr/>
        <p:txBody>
          <a:bodyPr/>
          <a:lstStyle/>
          <a:p>
            <a:r>
              <a:rPr lang="fr-FR"/>
              <a:t>Titre du document</a:t>
            </a:r>
          </a:p>
        </p:txBody>
      </p:sp>
      <p:sp>
        <p:nvSpPr>
          <p:cNvPr id="7" name="Espace réservé du numéro de diapositive 6"/>
          <p:cNvSpPr>
            <a:spLocks noGrp="1"/>
          </p:cNvSpPr>
          <p:nvPr>
            <p:ph type="sldNum" sz="quarter" idx="12"/>
          </p:nvPr>
        </p:nvSpPr>
        <p:spPr/>
        <p:txBody>
          <a:bodyPr/>
          <a:lstStyle/>
          <a:p>
            <a:fld id="{542BF84D-C10E-46A0-972C-F4401932EC0E}" type="slidenum">
              <a:rPr lang="fr-FR" smtClean="0"/>
              <a:t>‹N°›</a:t>
            </a:fld>
            <a:endParaRPr lang="fr-FR"/>
          </a:p>
        </p:txBody>
      </p:sp>
      <p:pic>
        <p:nvPicPr>
          <p:cNvPr id="8" name="Image 7" descr="slash-couleur.png">
            <a:extLst>
              <a:ext uri="{FF2B5EF4-FFF2-40B4-BE49-F238E27FC236}">
                <a16:creationId xmlns:a16="http://schemas.microsoft.com/office/drawing/2014/main" id="{EEA76BA0-DD3A-67E3-0614-50A86EBF229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pic>
        <p:nvPicPr>
          <p:cNvPr id="9" name="Image 8">
            <a:extLst>
              <a:ext uri="{FF2B5EF4-FFF2-40B4-BE49-F238E27FC236}">
                <a16:creationId xmlns:a16="http://schemas.microsoft.com/office/drawing/2014/main" id="{40AF1615-7AAA-E1E2-45E1-46B325F226E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pic>
        <p:nvPicPr>
          <p:cNvPr id="10" name="Image 9" descr="slash-couleur.png">
            <a:extLst>
              <a:ext uri="{FF2B5EF4-FFF2-40B4-BE49-F238E27FC236}">
                <a16:creationId xmlns:a16="http://schemas.microsoft.com/office/drawing/2014/main" id="{B8975A65-5727-4170-B858-A638CC41FF5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pic>
        <p:nvPicPr>
          <p:cNvPr id="11" name="Image 10">
            <a:extLst>
              <a:ext uri="{FF2B5EF4-FFF2-40B4-BE49-F238E27FC236}">
                <a16:creationId xmlns:a16="http://schemas.microsoft.com/office/drawing/2014/main" id="{31A1FD48-F777-E5B4-4673-C22ACC432E2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280724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412E9054-5E7D-4EE6-98C5-6C7E686AF28C}" type="datetimeFigureOut">
              <a:rPr lang="fr-FR" smtClean="0"/>
              <a:t>03/06/2024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3480051-A7A7-4A06-BB43-FF334B89BD99}" type="slidenum">
              <a:rPr lang="fr-FR" smtClean="0"/>
              <a:t>‹N°›</a:t>
            </a:fld>
            <a:endParaRPr lang="fr-FR"/>
          </a:p>
        </p:txBody>
      </p:sp>
    </p:spTree>
    <p:extLst>
      <p:ext uri="{BB962C8B-B14F-4D97-AF65-F5344CB8AC3E}">
        <p14:creationId xmlns:p14="http://schemas.microsoft.com/office/powerpoint/2010/main" val="2113731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412E9054-5E7D-4EE6-98C5-6C7E686AF28C}" type="datetimeFigureOut">
              <a:rPr lang="fr-FR" smtClean="0"/>
              <a:t>03/06/2024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3480051-A7A7-4A06-BB43-FF334B89BD99}" type="slidenum">
              <a:rPr lang="fr-FR" smtClean="0"/>
              <a:t>‹N°›</a:t>
            </a:fld>
            <a:endParaRPr lang="fr-FR"/>
          </a:p>
        </p:txBody>
      </p:sp>
    </p:spTree>
    <p:extLst>
      <p:ext uri="{BB962C8B-B14F-4D97-AF65-F5344CB8AC3E}">
        <p14:creationId xmlns:p14="http://schemas.microsoft.com/office/powerpoint/2010/main" val="826295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12E9054-5E7D-4EE6-98C5-6C7E686AF28C}" type="datetimeFigureOut">
              <a:rPr lang="fr-FR" smtClean="0"/>
              <a:t>03/06/2024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3480051-A7A7-4A06-BB43-FF334B89BD99}" type="slidenum">
              <a:rPr lang="fr-FR" smtClean="0"/>
              <a:t>‹N°›</a:t>
            </a:fld>
            <a:endParaRPr lang="fr-FR"/>
          </a:p>
        </p:txBody>
      </p:sp>
    </p:spTree>
    <p:extLst>
      <p:ext uri="{BB962C8B-B14F-4D97-AF65-F5344CB8AC3E}">
        <p14:creationId xmlns:p14="http://schemas.microsoft.com/office/powerpoint/2010/main" val="3767231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412E9054-5E7D-4EE6-98C5-6C7E686AF28C}" type="datetimeFigureOut">
              <a:rPr lang="fr-FR" smtClean="0"/>
              <a:t>03/06/2024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480051-A7A7-4A06-BB43-FF334B89BD99}" type="slidenum">
              <a:rPr lang="fr-FR" smtClean="0"/>
              <a:t>‹N°›</a:t>
            </a:fld>
            <a:endParaRPr lang="fr-FR"/>
          </a:p>
        </p:txBody>
      </p:sp>
    </p:spTree>
    <p:extLst>
      <p:ext uri="{BB962C8B-B14F-4D97-AF65-F5344CB8AC3E}">
        <p14:creationId xmlns:p14="http://schemas.microsoft.com/office/powerpoint/2010/main" val="1962898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412E9054-5E7D-4EE6-98C5-6C7E686AF28C}" type="datetimeFigureOut">
              <a:rPr lang="fr-FR" smtClean="0"/>
              <a:t>03/06/2024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480051-A7A7-4A06-BB43-FF334B89BD99}" type="slidenum">
              <a:rPr lang="fr-FR" smtClean="0"/>
              <a:t>‹N°›</a:t>
            </a:fld>
            <a:endParaRPr lang="fr-FR"/>
          </a:p>
        </p:txBody>
      </p:sp>
    </p:spTree>
    <p:extLst>
      <p:ext uri="{BB962C8B-B14F-4D97-AF65-F5344CB8AC3E}">
        <p14:creationId xmlns:p14="http://schemas.microsoft.com/office/powerpoint/2010/main" val="27250046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412E9054-5E7D-4EE6-98C5-6C7E686AF28C}" type="datetimeFigureOut">
              <a:rPr lang="fr-FR" smtClean="0"/>
              <a:t>03/06/2024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480051-A7A7-4A06-BB43-FF334B89BD99}" type="slidenum">
              <a:rPr lang="fr-FR" smtClean="0"/>
              <a:t>‹N°›</a:t>
            </a:fld>
            <a:endParaRPr lang="fr-FR"/>
          </a:p>
        </p:txBody>
      </p:sp>
    </p:spTree>
    <p:extLst>
      <p:ext uri="{BB962C8B-B14F-4D97-AF65-F5344CB8AC3E}">
        <p14:creationId xmlns:p14="http://schemas.microsoft.com/office/powerpoint/2010/main" val="3208263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412E9054-5E7D-4EE6-98C5-6C7E686AF28C}" type="datetimeFigureOut">
              <a:rPr lang="fr-FR" smtClean="0"/>
              <a:t>03/06/2024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480051-A7A7-4A06-BB43-FF334B89BD99}" type="slidenum">
              <a:rPr lang="fr-FR" smtClean="0"/>
              <a:t>‹N°›</a:t>
            </a:fld>
            <a:endParaRPr lang="fr-FR"/>
          </a:p>
        </p:txBody>
      </p:sp>
    </p:spTree>
    <p:extLst>
      <p:ext uri="{BB962C8B-B14F-4D97-AF65-F5344CB8AC3E}">
        <p14:creationId xmlns:p14="http://schemas.microsoft.com/office/powerpoint/2010/main" val="28304265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Diapositive de titre">
    <p:spTree>
      <p:nvGrpSpPr>
        <p:cNvPr id="1" name=""/>
        <p:cNvGrpSpPr/>
        <p:nvPr/>
      </p:nvGrpSpPr>
      <p:grpSpPr>
        <a:xfrm>
          <a:off x="0" y="0"/>
          <a:ext cx="0" cy="0"/>
          <a:chOff x="0" y="0"/>
          <a:chExt cx="0" cy="0"/>
        </a:xfrm>
      </p:grpSpPr>
      <p:sp>
        <p:nvSpPr>
          <p:cNvPr id="8" name="Sous-titre 2"/>
          <p:cNvSpPr>
            <a:spLocks noGrp="1"/>
          </p:cNvSpPr>
          <p:nvPr>
            <p:ph type="subTitle" idx="1"/>
          </p:nvPr>
        </p:nvSpPr>
        <p:spPr>
          <a:xfrm>
            <a:off x="1415778" y="2924944"/>
            <a:ext cx="6400800" cy="792088"/>
          </a:xfrm>
        </p:spPr>
        <p:txBody>
          <a:bodyPr>
            <a:normAutofit/>
          </a:bodyPr>
          <a:lstStyle>
            <a:lvl1pPr marL="0" indent="0" algn="l">
              <a:buNone/>
              <a:defRPr sz="2000">
                <a:solidFill>
                  <a:schemeClr val="tx1">
                    <a:tint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p>
        </p:txBody>
      </p:sp>
      <p:pic>
        <p:nvPicPr>
          <p:cNvPr id="10" name="Imag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15816" y="548680"/>
            <a:ext cx="3311441" cy="504000"/>
          </a:xfrm>
          <a:prstGeom prst="rect">
            <a:avLst/>
          </a:prstGeom>
        </p:spPr>
      </p:pic>
      <p:pic>
        <p:nvPicPr>
          <p:cNvPr id="11" name="Image 10" descr="slash-couleur.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2" name="Titre 1"/>
          <p:cNvSpPr>
            <a:spLocks noGrp="1"/>
          </p:cNvSpPr>
          <p:nvPr>
            <p:ph type="title" hasCustomPrompt="1"/>
          </p:nvPr>
        </p:nvSpPr>
        <p:spPr>
          <a:xfrm>
            <a:off x="1403648" y="1556792"/>
            <a:ext cx="6412582" cy="1362075"/>
          </a:xfrm>
          <a:prstGeom prst="rect">
            <a:avLst/>
          </a:prstGeom>
        </p:spPr>
        <p:txBody>
          <a:bodyPr anchor="t">
            <a:normAutofit/>
          </a:bodyPr>
          <a:lstStyle>
            <a:lvl1pPr algn="ctr">
              <a:defRPr sz="3000" b="1" cap="all">
                <a:latin typeface="Arial" panose="020B0604020202020204" pitchFamily="34" charset="0"/>
                <a:cs typeface="Arial" panose="020B0604020202020204" pitchFamily="34" charset="0"/>
              </a:defRPr>
            </a:lvl1pPr>
          </a:lstStyle>
          <a:p>
            <a:r>
              <a:rPr lang="fr-FR"/>
              <a:t>TITRE DU DOCUMENT</a:t>
            </a:r>
          </a:p>
        </p:txBody>
      </p:sp>
      <p:sp>
        <p:nvSpPr>
          <p:cNvPr id="6" name="Espace réservé de la date 3"/>
          <p:cNvSpPr>
            <a:spLocks noGrp="1"/>
          </p:cNvSpPr>
          <p:nvPr>
            <p:ph type="dt" sz="half" idx="2"/>
          </p:nvPr>
        </p:nvSpPr>
        <p:spPr>
          <a:xfrm>
            <a:off x="206152" y="6304235"/>
            <a:ext cx="2133600" cy="365125"/>
          </a:xfrm>
          <a:prstGeom prst="rect">
            <a:avLst/>
          </a:prstGeom>
        </p:spPr>
        <p:txBody>
          <a:bodyPr vert="horz" lIns="91440" tIns="45720" rIns="91440" bIns="45720" rtlCol="0" anchor="ctr"/>
          <a:lstStyle>
            <a:lvl1pPr algn="l">
              <a:defRPr sz="2000">
                <a:solidFill>
                  <a:schemeClr val="tx1">
                    <a:tint val="75000"/>
                  </a:schemeClr>
                </a:solidFill>
              </a:defRPr>
            </a:lvl1pPr>
          </a:lstStyle>
          <a:p>
            <a:fld id="{412E9054-5E7D-4EE6-98C5-6C7E686AF28C}" type="datetimeFigureOut">
              <a:rPr lang="fr-FR" smtClean="0"/>
              <a:t>03/06/2024</a:t>
            </a:fld>
            <a:endParaRPr lang="fr-FR"/>
          </a:p>
        </p:txBody>
      </p:sp>
      <p:sp>
        <p:nvSpPr>
          <p:cNvPr id="7" name="Espace réservé pour une image  2"/>
          <p:cNvSpPr>
            <a:spLocks noGrp="1"/>
          </p:cNvSpPr>
          <p:nvPr>
            <p:ph type="pic" idx="10"/>
          </p:nvPr>
        </p:nvSpPr>
        <p:spPr>
          <a:xfrm>
            <a:off x="4283968" y="5949280"/>
            <a:ext cx="963346" cy="722510"/>
          </a:xfrm>
        </p:spPr>
        <p:txBody>
          <a:bodyPr>
            <a:noAutofit/>
          </a:bodyPr>
          <a:lstStyle>
            <a:lvl1pPr marL="0" indent="0">
              <a:buNone/>
              <a:defRPr sz="105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
        <p:nvSpPr>
          <p:cNvPr id="9" name="Espace réservé pour une image  2"/>
          <p:cNvSpPr>
            <a:spLocks noGrp="1"/>
          </p:cNvSpPr>
          <p:nvPr>
            <p:ph type="pic" idx="11"/>
          </p:nvPr>
        </p:nvSpPr>
        <p:spPr>
          <a:xfrm>
            <a:off x="5571182" y="5946850"/>
            <a:ext cx="963346" cy="722510"/>
          </a:xfrm>
        </p:spPr>
        <p:txBody>
          <a:bodyPr>
            <a:noAutofit/>
          </a:bodyPr>
          <a:lstStyle>
            <a:lvl1pPr marL="0" indent="0">
              <a:buNone/>
              <a:defRPr sz="105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
        <p:nvSpPr>
          <p:cNvPr id="13" name="Espace réservé pour une image  2"/>
          <p:cNvSpPr>
            <a:spLocks noGrp="1"/>
          </p:cNvSpPr>
          <p:nvPr>
            <p:ph type="pic" idx="12"/>
          </p:nvPr>
        </p:nvSpPr>
        <p:spPr>
          <a:xfrm>
            <a:off x="6804248" y="5946850"/>
            <a:ext cx="963346" cy="722510"/>
          </a:xfrm>
        </p:spPr>
        <p:txBody>
          <a:bodyPr>
            <a:noAutofit/>
          </a:bodyPr>
          <a:lstStyle>
            <a:lvl1pPr marL="0" indent="0">
              <a:buNone/>
              <a:defRPr sz="105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
        <p:nvSpPr>
          <p:cNvPr id="14" name="Espace réservé pour une image  2"/>
          <p:cNvSpPr>
            <a:spLocks noGrp="1"/>
          </p:cNvSpPr>
          <p:nvPr>
            <p:ph type="pic" idx="13"/>
          </p:nvPr>
        </p:nvSpPr>
        <p:spPr>
          <a:xfrm>
            <a:off x="1403648" y="3717032"/>
            <a:ext cx="6408712" cy="1728192"/>
          </a:xfrm>
        </p:spPr>
        <p:txBody>
          <a:bodyPr>
            <a:noAutofit/>
          </a:bodyPr>
          <a:lstStyle>
            <a:lvl1pPr marL="0" indent="0">
              <a:buNone/>
              <a:defRPr sz="105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Tree>
    <p:extLst>
      <p:ext uri="{BB962C8B-B14F-4D97-AF65-F5344CB8AC3E}">
        <p14:creationId xmlns:p14="http://schemas.microsoft.com/office/powerpoint/2010/main" val="24914340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Titre et contenu">
    <p:spTree>
      <p:nvGrpSpPr>
        <p:cNvPr id="1" name=""/>
        <p:cNvGrpSpPr/>
        <p:nvPr/>
      </p:nvGrpSpPr>
      <p:grpSpPr>
        <a:xfrm>
          <a:off x="0" y="0"/>
          <a:ext cx="0" cy="0"/>
          <a:chOff x="0" y="0"/>
          <a:chExt cx="0" cy="0"/>
        </a:xfrm>
      </p:grpSpPr>
      <p:sp>
        <p:nvSpPr>
          <p:cNvPr id="7" name="Titre 1"/>
          <p:cNvSpPr>
            <a:spLocks noGrp="1"/>
          </p:cNvSpPr>
          <p:nvPr>
            <p:ph type="title" hasCustomPrompt="1"/>
          </p:nvPr>
        </p:nvSpPr>
        <p:spPr>
          <a:xfrm>
            <a:off x="457200" y="412957"/>
            <a:ext cx="7269256" cy="725848"/>
          </a:xfrm>
          <a:prstGeom prst="rect">
            <a:avLst/>
          </a:prstGeom>
        </p:spPr>
        <p:txBody>
          <a:bodyPr>
            <a:normAutofit/>
          </a:bodyPr>
          <a:lstStyle>
            <a:lvl1pPr algn="l">
              <a:defRPr sz="3600" b="1" i="0">
                <a:solidFill>
                  <a:srgbClr val="1D71B8"/>
                </a:solidFill>
                <a:latin typeface="Arial" panose="020B0604020202020204" pitchFamily="34" charset="0"/>
                <a:cs typeface="Arial" panose="020B0604020202020204" pitchFamily="34" charset="0"/>
              </a:defRPr>
            </a:lvl1pPr>
          </a:lstStyle>
          <a:p>
            <a:r>
              <a:rPr lang="fr-FR"/>
              <a:t>MODIFIEZ LE STYLE DU TITRE</a:t>
            </a:r>
          </a:p>
        </p:txBody>
      </p:sp>
      <p:sp>
        <p:nvSpPr>
          <p:cNvPr id="8" name="Espace réservé du contenu 2"/>
          <p:cNvSpPr>
            <a:spLocks noGrp="1"/>
          </p:cNvSpPr>
          <p:nvPr>
            <p:ph idx="1"/>
          </p:nvPr>
        </p:nvSpPr>
        <p:spPr>
          <a:xfrm>
            <a:off x="457200" y="1600200"/>
            <a:ext cx="8229600" cy="4525963"/>
          </a:xfrm>
        </p:spPr>
        <p:txBody>
          <a:bodyPr/>
          <a:lstStyle>
            <a:lvl1pPr>
              <a:defRPr b="0" i="0">
                <a:latin typeface="Arial" panose="020B0604020202020204" pitchFamily="34" charset="0"/>
                <a:cs typeface="Arial" panose="020B0604020202020204" pitchFamily="34" charset="0"/>
              </a:defRPr>
            </a:lvl1pPr>
            <a:lvl2pPr>
              <a:defRPr b="0" i="0">
                <a:latin typeface="Arial" panose="020B0604020202020204" pitchFamily="34" charset="0"/>
                <a:cs typeface="Arial" panose="020B0604020202020204" pitchFamily="34" charset="0"/>
              </a:defRPr>
            </a:lvl2pPr>
            <a:lvl3pPr>
              <a:defRPr b="0" i="0">
                <a:latin typeface="Arial" panose="020B0604020202020204" pitchFamily="34" charset="0"/>
                <a:cs typeface="Arial" panose="020B0604020202020204" pitchFamily="34" charset="0"/>
              </a:defRPr>
            </a:lvl3pPr>
            <a:lvl4pPr>
              <a:defRPr b="0" i="0">
                <a:latin typeface="Arial" panose="020B0604020202020204" pitchFamily="34" charset="0"/>
                <a:cs typeface="Arial" panose="020B0604020202020204" pitchFamily="34" charset="0"/>
              </a:defRPr>
            </a:lvl4pPr>
            <a:lvl5pPr>
              <a:defRPr b="0" i="0">
                <a:latin typeface="Arial" panose="020B0604020202020204" pitchFamily="34" charset="0"/>
                <a:cs typeface="Arial" panose="020B0604020202020204" pitchFamily="34" charset="0"/>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fr-FR"/>
          </a:p>
        </p:txBody>
      </p:sp>
      <p:pic>
        <p:nvPicPr>
          <p:cNvPr id="11" name="Imag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pic>
        <p:nvPicPr>
          <p:cNvPr id="6" name="Image 5" descr="slash-couleur.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Tree>
    <p:extLst>
      <p:ext uri="{BB962C8B-B14F-4D97-AF65-F5344CB8AC3E}">
        <p14:creationId xmlns:p14="http://schemas.microsoft.com/office/powerpoint/2010/main" val="37500732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Titre de section">
    <p:spTree>
      <p:nvGrpSpPr>
        <p:cNvPr id="1" name=""/>
        <p:cNvGrpSpPr/>
        <p:nvPr/>
      </p:nvGrpSpPr>
      <p:grpSpPr>
        <a:xfrm>
          <a:off x="0" y="0"/>
          <a:ext cx="0" cy="0"/>
          <a:chOff x="0" y="0"/>
          <a:chExt cx="0" cy="0"/>
        </a:xfrm>
      </p:grpSpPr>
      <p:sp>
        <p:nvSpPr>
          <p:cNvPr id="11" name="Titre 1"/>
          <p:cNvSpPr>
            <a:spLocks noGrp="1"/>
          </p:cNvSpPr>
          <p:nvPr>
            <p:ph type="title"/>
          </p:nvPr>
        </p:nvSpPr>
        <p:spPr>
          <a:xfrm>
            <a:off x="1331640" y="2463489"/>
            <a:ext cx="6412582" cy="523575"/>
          </a:xfrm>
          <a:prstGeom prst="rect">
            <a:avLst/>
          </a:prstGeom>
        </p:spPr>
        <p:txBody>
          <a:bodyPr anchor="t"/>
          <a:lstStyle>
            <a:lvl1pPr algn="l">
              <a:defRPr sz="2800" b="1" i="0" cap="all">
                <a:solidFill>
                  <a:srgbClr val="1D71B8"/>
                </a:solidFill>
                <a:latin typeface="Arial" panose="020B0604020202020204" pitchFamily="34" charset="0"/>
                <a:cs typeface="Arial" panose="020B0604020202020204" pitchFamily="34" charset="0"/>
              </a:defRPr>
            </a:lvl1pPr>
          </a:lstStyle>
          <a:p>
            <a:r>
              <a:rPr lang="fr-FR"/>
              <a:t>Modifiez le style du titre</a:t>
            </a:r>
          </a:p>
        </p:txBody>
      </p:sp>
      <p:sp>
        <p:nvSpPr>
          <p:cNvPr id="12" name="Espace réservé du texte 2"/>
          <p:cNvSpPr>
            <a:spLocks noGrp="1"/>
          </p:cNvSpPr>
          <p:nvPr>
            <p:ph type="body" idx="1"/>
          </p:nvPr>
        </p:nvSpPr>
        <p:spPr>
          <a:xfrm>
            <a:off x="1331640" y="1772816"/>
            <a:ext cx="6412582" cy="779792"/>
          </a:xfrm>
        </p:spPr>
        <p:txBody>
          <a:bodyPr anchor="b"/>
          <a:lstStyle>
            <a:lvl1pPr marL="0" indent="0">
              <a:buNone/>
              <a:defRPr sz="2000" b="0" i="0">
                <a:solidFill>
                  <a:schemeClr val="tx1">
                    <a:tint val="75000"/>
                  </a:schemeClr>
                </a:solidFill>
                <a:latin typeface="Arial" panose="020B0604020202020204" pitchFamily="34" charset="0"/>
                <a:cs typeface="Arial"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14" name="Sous-titre 2"/>
          <p:cNvSpPr>
            <a:spLocks noGrp="1"/>
          </p:cNvSpPr>
          <p:nvPr>
            <p:ph type="subTitle" idx="13"/>
          </p:nvPr>
        </p:nvSpPr>
        <p:spPr>
          <a:xfrm>
            <a:off x="1343770" y="2909084"/>
            <a:ext cx="6400800" cy="1951619"/>
          </a:xfrm>
        </p:spPr>
        <p:txBody>
          <a:bodyPr>
            <a:normAutofit/>
          </a:bodyPr>
          <a:lstStyle>
            <a:lvl1pPr marL="0" indent="0" algn="l">
              <a:buNone/>
              <a:defRPr sz="2400" b="0" i="0">
                <a:solidFill>
                  <a:schemeClr val="tx1">
                    <a:tint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p>
        </p:txBody>
      </p:sp>
      <p:pic>
        <p:nvPicPr>
          <p:cNvPr id="15" name="Image 14" descr="slash-couleur.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6"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fr-FR"/>
          </a:p>
        </p:txBody>
      </p:sp>
      <p:pic>
        <p:nvPicPr>
          <p:cNvPr id="17" name="Imag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11472994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Comparaison">
    <p:spTree>
      <p:nvGrpSpPr>
        <p:cNvPr id="1" name=""/>
        <p:cNvGrpSpPr/>
        <p:nvPr/>
      </p:nvGrpSpPr>
      <p:grpSpPr>
        <a:xfrm>
          <a:off x="0" y="0"/>
          <a:ext cx="0" cy="0"/>
          <a:chOff x="0" y="0"/>
          <a:chExt cx="0" cy="0"/>
        </a:xfrm>
      </p:grpSpPr>
      <p:sp>
        <p:nvSpPr>
          <p:cNvPr id="10" name="Espace réservé du contenu 2"/>
          <p:cNvSpPr>
            <a:spLocks noGrp="1"/>
          </p:cNvSpPr>
          <p:nvPr>
            <p:ph sz="half" idx="1"/>
          </p:nvPr>
        </p:nvSpPr>
        <p:spPr>
          <a:xfrm>
            <a:off x="457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1" name="Espace réservé du contenu 3"/>
          <p:cNvSpPr>
            <a:spLocks noGrp="1"/>
          </p:cNvSpPr>
          <p:nvPr>
            <p:ph sz="half" idx="2"/>
          </p:nvPr>
        </p:nvSpPr>
        <p:spPr>
          <a:xfrm>
            <a:off x="4648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12" name="Image 11" descr="slash-couleur.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3" name="Titre 1"/>
          <p:cNvSpPr>
            <a:spLocks noGrp="1"/>
          </p:cNvSpPr>
          <p:nvPr>
            <p:ph type="title" hasCustomPrompt="1"/>
          </p:nvPr>
        </p:nvSpPr>
        <p:spPr>
          <a:xfrm>
            <a:off x="457200" y="412957"/>
            <a:ext cx="7269256" cy="725848"/>
          </a:xfrm>
          <a:prstGeom prst="rect">
            <a:avLst/>
          </a:prstGeom>
        </p:spPr>
        <p:txBody>
          <a:bodyPr>
            <a:normAutofit/>
          </a:bodyPr>
          <a:lstStyle>
            <a:lvl1pPr algn="l">
              <a:defRPr sz="3600" b="1" i="0">
                <a:solidFill>
                  <a:srgbClr val="1D71B8"/>
                </a:solidFill>
                <a:latin typeface="Arial" panose="020B0604020202020204" pitchFamily="34" charset="0"/>
                <a:cs typeface="Arial" panose="020B0604020202020204" pitchFamily="34" charset="0"/>
              </a:defRPr>
            </a:lvl1pPr>
          </a:lstStyle>
          <a:p>
            <a:r>
              <a:rPr lang="fr-FR"/>
              <a:t>MODIFIEZ LE STYLE DU TITRE</a:t>
            </a:r>
          </a:p>
        </p:txBody>
      </p:sp>
      <p:sp>
        <p:nvSpPr>
          <p:cNvPr id="14"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fr-FR"/>
          </a:p>
        </p:txBody>
      </p:sp>
      <p:pic>
        <p:nvPicPr>
          <p:cNvPr id="15" name="Imag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2764224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_Titre seul">
    <p:spTree>
      <p:nvGrpSpPr>
        <p:cNvPr id="1" name=""/>
        <p:cNvGrpSpPr/>
        <p:nvPr/>
      </p:nvGrpSpPr>
      <p:grpSpPr>
        <a:xfrm>
          <a:off x="0" y="0"/>
          <a:ext cx="0" cy="0"/>
          <a:chOff x="0" y="0"/>
          <a:chExt cx="0" cy="0"/>
        </a:xfrm>
      </p:grpSpPr>
      <p:sp>
        <p:nvSpPr>
          <p:cNvPr id="11" name="Espace réservé du texte 2"/>
          <p:cNvSpPr>
            <a:spLocks noGrp="1"/>
          </p:cNvSpPr>
          <p:nvPr>
            <p:ph type="body" idx="1"/>
          </p:nvPr>
        </p:nvSpPr>
        <p:spPr>
          <a:xfrm>
            <a:off x="457200" y="1535113"/>
            <a:ext cx="4040188"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Espace réservé du contenu 3"/>
          <p:cNvSpPr>
            <a:spLocks noGrp="1"/>
          </p:cNvSpPr>
          <p:nvPr>
            <p:ph sz="half" idx="2"/>
          </p:nvPr>
        </p:nvSpPr>
        <p:spPr>
          <a:xfrm>
            <a:off x="457200" y="2174875"/>
            <a:ext cx="4040188"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space réservé du texte 4"/>
          <p:cNvSpPr>
            <a:spLocks noGrp="1"/>
          </p:cNvSpPr>
          <p:nvPr>
            <p:ph type="body" sz="quarter" idx="3"/>
          </p:nvPr>
        </p:nvSpPr>
        <p:spPr>
          <a:xfrm>
            <a:off x="4645025" y="1535113"/>
            <a:ext cx="4041775"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4" name="Espace réservé du contenu 5"/>
          <p:cNvSpPr>
            <a:spLocks noGrp="1"/>
          </p:cNvSpPr>
          <p:nvPr>
            <p:ph sz="quarter" idx="4"/>
          </p:nvPr>
        </p:nvSpPr>
        <p:spPr>
          <a:xfrm>
            <a:off x="4645025" y="2174875"/>
            <a:ext cx="4041775"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15" name="Image 14" descr="slash-couleur.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6" name="Titre 1"/>
          <p:cNvSpPr>
            <a:spLocks noGrp="1"/>
          </p:cNvSpPr>
          <p:nvPr>
            <p:ph type="title" hasCustomPrompt="1"/>
          </p:nvPr>
        </p:nvSpPr>
        <p:spPr>
          <a:xfrm>
            <a:off x="457200" y="412957"/>
            <a:ext cx="7269256" cy="725848"/>
          </a:xfrm>
          <a:prstGeom prst="rect">
            <a:avLst/>
          </a:prstGeom>
        </p:spPr>
        <p:txBody>
          <a:bodyPr>
            <a:normAutofit/>
          </a:bodyPr>
          <a:lstStyle>
            <a:lvl1pPr algn="l">
              <a:defRPr sz="3600" b="1" i="0">
                <a:solidFill>
                  <a:srgbClr val="1D71B8"/>
                </a:solidFill>
                <a:latin typeface="Arial" panose="020B0604020202020204" pitchFamily="34" charset="0"/>
                <a:cs typeface="Arial" panose="020B0604020202020204" pitchFamily="34" charset="0"/>
              </a:defRPr>
            </a:lvl1pPr>
          </a:lstStyle>
          <a:p>
            <a:r>
              <a:rPr lang="fr-FR"/>
              <a:t>MODIFIEZ LE STYLE DU TITRE</a:t>
            </a:r>
          </a:p>
        </p:txBody>
      </p:sp>
      <p:sp>
        <p:nvSpPr>
          <p:cNvPr id="17"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fr-FR"/>
          </a:p>
        </p:txBody>
      </p:sp>
      <p:pic>
        <p:nvPicPr>
          <p:cNvPr id="18" name="Image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16179784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Vide">
    <p:spTree>
      <p:nvGrpSpPr>
        <p:cNvPr id="1" name=""/>
        <p:cNvGrpSpPr/>
        <p:nvPr/>
      </p:nvGrpSpPr>
      <p:grpSpPr>
        <a:xfrm>
          <a:off x="0" y="0"/>
          <a:ext cx="0" cy="0"/>
          <a:chOff x="0" y="0"/>
          <a:chExt cx="0" cy="0"/>
        </a:xfrm>
      </p:grpSpPr>
      <p:pic>
        <p:nvPicPr>
          <p:cNvPr id="5" name="Image 4" descr="slash-couleur.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6" name="Titre 1"/>
          <p:cNvSpPr>
            <a:spLocks noGrp="1"/>
          </p:cNvSpPr>
          <p:nvPr>
            <p:ph type="title" hasCustomPrompt="1"/>
          </p:nvPr>
        </p:nvSpPr>
        <p:spPr>
          <a:xfrm>
            <a:off x="457200" y="412957"/>
            <a:ext cx="7269256" cy="725848"/>
          </a:xfrm>
          <a:prstGeom prst="rect">
            <a:avLst/>
          </a:prstGeom>
        </p:spPr>
        <p:txBody>
          <a:bodyPr>
            <a:normAutofit/>
          </a:bodyPr>
          <a:lstStyle>
            <a:lvl1pPr algn="l">
              <a:defRPr sz="3600" b="1" i="0">
                <a:solidFill>
                  <a:srgbClr val="1D71B8"/>
                </a:solidFill>
                <a:latin typeface="Arial" panose="020B0604020202020204" pitchFamily="34" charset="0"/>
                <a:cs typeface="Arial" panose="020B0604020202020204" pitchFamily="34" charset="0"/>
              </a:defRPr>
            </a:lvl1pPr>
          </a:lstStyle>
          <a:p>
            <a:r>
              <a:rPr lang="fr-FR"/>
              <a:t>MODIFIEZ LE STYLE DU TITRE</a:t>
            </a:r>
          </a:p>
        </p:txBody>
      </p:sp>
      <p:sp>
        <p:nvSpPr>
          <p:cNvPr id="9"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fr-FR"/>
          </a:p>
        </p:txBody>
      </p:sp>
      <p:pic>
        <p:nvPicPr>
          <p:cNvPr id="10" name="Image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15968965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Deux contenus">
    <p:spTree>
      <p:nvGrpSpPr>
        <p:cNvPr id="1" name=""/>
        <p:cNvGrpSpPr/>
        <p:nvPr/>
      </p:nvGrpSpPr>
      <p:grpSpPr>
        <a:xfrm>
          <a:off x="0" y="0"/>
          <a:ext cx="0" cy="0"/>
          <a:chOff x="0" y="0"/>
          <a:chExt cx="0" cy="0"/>
        </a:xfrm>
      </p:grpSpPr>
      <p:sp>
        <p:nvSpPr>
          <p:cNvPr id="13" name="Titre 1"/>
          <p:cNvSpPr>
            <a:spLocks noGrp="1"/>
          </p:cNvSpPr>
          <p:nvPr>
            <p:ph type="title"/>
          </p:nvPr>
        </p:nvSpPr>
        <p:spPr>
          <a:xfrm>
            <a:off x="139677" y="1024869"/>
            <a:ext cx="3314696" cy="802073"/>
          </a:xfrm>
          <a:prstGeom prst="rect">
            <a:avLst/>
          </a:prstGeom>
        </p:spPr>
        <p:txBody>
          <a:bodyPr anchor="b"/>
          <a:lstStyle>
            <a:lvl1pPr algn="l">
              <a:defRPr sz="2000" b="1">
                <a:latin typeface="Arial" panose="020B0604020202020204" pitchFamily="34" charset="0"/>
                <a:cs typeface="Arial" panose="020B0604020202020204" pitchFamily="34" charset="0"/>
              </a:defRPr>
            </a:lvl1pPr>
          </a:lstStyle>
          <a:p>
            <a:r>
              <a:rPr lang="fr-FR"/>
              <a:t>Modifiez le style du titre</a:t>
            </a:r>
          </a:p>
        </p:txBody>
      </p:sp>
      <p:sp>
        <p:nvSpPr>
          <p:cNvPr id="14" name="Espace réservé du contenu 2"/>
          <p:cNvSpPr>
            <a:spLocks noGrp="1"/>
          </p:cNvSpPr>
          <p:nvPr>
            <p:ph idx="1"/>
          </p:nvPr>
        </p:nvSpPr>
        <p:spPr>
          <a:xfrm>
            <a:off x="3575050" y="1024870"/>
            <a:ext cx="5111750" cy="5101293"/>
          </a:xfrm>
        </p:spPr>
        <p:txBody>
          <a:bodyPr/>
          <a:lstStyle>
            <a:lvl1pPr>
              <a:defRPr sz="3200">
                <a:latin typeface="Arial" panose="020B0604020202020204" pitchFamily="34" charset="0"/>
                <a:cs typeface="Arial" panose="020B0604020202020204" pitchFamily="34" charset="0"/>
              </a:defRPr>
            </a:lvl1pPr>
            <a:lvl2pPr>
              <a:defRPr sz="28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5" name="Espace réservé du texte 3"/>
          <p:cNvSpPr>
            <a:spLocks noGrp="1"/>
          </p:cNvSpPr>
          <p:nvPr>
            <p:ph type="body" sz="half" idx="2"/>
          </p:nvPr>
        </p:nvSpPr>
        <p:spPr>
          <a:xfrm>
            <a:off x="150818" y="1826943"/>
            <a:ext cx="3314695" cy="4299220"/>
          </a:xfrm>
        </p:spPr>
        <p:txBody>
          <a:bodyPr/>
          <a:lstStyle>
            <a:lvl1pPr marL="0" indent="0">
              <a:buNone/>
              <a:defRPr sz="1400">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pic>
        <p:nvPicPr>
          <p:cNvPr id="16" name="Image 15" descr="slash-couleur.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8"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fr-FR"/>
          </a:p>
        </p:txBody>
      </p:sp>
      <p:pic>
        <p:nvPicPr>
          <p:cNvPr id="19" name="Image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2816558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Contenu avec légende">
    <p:spTree>
      <p:nvGrpSpPr>
        <p:cNvPr id="1" name=""/>
        <p:cNvGrpSpPr/>
        <p:nvPr/>
      </p:nvGrpSpPr>
      <p:grpSpPr>
        <a:xfrm>
          <a:off x="0" y="0"/>
          <a:ext cx="0" cy="0"/>
          <a:chOff x="0" y="0"/>
          <a:chExt cx="0" cy="0"/>
        </a:xfrm>
      </p:grpSpPr>
      <p:pic>
        <p:nvPicPr>
          <p:cNvPr id="8" name="Image 7" descr="slash-couleur.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9"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fr-FR"/>
          </a:p>
        </p:txBody>
      </p:sp>
      <p:pic>
        <p:nvPicPr>
          <p:cNvPr id="10" name="Image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30124388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Image avec légende">
    <p:spTree>
      <p:nvGrpSpPr>
        <p:cNvPr id="1" name=""/>
        <p:cNvGrpSpPr/>
        <p:nvPr/>
      </p:nvGrpSpPr>
      <p:grpSpPr>
        <a:xfrm>
          <a:off x="0" y="0"/>
          <a:ext cx="0" cy="0"/>
          <a:chOff x="0" y="0"/>
          <a:chExt cx="0" cy="0"/>
        </a:xfrm>
      </p:grpSpPr>
      <p:sp>
        <p:nvSpPr>
          <p:cNvPr id="8" name="Titre 1"/>
          <p:cNvSpPr>
            <a:spLocks noGrp="1"/>
          </p:cNvSpPr>
          <p:nvPr>
            <p:ph type="title"/>
          </p:nvPr>
        </p:nvSpPr>
        <p:spPr>
          <a:xfrm>
            <a:off x="1792288" y="4800600"/>
            <a:ext cx="5486400" cy="566738"/>
          </a:xfrm>
          <a:prstGeom prst="rect">
            <a:avLst/>
          </a:prstGeom>
        </p:spPr>
        <p:txBody>
          <a:bodyPr anchor="b"/>
          <a:lstStyle>
            <a:lvl1pPr algn="l">
              <a:defRPr sz="2000" b="1">
                <a:latin typeface="Arial" panose="020B0604020202020204" pitchFamily="34" charset="0"/>
                <a:cs typeface="Arial" panose="020B0604020202020204" pitchFamily="34" charset="0"/>
              </a:defRPr>
            </a:lvl1pPr>
          </a:lstStyle>
          <a:p>
            <a:r>
              <a:rPr lang="fr-FR"/>
              <a:t>Modifiez le style du titre</a:t>
            </a:r>
          </a:p>
        </p:txBody>
      </p:sp>
      <p:sp>
        <p:nvSpPr>
          <p:cNvPr id="9" name="Espace réservé pour une image  2"/>
          <p:cNvSpPr>
            <a:spLocks noGrp="1"/>
          </p:cNvSpPr>
          <p:nvPr>
            <p:ph type="pic" idx="1"/>
          </p:nvPr>
        </p:nvSpPr>
        <p:spPr>
          <a:xfrm>
            <a:off x="1792288" y="612775"/>
            <a:ext cx="5486400" cy="4114800"/>
          </a:xfrm>
        </p:spPr>
        <p:txBody>
          <a:bodyPr/>
          <a:lstStyle>
            <a:lvl1pPr marL="0" indent="0">
              <a:buNone/>
              <a:defRPr sz="3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pic>
        <p:nvPicPr>
          <p:cNvPr id="10" name="Image 9" descr="slash-couleur.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1"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fr-FR"/>
          </a:p>
        </p:txBody>
      </p:sp>
      <p:pic>
        <p:nvPicPr>
          <p:cNvPr id="12" name="Image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20245245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Diapositive de titre">
    <p:spTree>
      <p:nvGrpSpPr>
        <p:cNvPr id="1" name=""/>
        <p:cNvGrpSpPr/>
        <p:nvPr/>
      </p:nvGrpSpPr>
      <p:grpSpPr>
        <a:xfrm>
          <a:off x="0" y="0"/>
          <a:ext cx="0" cy="0"/>
          <a:chOff x="0" y="0"/>
          <a:chExt cx="0" cy="0"/>
        </a:xfrm>
      </p:grpSpPr>
      <p:sp>
        <p:nvSpPr>
          <p:cNvPr id="8" name="Sous-titre 2"/>
          <p:cNvSpPr>
            <a:spLocks noGrp="1"/>
          </p:cNvSpPr>
          <p:nvPr>
            <p:ph type="subTitle" idx="1"/>
          </p:nvPr>
        </p:nvSpPr>
        <p:spPr>
          <a:xfrm>
            <a:off x="1415778" y="2924944"/>
            <a:ext cx="6400800" cy="792088"/>
          </a:xfrm>
        </p:spPr>
        <p:txBody>
          <a:bodyPr>
            <a:normAutofit/>
          </a:bodyPr>
          <a:lstStyle>
            <a:lvl1pPr marL="0" indent="0" algn="l">
              <a:buNone/>
              <a:defRPr sz="2000">
                <a:solidFill>
                  <a:schemeClr val="tx1">
                    <a:tint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p>
        </p:txBody>
      </p:sp>
      <p:pic>
        <p:nvPicPr>
          <p:cNvPr id="10" name="Image 9"/>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915816" y="548680"/>
            <a:ext cx="3311441" cy="504000"/>
          </a:xfrm>
          <a:prstGeom prst="rect">
            <a:avLst/>
          </a:prstGeom>
        </p:spPr>
      </p:pic>
      <p:pic>
        <p:nvPicPr>
          <p:cNvPr id="11" name="Image 10" descr="slash-couleur.png"/>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2" name="Titre 1"/>
          <p:cNvSpPr>
            <a:spLocks noGrp="1"/>
          </p:cNvSpPr>
          <p:nvPr>
            <p:ph type="title" hasCustomPrompt="1"/>
          </p:nvPr>
        </p:nvSpPr>
        <p:spPr>
          <a:xfrm>
            <a:off x="1403648" y="1556792"/>
            <a:ext cx="6412582" cy="1362075"/>
          </a:xfrm>
          <a:prstGeom prst="rect">
            <a:avLst/>
          </a:prstGeom>
        </p:spPr>
        <p:txBody>
          <a:bodyPr anchor="t">
            <a:normAutofit/>
          </a:bodyPr>
          <a:lstStyle>
            <a:lvl1pPr algn="ctr">
              <a:defRPr sz="3000" b="1" cap="all">
                <a:latin typeface="Arial" panose="020B0604020202020204" pitchFamily="34" charset="0"/>
                <a:cs typeface="Arial" panose="020B0604020202020204" pitchFamily="34" charset="0"/>
              </a:defRPr>
            </a:lvl1pPr>
          </a:lstStyle>
          <a:p>
            <a:r>
              <a:rPr lang="fr-FR"/>
              <a:t>TITRE DU DOCUMENT</a:t>
            </a:r>
          </a:p>
        </p:txBody>
      </p:sp>
      <p:sp>
        <p:nvSpPr>
          <p:cNvPr id="6" name="Espace réservé de la date 3"/>
          <p:cNvSpPr>
            <a:spLocks noGrp="1"/>
          </p:cNvSpPr>
          <p:nvPr>
            <p:ph type="dt" sz="half" idx="2"/>
          </p:nvPr>
        </p:nvSpPr>
        <p:spPr>
          <a:xfrm>
            <a:off x="206152" y="6304235"/>
            <a:ext cx="2133600" cy="365125"/>
          </a:xfrm>
          <a:prstGeom prst="rect">
            <a:avLst/>
          </a:prstGeom>
        </p:spPr>
        <p:txBody>
          <a:bodyPr vert="horz" lIns="91440" tIns="45720" rIns="91440" bIns="45720" rtlCol="0" anchor="ctr"/>
          <a:lstStyle>
            <a:lvl1pPr algn="l">
              <a:defRPr sz="2000">
                <a:solidFill>
                  <a:schemeClr val="tx1">
                    <a:tint val="75000"/>
                  </a:schemeClr>
                </a:solidFill>
              </a:defRPr>
            </a:lvl1pPr>
          </a:lstStyle>
          <a:p>
            <a:fld id="{412E9054-5E7D-4EE6-98C5-6C7E686AF28C}" type="datetimeFigureOut">
              <a:rPr lang="fr-FR" smtClean="0"/>
              <a:pPr/>
              <a:t>03/06/2024</a:t>
            </a:fld>
            <a:endParaRPr lang="fr-FR"/>
          </a:p>
        </p:txBody>
      </p:sp>
      <p:sp>
        <p:nvSpPr>
          <p:cNvPr id="7" name="Espace réservé pour une image  2"/>
          <p:cNvSpPr>
            <a:spLocks noGrp="1"/>
          </p:cNvSpPr>
          <p:nvPr>
            <p:ph type="pic" idx="10"/>
          </p:nvPr>
        </p:nvSpPr>
        <p:spPr>
          <a:xfrm>
            <a:off x="4283968" y="5949280"/>
            <a:ext cx="963346" cy="722510"/>
          </a:xfrm>
        </p:spPr>
        <p:txBody>
          <a:bodyPr>
            <a:noAutofit/>
          </a:bodyPr>
          <a:lstStyle>
            <a:lvl1pPr marL="0" indent="0">
              <a:buNone/>
              <a:defRPr sz="105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
        <p:nvSpPr>
          <p:cNvPr id="9" name="Espace réservé pour une image  2"/>
          <p:cNvSpPr>
            <a:spLocks noGrp="1"/>
          </p:cNvSpPr>
          <p:nvPr>
            <p:ph type="pic" idx="11"/>
          </p:nvPr>
        </p:nvSpPr>
        <p:spPr>
          <a:xfrm>
            <a:off x="5571182" y="5946850"/>
            <a:ext cx="963346" cy="722510"/>
          </a:xfrm>
        </p:spPr>
        <p:txBody>
          <a:bodyPr>
            <a:noAutofit/>
          </a:bodyPr>
          <a:lstStyle>
            <a:lvl1pPr marL="0" indent="0">
              <a:buNone/>
              <a:defRPr sz="105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
        <p:nvSpPr>
          <p:cNvPr id="13" name="Espace réservé pour une image  2"/>
          <p:cNvSpPr>
            <a:spLocks noGrp="1"/>
          </p:cNvSpPr>
          <p:nvPr>
            <p:ph type="pic" idx="12"/>
          </p:nvPr>
        </p:nvSpPr>
        <p:spPr>
          <a:xfrm>
            <a:off x="6804248" y="5946850"/>
            <a:ext cx="963346" cy="722510"/>
          </a:xfrm>
        </p:spPr>
        <p:txBody>
          <a:bodyPr>
            <a:noAutofit/>
          </a:bodyPr>
          <a:lstStyle>
            <a:lvl1pPr marL="0" indent="0">
              <a:buNone/>
              <a:defRPr sz="105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
        <p:nvSpPr>
          <p:cNvPr id="14" name="Espace réservé pour une image  2"/>
          <p:cNvSpPr>
            <a:spLocks noGrp="1"/>
          </p:cNvSpPr>
          <p:nvPr>
            <p:ph type="pic" idx="13"/>
          </p:nvPr>
        </p:nvSpPr>
        <p:spPr>
          <a:xfrm>
            <a:off x="1403648" y="3717032"/>
            <a:ext cx="6408712" cy="1728192"/>
          </a:xfrm>
        </p:spPr>
        <p:txBody>
          <a:bodyPr>
            <a:noAutofit/>
          </a:bodyPr>
          <a:lstStyle>
            <a:lvl1pPr marL="0" indent="0">
              <a:buNone/>
              <a:defRPr sz="105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Tree>
    <p:extLst>
      <p:ext uri="{BB962C8B-B14F-4D97-AF65-F5344CB8AC3E}">
        <p14:creationId xmlns:p14="http://schemas.microsoft.com/office/powerpoint/2010/main" val="215383068"/>
      </p:ext>
    </p:extLst>
  </p:cSld>
  <p:clrMapOvr>
    <a:masterClrMapping/>
  </p:clrMapOvr>
  <p:hf sldNum="0" hdr="0" ftr="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Titre et contenu">
    <p:spTree>
      <p:nvGrpSpPr>
        <p:cNvPr id="1" name=""/>
        <p:cNvGrpSpPr/>
        <p:nvPr/>
      </p:nvGrpSpPr>
      <p:grpSpPr>
        <a:xfrm>
          <a:off x="0" y="0"/>
          <a:ext cx="0" cy="0"/>
          <a:chOff x="0" y="0"/>
          <a:chExt cx="0" cy="0"/>
        </a:xfrm>
      </p:grpSpPr>
      <p:sp>
        <p:nvSpPr>
          <p:cNvPr id="7" name="Titre 1"/>
          <p:cNvSpPr>
            <a:spLocks noGrp="1"/>
          </p:cNvSpPr>
          <p:nvPr>
            <p:ph type="title" hasCustomPrompt="1"/>
          </p:nvPr>
        </p:nvSpPr>
        <p:spPr>
          <a:xfrm>
            <a:off x="457200" y="412957"/>
            <a:ext cx="7269256" cy="725848"/>
          </a:xfrm>
          <a:prstGeom prst="rect">
            <a:avLst/>
          </a:prstGeom>
        </p:spPr>
        <p:txBody>
          <a:bodyPr>
            <a:normAutofit/>
          </a:bodyPr>
          <a:lstStyle>
            <a:lvl1pPr algn="l">
              <a:defRPr sz="3600" b="1" i="0">
                <a:solidFill>
                  <a:srgbClr val="1D71B8"/>
                </a:solidFill>
                <a:latin typeface="Arial" panose="020B0604020202020204" pitchFamily="34" charset="0"/>
                <a:cs typeface="Arial" panose="020B0604020202020204" pitchFamily="34" charset="0"/>
              </a:defRPr>
            </a:lvl1pPr>
          </a:lstStyle>
          <a:p>
            <a:r>
              <a:rPr lang="fr-FR"/>
              <a:t>MODIFIEZ LE STYLE DU TITRE</a:t>
            </a:r>
          </a:p>
        </p:txBody>
      </p:sp>
      <p:sp>
        <p:nvSpPr>
          <p:cNvPr id="8" name="Espace réservé du contenu 2"/>
          <p:cNvSpPr>
            <a:spLocks noGrp="1"/>
          </p:cNvSpPr>
          <p:nvPr>
            <p:ph idx="1"/>
          </p:nvPr>
        </p:nvSpPr>
        <p:spPr>
          <a:xfrm>
            <a:off x="457200" y="1600200"/>
            <a:ext cx="8229600" cy="4525963"/>
          </a:xfrm>
        </p:spPr>
        <p:txBody>
          <a:bodyPr/>
          <a:lstStyle>
            <a:lvl1pPr>
              <a:defRPr b="0" i="0">
                <a:latin typeface="Arial" panose="020B0604020202020204" pitchFamily="34" charset="0"/>
                <a:cs typeface="Arial" panose="020B0604020202020204" pitchFamily="34" charset="0"/>
              </a:defRPr>
            </a:lvl1pPr>
            <a:lvl2pPr>
              <a:defRPr b="0" i="0">
                <a:latin typeface="Arial" panose="020B0604020202020204" pitchFamily="34" charset="0"/>
                <a:cs typeface="Arial" panose="020B0604020202020204" pitchFamily="34" charset="0"/>
              </a:defRPr>
            </a:lvl2pPr>
            <a:lvl3pPr>
              <a:defRPr b="0" i="0">
                <a:latin typeface="Arial" panose="020B0604020202020204" pitchFamily="34" charset="0"/>
                <a:cs typeface="Arial" panose="020B0604020202020204" pitchFamily="34" charset="0"/>
              </a:defRPr>
            </a:lvl3pPr>
            <a:lvl4pPr>
              <a:defRPr b="0" i="0">
                <a:latin typeface="Arial" panose="020B0604020202020204" pitchFamily="34" charset="0"/>
                <a:cs typeface="Arial" panose="020B0604020202020204" pitchFamily="34" charset="0"/>
              </a:defRPr>
            </a:lvl4pPr>
            <a:lvl5pPr>
              <a:defRPr b="0" i="0">
                <a:latin typeface="Arial" panose="020B0604020202020204" pitchFamily="34" charset="0"/>
                <a:cs typeface="Arial" panose="020B0604020202020204" pitchFamily="34" charset="0"/>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r>
              <a:rPr lang="fr-FR"/>
              <a:t>Titre du document</a:t>
            </a:r>
          </a:p>
        </p:txBody>
      </p:sp>
      <p:pic>
        <p:nvPicPr>
          <p:cNvPr id="11" name="Image 10"/>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pic>
        <p:nvPicPr>
          <p:cNvPr id="6" name="Image 5" descr="slash-couleur.png"/>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Tree>
    <p:extLst>
      <p:ext uri="{BB962C8B-B14F-4D97-AF65-F5344CB8AC3E}">
        <p14:creationId xmlns:p14="http://schemas.microsoft.com/office/powerpoint/2010/main" val="5190603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Titre de section">
    <p:spTree>
      <p:nvGrpSpPr>
        <p:cNvPr id="1" name=""/>
        <p:cNvGrpSpPr/>
        <p:nvPr/>
      </p:nvGrpSpPr>
      <p:grpSpPr>
        <a:xfrm>
          <a:off x="0" y="0"/>
          <a:ext cx="0" cy="0"/>
          <a:chOff x="0" y="0"/>
          <a:chExt cx="0" cy="0"/>
        </a:xfrm>
      </p:grpSpPr>
      <p:sp>
        <p:nvSpPr>
          <p:cNvPr id="11" name="Titre 1"/>
          <p:cNvSpPr>
            <a:spLocks noGrp="1"/>
          </p:cNvSpPr>
          <p:nvPr>
            <p:ph type="title"/>
          </p:nvPr>
        </p:nvSpPr>
        <p:spPr>
          <a:xfrm>
            <a:off x="1331640" y="2463489"/>
            <a:ext cx="6412582" cy="523575"/>
          </a:xfrm>
          <a:prstGeom prst="rect">
            <a:avLst/>
          </a:prstGeom>
        </p:spPr>
        <p:txBody>
          <a:bodyPr anchor="t"/>
          <a:lstStyle>
            <a:lvl1pPr algn="l">
              <a:defRPr sz="2800" b="1" i="0" cap="all">
                <a:solidFill>
                  <a:srgbClr val="1D71B8"/>
                </a:solidFill>
                <a:latin typeface="Arial" panose="020B0604020202020204" pitchFamily="34" charset="0"/>
                <a:cs typeface="Arial" panose="020B0604020202020204" pitchFamily="34" charset="0"/>
              </a:defRPr>
            </a:lvl1pPr>
          </a:lstStyle>
          <a:p>
            <a:r>
              <a:rPr lang="fr-FR"/>
              <a:t>Modifiez le style du titre</a:t>
            </a:r>
          </a:p>
        </p:txBody>
      </p:sp>
      <p:sp>
        <p:nvSpPr>
          <p:cNvPr id="12" name="Espace réservé du texte 2"/>
          <p:cNvSpPr>
            <a:spLocks noGrp="1"/>
          </p:cNvSpPr>
          <p:nvPr>
            <p:ph type="body" idx="1"/>
          </p:nvPr>
        </p:nvSpPr>
        <p:spPr>
          <a:xfrm>
            <a:off x="1331640" y="1772816"/>
            <a:ext cx="6412582" cy="779792"/>
          </a:xfrm>
        </p:spPr>
        <p:txBody>
          <a:bodyPr anchor="b"/>
          <a:lstStyle>
            <a:lvl1pPr marL="0" indent="0">
              <a:buNone/>
              <a:defRPr sz="2000" b="0" i="0">
                <a:solidFill>
                  <a:schemeClr val="tx1">
                    <a:tint val="75000"/>
                  </a:schemeClr>
                </a:solidFill>
                <a:latin typeface="Arial" panose="020B0604020202020204" pitchFamily="34" charset="0"/>
                <a:cs typeface="Arial"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14" name="Sous-titre 2"/>
          <p:cNvSpPr>
            <a:spLocks noGrp="1"/>
          </p:cNvSpPr>
          <p:nvPr>
            <p:ph type="subTitle" idx="13"/>
          </p:nvPr>
        </p:nvSpPr>
        <p:spPr>
          <a:xfrm>
            <a:off x="1343770" y="2909084"/>
            <a:ext cx="6400800" cy="1951619"/>
          </a:xfrm>
        </p:spPr>
        <p:txBody>
          <a:bodyPr>
            <a:normAutofit/>
          </a:bodyPr>
          <a:lstStyle>
            <a:lvl1pPr marL="0" indent="0" algn="l">
              <a:buNone/>
              <a:defRPr sz="2400" b="0" i="0">
                <a:solidFill>
                  <a:schemeClr val="tx1">
                    <a:tint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p>
        </p:txBody>
      </p:sp>
      <p:pic>
        <p:nvPicPr>
          <p:cNvPr id="15" name="Image 14" descr="slash-couleur.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6"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r>
              <a:rPr lang="fr-FR"/>
              <a:t>Titre du document</a:t>
            </a:r>
          </a:p>
        </p:txBody>
      </p:sp>
      <p:pic>
        <p:nvPicPr>
          <p:cNvPr id="17" name="Image 16"/>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22053758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omparaison">
    <p:spTree>
      <p:nvGrpSpPr>
        <p:cNvPr id="1" name=""/>
        <p:cNvGrpSpPr/>
        <p:nvPr/>
      </p:nvGrpSpPr>
      <p:grpSpPr>
        <a:xfrm>
          <a:off x="0" y="0"/>
          <a:ext cx="0" cy="0"/>
          <a:chOff x="0" y="0"/>
          <a:chExt cx="0" cy="0"/>
        </a:xfrm>
      </p:grpSpPr>
      <p:sp>
        <p:nvSpPr>
          <p:cNvPr id="10" name="Espace réservé du contenu 2"/>
          <p:cNvSpPr>
            <a:spLocks noGrp="1"/>
          </p:cNvSpPr>
          <p:nvPr>
            <p:ph sz="half" idx="1"/>
          </p:nvPr>
        </p:nvSpPr>
        <p:spPr>
          <a:xfrm>
            <a:off x="457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1" name="Espace réservé du contenu 3"/>
          <p:cNvSpPr>
            <a:spLocks noGrp="1"/>
          </p:cNvSpPr>
          <p:nvPr>
            <p:ph sz="half" idx="2"/>
          </p:nvPr>
        </p:nvSpPr>
        <p:spPr>
          <a:xfrm>
            <a:off x="4648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12" name="Image 11" descr="slash-couleur.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3" name="Titre 1"/>
          <p:cNvSpPr>
            <a:spLocks noGrp="1"/>
          </p:cNvSpPr>
          <p:nvPr>
            <p:ph type="title" hasCustomPrompt="1"/>
          </p:nvPr>
        </p:nvSpPr>
        <p:spPr>
          <a:xfrm>
            <a:off x="457200" y="412957"/>
            <a:ext cx="7269256" cy="725848"/>
          </a:xfrm>
          <a:prstGeom prst="rect">
            <a:avLst/>
          </a:prstGeom>
        </p:spPr>
        <p:txBody>
          <a:bodyPr>
            <a:normAutofit/>
          </a:bodyPr>
          <a:lstStyle>
            <a:lvl1pPr algn="l">
              <a:defRPr sz="3600" b="1" i="0">
                <a:solidFill>
                  <a:srgbClr val="1D71B8"/>
                </a:solidFill>
                <a:latin typeface="Arial" panose="020B0604020202020204" pitchFamily="34" charset="0"/>
                <a:cs typeface="Arial" panose="020B0604020202020204" pitchFamily="34" charset="0"/>
              </a:defRPr>
            </a:lvl1pPr>
          </a:lstStyle>
          <a:p>
            <a:r>
              <a:rPr lang="fr-FR"/>
              <a:t>MODIFIEZ LE STYLE DU TITRE</a:t>
            </a:r>
          </a:p>
        </p:txBody>
      </p:sp>
      <p:sp>
        <p:nvSpPr>
          <p:cNvPr id="14"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r>
              <a:rPr lang="fr-FR"/>
              <a:t>Titre du document</a:t>
            </a:r>
          </a:p>
        </p:txBody>
      </p:sp>
      <p:pic>
        <p:nvPicPr>
          <p:cNvPr id="15" name="Image 14"/>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21903569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Titre seul">
    <p:spTree>
      <p:nvGrpSpPr>
        <p:cNvPr id="1" name=""/>
        <p:cNvGrpSpPr/>
        <p:nvPr/>
      </p:nvGrpSpPr>
      <p:grpSpPr>
        <a:xfrm>
          <a:off x="0" y="0"/>
          <a:ext cx="0" cy="0"/>
          <a:chOff x="0" y="0"/>
          <a:chExt cx="0" cy="0"/>
        </a:xfrm>
      </p:grpSpPr>
      <p:sp>
        <p:nvSpPr>
          <p:cNvPr id="11" name="Espace réservé du texte 2"/>
          <p:cNvSpPr>
            <a:spLocks noGrp="1"/>
          </p:cNvSpPr>
          <p:nvPr>
            <p:ph type="body" idx="1"/>
          </p:nvPr>
        </p:nvSpPr>
        <p:spPr>
          <a:xfrm>
            <a:off x="457200" y="1535113"/>
            <a:ext cx="4040188"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Espace réservé du contenu 3"/>
          <p:cNvSpPr>
            <a:spLocks noGrp="1"/>
          </p:cNvSpPr>
          <p:nvPr>
            <p:ph sz="half" idx="2"/>
          </p:nvPr>
        </p:nvSpPr>
        <p:spPr>
          <a:xfrm>
            <a:off x="457200" y="2174875"/>
            <a:ext cx="4040188"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space réservé du texte 4"/>
          <p:cNvSpPr>
            <a:spLocks noGrp="1"/>
          </p:cNvSpPr>
          <p:nvPr>
            <p:ph type="body" sz="quarter" idx="3"/>
          </p:nvPr>
        </p:nvSpPr>
        <p:spPr>
          <a:xfrm>
            <a:off x="4645025" y="1535113"/>
            <a:ext cx="4041775"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4" name="Espace réservé du contenu 5"/>
          <p:cNvSpPr>
            <a:spLocks noGrp="1"/>
          </p:cNvSpPr>
          <p:nvPr>
            <p:ph sz="quarter" idx="4"/>
          </p:nvPr>
        </p:nvSpPr>
        <p:spPr>
          <a:xfrm>
            <a:off x="4645025" y="2174875"/>
            <a:ext cx="4041775"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15" name="Image 14" descr="slash-couleur.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6" name="Titre 1"/>
          <p:cNvSpPr>
            <a:spLocks noGrp="1"/>
          </p:cNvSpPr>
          <p:nvPr>
            <p:ph type="title" hasCustomPrompt="1"/>
          </p:nvPr>
        </p:nvSpPr>
        <p:spPr>
          <a:xfrm>
            <a:off x="457200" y="412957"/>
            <a:ext cx="7269256" cy="725848"/>
          </a:xfrm>
          <a:prstGeom prst="rect">
            <a:avLst/>
          </a:prstGeom>
        </p:spPr>
        <p:txBody>
          <a:bodyPr>
            <a:normAutofit/>
          </a:bodyPr>
          <a:lstStyle>
            <a:lvl1pPr algn="l">
              <a:defRPr sz="3600" b="1" i="0">
                <a:solidFill>
                  <a:srgbClr val="1D71B8"/>
                </a:solidFill>
                <a:latin typeface="Arial" panose="020B0604020202020204" pitchFamily="34" charset="0"/>
                <a:cs typeface="Arial" panose="020B0604020202020204" pitchFamily="34" charset="0"/>
              </a:defRPr>
            </a:lvl1pPr>
          </a:lstStyle>
          <a:p>
            <a:r>
              <a:rPr lang="fr-FR"/>
              <a:t>MODIFIEZ LE STYLE DU TITRE</a:t>
            </a:r>
          </a:p>
        </p:txBody>
      </p:sp>
      <p:sp>
        <p:nvSpPr>
          <p:cNvPr id="17"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r>
              <a:rPr lang="fr-FR"/>
              <a:t>Titre du document</a:t>
            </a:r>
          </a:p>
        </p:txBody>
      </p:sp>
      <p:pic>
        <p:nvPicPr>
          <p:cNvPr id="18" name="Image 1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27625909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Vide">
    <p:spTree>
      <p:nvGrpSpPr>
        <p:cNvPr id="1" name=""/>
        <p:cNvGrpSpPr/>
        <p:nvPr/>
      </p:nvGrpSpPr>
      <p:grpSpPr>
        <a:xfrm>
          <a:off x="0" y="0"/>
          <a:ext cx="0" cy="0"/>
          <a:chOff x="0" y="0"/>
          <a:chExt cx="0" cy="0"/>
        </a:xfrm>
      </p:grpSpPr>
      <p:pic>
        <p:nvPicPr>
          <p:cNvPr id="5" name="Image 4" descr="slash-couleur.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6" name="Titre 1"/>
          <p:cNvSpPr>
            <a:spLocks noGrp="1"/>
          </p:cNvSpPr>
          <p:nvPr>
            <p:ph type="title" hasCustomPrompt="1"/>
          </p:nvPr>
        </p:nvSpPr>
        <p:spPr>
          <a:xfrm>
            <a:off x="457200" y="412957"/>
            <a:ext cx="7269256" cy="725848"/>
          </a:xfrm>
          <a:prstGeom prst="rect">
            <a:avLst/>
          </a:prstGeom>
        </p:spPr>
        <p:txBody>
          <a:bodyPr>
            <a:normAutofit/>
          </a:bodyPr>
          <a:lstStyle>
            <a:lvl1pPr algn="l">
              <a:defRPr sz="3600" b="1" i="0">
                <a:solidFill>
                  <a:srgbClr val="1D71B8"/>
                </a:solidFill>
                <a:latin typeface="Arial" panose="020B0604020202020204" pitchFamily="34" charset="0"/>
                <a:cs typeface="Arial" panose="020B0604020202020204" pitchFamily="34" charset="0"/>
              </a:defRPr>
            </a:lvl1pPr>
          </a:lstStyle>
          <a:p>
            <a:r>
              <a:rPr lang="fr-FR"/>
              <a:t>MODIFIEZ LE STYLE DU TITRE</a:t>
            </a:r>
          </a:p>
        </p:txBody>
      </p:sp>
      <p:sp>
        <p:nvSpPr>
          <p:cNvPr id="9"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r>
              <a:rPr lang="fr-FR"/>
              <a:t>Titre du document</a:t>
            </a:r>
          </a:p>
        </p:txBody>
      </p:sp>
      <p:pic>
        <p:nvPicPr>
          <p:cNvPr id="10" name="Image 9"/>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9210171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Deux contenus">
    <p:spTree>
      <p:nvGrpSpPr>
        <p:cNvPr id="1" name=""/>
        <p:cNvGrpSpPr/>
        <p:nvPr/>
      </p:nvGrpSpPr>
      <p:grpSpPr>
        <a:xfrm>
          <a:off x="0" y="0"/>
          <a:ext cx="0" cy="0"/>
          <a:chOff x="0" y="0"/>
          <a:chExt cx="0" cy="0"/>
        </a:xfrm>
      </p:grpSpPr>
      <p:sp>
        <p:nvSpPr>
          <p:cNvPr id="13" name="Titre 1"/>
          <p:cNvSpPr>
            <a:spLocks noGrp="1"/>
          </p:cNvSpPr>
          <p:nvPr>
            <p:ph type="title"/>
          </p:nvPr>
        </p:nvSpPr>
        <p:spPr>
          <a:xfrm>
            <a:off x="139677" y="1024869"/>
            <a:ext cx="3314696" cy="802073"/>
          </a:xfrm>
          <a:prstGeom prst="rect">
            <a:avLst/>
          </a:prstGeom>
        </p:spPr>
        <p:txBody>
          <a:bodyPr anchor="b"/>
          <a:lstStyle>
            <a:lvl1pPr algn="l">
              <a:defRPr sz="2000" b="1">
                <a:latin typeface="Arial" panose="020B0604020202020204" pitchFamily="34" charset="0"/>
                <a:cs typeface="Arial" panose="020B0604020202020204" pitchFamily="34" charset="0"/>
              </a:defRPr>
            </a:lvl1pPr>
          </a:lstStyle>
          <a:p>
            <a:r>
              <a:rPr lang="fr-FR"/>
              <a:t>Modifiez le style du titre</a:t>
            </a:r>
          </a:p>
        </p:txBody>
      </p:sp>
      <p:sp>
        <p:nvSpPr>
          <p:cNvPr id="14" name="Espace réservé du contenu 2"/>
          <p:cNvSpPr>
            <a:spLocks noGrp="1"/>
          </p:cNvSpPr>
          <p:nvPr>
            <p:ph idx="1"/>
          </p:nvPr>
        </p:nvSpPr>
        <p:spPr>
          <a:xfrm>
            <a:off x="3575050" y="1024870"/>
            <a:ext cx="5111750" cy="5101293"/>
          </a:xfrm>
        </p:spPr>
        <p:txBody>
          <a:bodyPr/>
          <a:lstStyle>
            <a:lvl1pPr>
              <a:defRPr sz="3200">
                <a:latin typeface="Arial" panose="020B0604020202020204" pitchFamily="34" charset="0"/>
                <a:cs typeface="Arial" panose="020B0604020202020204" pitchFamily="34" charset="0"/>
              </a:defRPr>
            </a:lvl1pPr>
            <a:lvl2pPr>
              <a:defRPr sz="28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5" name="Espace réservé du texte 3"/>
          <p:cNvSpPr>
            <a:spLocks noGrp="1"/>
          </p:cNvSpPr>
          <p:nvPr>
            <p:ph type="body" sz="half" idx="2"/>
          </p:nvPr>
        </p:nvSpPr>
        <p:spPr>
          <a:xfrm>
            <a:off x="150818" y="1826943"/>
            <a:ext cx="3314695" cy="4299220"/>
          </a:xfrm>
        </p:spPr>
        <p:txBody>
          <a:bodyPr/>
          <a:lstStyle>
            <a:lvl1pPr marL="0" indent="0">
              <a:buNone/>
              <a:defRPr sz="1400">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pic>
        <p:nvPicPr>
          <p:cNvPr id="16" name="Image 15" descr="slash-couleur.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8"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r>
              <a:rPr lang="fr-FR"/>
              <a:t>Titre du document</a:t>
            </a:r>
          </a:p>
        </p:txBody>
      </p:sp>
      <p:pic>
        <p:nvPicPr>
          <p:cNvPr id="19" name="Image 1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24962176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Contenu avec légende">
    <p:spTree>
      <p:nvGrpSpPr>
        <p:cNvPr id="1" name=""/>
        <p:cNvGrpSpPr/>
        <p:nvPr/>
      </p:nvGrpSpPr>
      <p:grpSpPr>
        <a:xfrm>
          <a:off x="0" y="0"/>
          <a:ext cx="0" cy="0"/>
          <a:chOff x="0" y="0"/>
          <a:chExt cx="0" cy="0"/>
        </a:xfrm>
      </p:grpSpPr>
      <p:pic>
        <p:nvPicPr>
          <p:cNvPr id="8" name="Image 7" descr="slash-couleur.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9"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r>
              <a:rPr lang="fr-FR"/>
              <a:t>Titre du document</a:t>
            </a:r>
          </a:p>
        </p:txBody>
      </p:sp>
      <p:pic>
        <p:nvPicPr>
          <p:cNvPr id="10" name="Image 9"/>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8157709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Image avec légende">
    <p:spTree>
      <p:nvGrpSpPr>
        <p:cNvPr id="1" name=""/>
        <p:cNvGrpSpPr/>
        <p:nvPr/>
      </p:nvGrpSpPr>
      <p:grpSpPr>
        <a:xfrm>
          <a:off x="0" y="0"/>
          <a:ext cx="0" cy="0"/>
          <a:chOff x="0" y="0"/>
          <a:chExt cx="0" cy="0"/>
        </a:xfrm>
      </p:grpSpPr>
      <p:sp>
        <p:nvSpPr>
          <p:cNvPr id="8" name="Titre 1"/>
          <p:cNvSpPr>
            <a:spLocks noGrp="1"/>
          </p:cNvSpPr>
          <p:nvPr>
            <p:ph type="title"/>
          </p:nvPr>
        </p:nvSpPr>
        <p:spPr>
          <a:xfrm>
            <a:off x="1792288" y="4800600"/>
            <a:ext cx="5486400" cy="566738"/>
          </a:xfrm>
          <a:prstGeom prst="rect">
            <a:avLst/>
          </a:prstGeom>
        </p:spPr>
        <p:txBody>
          <a:bodyPr anchor="b"/>
          <a:lstStyle>
            <a:lvl1pPr algn="l">
              <a:defRPr sz="2000" b="1">
                <a:latin typeface="Arial" panose="020B0604020202020204" pitchFamily="34" charset="0"/>
                <a:cs typeface="Arial" panose="020B0604020202020204" pitchFamily="34" charset="0"/>
              </a:defRPr>
            </a:lvl1pPr>
          </a:lstStyle>
          <a:p>
            <a:r>
              <a:rPr lang="fr-FR"/>
              <a:t>Modifiez le style du titre</a:t>
            </a:r>
          </a:p>
        </p:txBody>
      </p:sp>
      <p:sp>
        <p:nvSpPr>
          <p:cNvPr id="9" name="Espace réservé pour une image  2"/>
          <p:cNvSpPr>
            <a:spLocks noGrp="1"/>
          </p:cNvSpPr>
          <p:nvPr>
            <p:ph type="pic" idx="1"/>
          </p:nvPr>
        </p:nvSpPr>
        <p:spPr>
          <a:xfrm>
            <a:off x="1792288" y="612775"/>
            <a:ext cx="5486400" cy="4114800"/>
          </a:xfrm>
        </p:spPr>
        <p:txBody>
          <a:bodyPr/>
          <a:lstStyle>
            <a:lvl1pPr marL="0" indent="0">
              <a:buNone/>
              <a:defRPr sz="3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pic>
        <p:nvPicPr>
          <p:cNvPr id="10" name="Image 9" descr="slash-couleur.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607160" y="-811548"/>
            <a:ext cx="3553618" cy="1690208"/>
          </a:xfrm>
          <a:prstGeom prst="rect">
            <a:avLst/>
          </a:prstGeom>
        </p:spPr>
      </p:pic>
      <p:sp>
        <p:nvSpPr>
          <p:cNvPr id="11" name="Espace réservé du pied de page 4"/>
          <p:cNvSpPr>
            <a:spLocks noGrp="1"/>
          </p:cNvSpPr>
          <p:nvPr>
            <p:ph type="ftr" sz="quarter" idx="11"/>
          </p:nvPr>
        </p:nvSpPr>
        <p:spPr>
          <a:xfrm>
            <a:off x="251520" y="6309320"/>
            <a:ext cx="2895600" cy="365125"/>
          </a:xfrm>
          <a:prstGeom prst="rect">
            <a:avLst/>
          </a:prstGeom>
        </p:spPr>
        <p:txBody>
          <a:bodyPr/>
          <a:lstStyle>
            <a:lvl1pPr>
              <a:defRPr>
                <a:latin typeface="Arial" panose="020B0604020202020204" pitchFamily="34" charset="0"/>
                <a:cs typeface="Arial" panose="020B0604020202020204" pitchFamily="34" charset="0"/>
              </a:defRPr>
            </a:lvl1pPr>
          </a:lstStyle>
          <a:p>
            <a:r>
              <a:rPr lang="fr-FR"/>
              <a:t>Titre du document</a:t>
            </a:r>
          </a:p>
        </p:txBody>
      </p:sp>
      <p:pic>
        <p:nvPicPr>
          <p:cNvPr id="12" name="Image 11"/>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04248" y="6307179"/>
            <a:ext cx="2030076" cy="308977"/>
          </a:xfrm>
          <a:prstGeom prst="rect">
            <a:avLst/>
          </a:prstGeom>
        </p:spPr>
      </p:pic>
    </p:spTree>
    <p:extLst>
      <p:ext uri="{BB962C8B-B14F-4D97-AF65-F5344CB8AC3E}">
        <p14:creationId xmlns:p14="http://schemas.microsoft.com/office/powerpoint/2010/main" val="3490671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2E9054-5E7D-4EE6-98C5-6C7E686AF28C}" type="datetimeFigureOut">
              <a:rPr lang="fr-FR" smtClean="0"/>
              <a:t>03/06/2024</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480051-A7A7-4A06-BB43-FF334B89BD99}" type="slidenum">
              <a:rPr lang="fr-FR" smtClean="0"/>
              <a:t>‹N°›</a:t>
            </a:fld>
            <a:endParaRPr lang="fr-FR"/>
          </a:p>
        </p:txBody>
      </p:sp>
    </p:spTree>
    <p:extLst>
      <p:ext uri="{BB962C8B-B14F-4D97-AF65-F5344CB8AC3E}">
        <p14:creationId xmlns:p14="http://schemas.microsoft.com/office/powerpoint/2010/main" val="3948919726"/>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49" r:id="rId21"/>
    <p:sldLayoutId id="2147483650" r:id="rId22"/>
    <p:sldLayoutId id="2147483651" r:id="rId23"/>
    <p:sldLayoutId id="2147483653" r:id="rId24"/>
    <p:sldLayoutId id="2147483654" r:id="rId25"/>
    <p:sldLayoutId id="2147483655" r:id="rId26"/>
    <p:sldLayoutId id="2147483652" r:id="rId27"/>
    <p:sldLayoutId id="2147483656" r:id="rId28"/>
    <p:sldLayoutId id="2147483657" r:id="rId29"/>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xml"/><Relationship Id="rId7" Type="http://schemas.openxmlformats.org/officeDocument/2006/relationships/image" Target="../media/image7.jpeg"/><Relationship Id="rId2" Type="http://schemas.openxmlformats.org/officeDocument/2006/relationships/slideLayout" Target="../slideLayouts/slideLayout12.xml"/><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jpeg"/></Relationships>
</file>

<file path=ppt/slides/_rels/slide2.xml.rels><?xml version="1.0" encoding="UTF-8" standalone="yes"?>
<Relationships xmlns="http://schemas.openxmlformats.org/package/2006/relationships"><Relationship Id="rId8" Type="http://schemas.openxmlformats.org/officeDocument/2006/relationships/hyperlink" Target="mailto:sophie.delavergne@peche33.com" TargetMode="External"/><Relationship Id="rId3" Type="http://schemas.openxmlformats.org/officeDocument/2006/relationships/notesSlide" Target="../notesSlides/notesSlide2.xml"/><Relationship Id="rId7" Type="http://schemas.openxmlformats.org/officeDocument/2006/relationships/hyperlink" Target="mailto:b.baud@sietra.fr" TargetMode="External"/><Relationship Id="rId12" Type="http://schemas.openxmlformats.org/officeDocument/2006/relationships/image" Target="../media/image13.jpeg"/><Relationship Id="rId2" Type="http://schemas.openxmlformats.org/officeDocument/2006/relationships/slideLayout" Target="../slideLayouts/slideLayout4.xml"/><Relationship Id="rId1" Type="http://schemas.openxmlformats.org/officeDocument/2006/relationships/themeOverride" Target="../theme/themeOverride2.xml"/><Relationship Id="rId6" Type="http://schemas.openxmlformats.org/officeDocument/2006/relationships/hyperlink" Target="mailto:j.coustillas@sietra.fr" TargetMode="External"/><Relationship Id="rId11" Type="http://schemas.openxmlformats.org/officeDocument/2006/relationships/image" Target="../media/image12.jpeg"/><Relationship Id="rId5" Type="http://schemas.openxmlformats.org/officeDocument/2006/relationships/hyperlink" Target="mailto:e.lemoine@sietra.fr" TargetMode="External"/><Relationship Id="rId10" Type="http://schemas.openxmlformats.org/officeDocument/2006/relationships/image" Target="../media/image11.png"/><Relationship Id="rId4" Type="http://schemas.openxmlformats.org/officeDocument/2006/relationships/image" Target="../media/image4.png"/><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4.xml"/><Relationship Id="rId5" Type="http://schemas.openxmlformats.org/officeDocument/2006/relationships/image" Target="../media/image14.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hemeOverride" Target="../theme/themeOverride5.xml"/><Relationship Id="rId5" Type="http://schemas.openxmlformats.org/officeDocument/2006/relationships/image" Target="../media/image15.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6.xml"/><Relationship Id="rId6" Type="http://schemas.openxmlformats.org/officeDocument/2006/relationships/hyperlink" Target="https://eau-grandsudouest.fr/glossaire#cycle-eau" TargetMode="External"/><Relationship Id="rId5" Type="http://schemas.openxmlformats.org/officeDocument/2006/relationships/image" Target="../media/image16.jpe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themeOverride" Target="../theme/themeOverride7.xml"/><Relationship Id="rId6" Type="http://schemas.openxmlformats.org/officeDocument/2006/relationships/hyperlink" Target="https://youtu.be/06mncfOqPs4" TargetMode="External"/><Relationship Id="rId5" Type="http://schemas.openxmlformats.org/officeDocument/2006/relationships/image" Target="../media/image14.jpe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8.xml"/><Relationship Id="rId5" Type="http://schemas.openxmlformats.org/officeDocument/2006/relationships/image" Target="../media/image18.jpe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hyperlink" Target="https://www.youtube.com/watch?v=IzrwF4XKUBk" TargetMode="External"/><Relationship Id="rId2" Type="http://schemas.openxmlformats.org/officeDocument/2006/relationships/slideLayout" Target="../slideLayouts/slideLayout2.xml"/><Relationship Id="rId1" Type="http://schemas.openxmlformats.org/officeDocument/2006/relationships/themeOverride" Target="../theme/themeOverride9.xml"/><Relationship Id="rId6" Type="http://schemas.openxmlformats.org/officeDocument/2006/relationships/hyperlink" Target="https://youtu.be/06mncfOqPs4" TargetMode="External"/><Relationship Id="rId5" Type="http://schemas.openxmlformats.org/officeDocument/2006/relationships/image" Target="../media/image19.jpe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0.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hemeOverride" Target="../theme/themeOverride11.xml"/><Relationship Id="rId5" Type="http://schemas.openxmlformats.org/officeDocument/2006/relationships/image" Target="../media/image21.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hemeOverride" Target="../theme/themeOverride12.xml"/><Relationship Id="rId5" Type="http://schemas.openxmlformats.org/officeDocument/2006/relationships/image" Target="../media/image22.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3.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hemeOverride" Target="../theme/themeOverride14.xml"/><Relationship Id="rId5" Type="http://schemas.openxmlformats.org/officeDocument/2006/relationships/image" Target="../media/image24.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notesSlide" Target="../notesSlides/notesSlide12.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hemeOverride" Target="../theme/themeOverride1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hemeOverride" Target="../theme/themeOverride16.xml"/><Relationship Id="rId5" Type="http://schemas.openxmlformats.org/officeDocument/2006/relationships/image" Target="../media/image29.jpe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hemeOverride" Target="../theme/themeOverride17.xml"/><Relationship Id="rId5" Type="http://schemas.openxmlformats.org/officeDocument/2006/relationships/image" Target="../media/image30.jpe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hemeOverride" Target="../theme/themeOverride18.xml"/><Relationship Id="rId5" Type="http://schemas.openxmlformats.org/officeDocument/2006/relationships/image" Target="../media/image31.jpe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hemeOverride" Target="../theme/themeOverride19.xml"/><Relationship Id="rId5" Type="http://schemas.openxmlformats.org/officeDocument/2006/relationships/image" Target="../media/image32.jpe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20.xml"/><Relationship Id="rId5" Type="http://schemas.openxmlformats.org/officeDocument/2006/relationships/image" Target="../media/image34.jpeg"/><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hemeOverride" Target="../theme/themeOverride21.xml"/><Relationship Id="rId5" Type="http://schemas.openxmlformats.org/officeDocument/2006/relationships/image" Target="../media/image35.jpe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hemeOverride" Target="../theme/themeOverride22.xml"/><Relationship Id="rId5" Type="http://schemas.openxmlformats.org/officeDocument/2006/relationships/image" Target="../media/image23.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hemeOverride" Target="../theme/themeOverride2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8" Type="http://schemas.openxmlformats.org/officeDocument/2006/relationships/hyperlink" Target="https://www.ecologie.gouv.fr/iota" TargetMode="External"/><Relationship Id="rId3" Type="http://schemas.openxmlformats.org/officeDocument/2006/relationships/notesSlide" Target="../notesSlides/notesSlide20.xml"/><Relationship Id="rId7" Type="http://schemas.openxmlformats.org/officeDocument/2006/relationships/hyperlink" Target="http://catalogue.geo-ide.developpement-durable.gouv.fr/catalogue/srv/fre/catalog.search#/metadata/fr-120066022-jdd-cd5895fc-ec8d-4526-a579-a24cb1c7b434" TargetMode="External"/><Relationship Id="rId2" Type="http://schemas.openxmlformats.org/officeDocument/2006/relationships/slideLayout" Target="../slideLayouts/slideLayout2.xml"/><Relationship Id="rId1" Type="http://schemas.openxmlformats.org/officeDocument/2006/relationships/themeOverride" Target="../theme/themeOverride24.xml"/><Relationship Id="rId6" Type="http://schemas.openxmlformats.org/officeDocument/2006/relationships/hyperlink" Target="https://carto2.geo-ide.din.developpement-durable.gouv.fr/frontoffice/?map=b7701f96-be7a-44d5-99a6-757a44597422" TargetMode="External"/><Relationship Id="rId5" Type="http://schemas.openxmlformats.org/officeDocument/2006/relationships/hyperlink" Target="https://www.gironde.gouv.fr/Actions-de-l-Etat/Environnement-risques-naturels-et-technologiques/Police-de-l-eau-et-des-milieux-aquatiques/Cours-d-eau" TargetMode="Externa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hemeOverride" Target="../theme/themeOverride2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8" Type="http://schemas.openxmlformats.org/officeDocument/2006/relationships/hyperlink" Target="http://chrome-extension:/efaidnbmnnnibpcajpcglclefindmkaj/https:/www.lagaronne.com/sites/default/files/upload/documents/MILIEUX_NATURELS_shema_directeur_des_eaux_de_la_Garonne/prog_action.pdf" TargetMode="External"/><Relationship Id="rId3" Type="http://schemas.openxmlformats.org/officeDocument/2006/relationships/notesSlide" Target="../notesSlides/notesSlide22.xml"/><Relationship Id="rId7" Type="http://schemas.openxmlformats.org/officeDocument/2006/relationships/hyperlink" Target="chrome-extension://efaidnbmnnnibpcajpcglclefindmkaj/https:/www.gironde.gouv.fr/contenu/telechargement/33649/238380/file/Inventaire-crs-d-O-&amp;-troncons_DPF33.pdf" TargetMode="External"/><Relationship Id="rId2" Type="http://schemas.openxmlformats.org/officeDocument/2006/relationships/slideLayout" Target="../slideLayouts/slideLayout2.xml"/><Relationship Id="rId1" Type="http://schemas.openxmlformats.org/officeDocument/2006/relationships/themeOverride" Target="../theme/themeOverride26.xml"/><Relationship Id="rId6" Type="http://schemas.openxmlformats.org/officeDocument/2006/relationships/hyperlink" Target="http://www.gironde.gouv.fr/contenu/telechargement/33649/238380/file/Inventaire-crs-d-O-&amp;-troncons_DPF33.pdf" TargetMode="External"/><Relationship Id="rId5" Type="http://schemas.openxmlformats.org/officeDocument/2006/relationships/hyperlink" Target="https://www.pas-de-calais.gouv.fr/Actions-de-l-Etat/Environnement-developpement-durable/Eau/Donnees-thematiques/Domaine-publique-fluvial/Definition-du-DPF" TargetMode="External"/><Relationship Id="rId4" Type="http://schemas.openxmlformats.org/officeDocument/2006/relationships/image" Target="../media/image4.png"/><Relationship Id="rId9" Type="http://schemas.openxmlformats.org/officeDocument/2006/relationships/hyperlink" Target="https://www.smeag.fr/nos-projets/charte-garonne-dpf-gemapi.html"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27.xml"/><Relationship Id="rId4" Type="http://schemas.openxmlformats.org/officeDocument/2006/relationships/image" Target="../media/image40.jpe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28.xml"/><Relationship Id="rId5" Type="http://schemas.openxmlformats.org/officeDocument/2006/relationships/image" Target="../media/image42.jpeg"/><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29.xml"/><Relationship Id="rId5" Type="http://schemas.openxmlformats.org/officeDocument/2006/relationships/image" Target="../media/image44.png"/><Relationship Id="rId4" Type="http://schemas.openxmlformats.org/officeDocument/2006/relationships/image" Target="../media/image43.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30.xml"/><Relationship Id="rId4" Type="http://schemas.openxmlformats.org/officeDocument/2006/relationships/image" Target="../media/image45.jpe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31.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hemeOverride" Target="../theme/themeOverride32.xml"/><Relationship Id="rId5" Type="http://schemas.openxmlformats.org/officeDocument/2006/relationships/image" Target="../media/image46.jpe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hemeOverride" Target="../theme/themeOverride33.xml"/><Relationship Id="rId6" Type="http://schemas.openxmlformats.org/officeDocument/2006/relationships/image" Target="../media/image41.png"/><Relationship Id="rId5" Type="http://schemas.openxmlformats.org/officeDocument/2006/relationships/image" Target="../media/image42.jpe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hemeOverride" Target="../theme/themeOverride34.xml"/><Relationship Id="rId5" Type="http://schemas.openxmlformats.org/officeDocument/2006/relationships/image" Target="../media/image47.jpe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hemeOverride" Target="../theme/themeOverride35.xml"/><Relationship Id="rId6" Type="http://schemas.openxmlformats.org/officeDocument/2006/relationships/hyperlink" Target="http://www.sietra.fr/168/Pour-les-riverains-et-usagers.html" TargetMode="External"/><Relationship Id="rId5" Type="http://schemas.openxmlformats.org/officeDocument/2006/relationships/image" Target="../media/image48.pn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hemeOverride" Target="../theme/themeOverride36.xml"/><Relationship Id="rId5" Type="http://schemas.openxmlformats.org/officeDocument/2006/relationships/image" Target="../media/image49.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hemeOverride" Target="../theme/themeOverride37.xml"/><Relationship Id="rId5" Type="http://schemas.openxmlformats.org/officeDocument/2006/relationships/image" Target="../media/image49.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hemeOverride" Target="../theme/themeOverride38.xml"/><Relationship Id="rId5" Type="http://schemas.openxmlformats.org/officeDocument/2006/relationships/image" Target="../media/image50.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hemeOverride" Target="../theme/themeOverride39.xml"/><Relationship Id="rId5" Type="http://schemas.openxmlformats.org/officeDocument/2006/relationships/image" Target="../media/image50.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hemeOverride" Target="../theme/themeOverride40.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hemeOverride" Target="../theme/themeOverride41.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3.xml"/><Relationship Id="rId7" Type="http://schemas.openxmlformats.org/officeDocument/2006/relationships/image" Target="../media/image55.png"/><Relationship Id="rId2" Type="http://schemas.openxmlformats.org/officeDocument/2006/relationships/slideLayout" Target="../slideLayouts/slideLayout2.xml"/><Relationship Id="rId1" Type="http://schemas.openxmlformats.org/officeDocument/2006/relationships/themeOverride" Target="../theme/themeOverride4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hemeOverride" Target="../theme/themeOverride43.xml"/><Relationship Id="rId5" Type="http://schemas.openxmlformats.org/officeDocument/2006/relationships/image" Target="../media/image53.pn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hemeOverride" Target="../theme/themeOverride44.xml"/><Relationship Id="rId6" Type="http://schemas.openxmlformats.org/officeDocument/2006/relationships/hyperlink" Target="https://entreprendre.service-public.fr/vosdroits/F33414" TargetMode="External"/><Relationship Id="rId5" Type="http://schemas.openxmlformats.org/officeDocument/2006/relationships/hyperlink" Target="https://www.legifrance.gouv.fr/codes/article_lc/LEGIARTI000048136763#:~:text=Une%20installation%20d'assainissement%20non,de%20collecte%20des%20eaux%20us%C3%A9es." TargetMode="Externa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hemeOverride" Target="../theme/themeOverride45.xml"/><Relationship Id="rId5" Type="http://schemas.openxmlformats.org/officeDocument/2006/relationships/hyperlink" Target="https://www.youtube.com/watch?v=O0fG5nj4_wY" TargetMode="Externa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46.xml"/><Relationship Id="rId5" Type="http://schemas.openxmlformats.org/officeDocument/2006/relationships/image" Target="../media/image57.jpeg"/><Relationship Id="rId4" Type="http://schemas.openxmlformats.org/officeDocument/2006/relationships/image" Target="../media/image56.jpeg"/></Relationships>
</file>

<file path=ppt/slides/_rels/slide47.xml.rels><?xml version="1.0" encoding="UTF-8" standalone="yes"?>
<Relationships xmlns="http://schemas.openxmlformats.org/package/2006/relationships"><Relationship Id="rId3" Type="http://schemas.microsoft.com/office/2018/10/relationships/comments" Target="../comments/modernComment_13D_4C083541.xml"/><Relationship Id="rId2" Type="http://schemas.openxmlformats.org/officeDocument/2006/relationships/slideLayout" Target="../slideLayouts/slideLayout2.xml"/><Relationship Id="rId1" Type="http://schemas.openxmlformats.org/officeDocument/2006/relationships/themeOverride" Target="../theme/themeOverride47.xml"/><Relationship Id="rId6" Type="http://schemas.openxmlformats.org/officeDocument/2006/relationships/hyperlink" Target="http://www.youtube.com/watch?v=Nd6-hfAXHeE" TargetMode="External"/><Relationship Id="rId5" Type="http://schemas.openxmlformats.org/officeDocument/2006/relationships/image" Target="../media/image58.png"/><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hemeOverride" Target="../theme/themeOverride48.xml"/><Relationship Id="rId5" Type="http://schemas.openxmlformats.org/officeDocument/2006/relationships/image" Target="../media/image23.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hemeOverride" Target="../theme/themeOverride49.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hemeOverride" Target="../theme/themeOverride50.xml"/><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hemeOverride" Target="../theme/themeOverride51.xml"/><Relationship Id="rId5" Type="http://schemas.openxmlformats.org/officeDocument/2006/relationships/image" Target="../media/image59.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8" Type="http://schemas.openxmlformats.org/officeDocument/2006/relationships/hyperlink" Target="https://www.cerdd.org/Parcours-thematiques/Changement-climatique/Ressources-climat/Guide-PLUi-et-GEMAPI-vers-une-approche-integree-de-l-eau-dans-la-planification" TargetMode="External"/><Relationship Id="rId3" Type="http://schemas.openxmlformats.org/officeDocument/2006/relationships/notesSlide" Target="../notesSlides/notesSlide41.xml"/><Relationship Id="rId7" Type="http://schemas.openxmlformats.org/officeDocument/2006/relationships/hyperlink" Target="https://www.gironde.gouv.fr/Actions-de-l-Etat/Environnement-risques-naturels-et-technologiques/Prevention-des-risques-naturels-et-technologiques/Quels-risques-dans-ma-commune/Etat-des-risques-par-commune-IAL" TargetMode="External"/><Relationship Id="rId2" Type="http://schemas.openxmlformats.org/officeDocument/2006/relationships/slideLayout" Target="../slideLayouts/slideLayout2.xml"/><Relationship Id="rId1" Type="http://schemas.openxmlformats.org/officeDocument/2006/relationships/themeOverride" Target="../theme/themeOverride52.xml"/><Relationship Id="rId6" Type="http://schemas.openxmlformats.org/officeDocument/2006/relationships/hyperlink" Target="https://www.sysdau.fr/le-scot-grenelle-2014-en-vigueur" TargetMode="External"/><Relationship Id="rId5" Type="http://schemas.openxmlformats.org/officeDocument/2006/relationships/hyperlink" Target="https://www.cauegironde.com/" TargetMode="External"/><Relationship Id="rId10" Type="http://schemas.openxmlformats.org/officeDocument/2006/relationships/hyperlink" Target="http://www.cauegironde.com/files/CATALOGUE_2024_WEB.pdf" TargetMode="External"/><Relationship Id="rId4" Type="http://schemas.openxmlformats.org/officeDocument/2006/relationships/image" Target="../media/image4.png"/><Relationship Id="rId9" Type="http://schemas.openxmlformats.org/officeDocument/2006/relationships/hyperlink" Target="http://www.ecologie.gouv.fr/politiques/documents-durbanisme" TargetMode="Externa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hemeOverride" Target="../theme/themeOverride53.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hemeOverride" Target="../theme/themeOverride54.xml"/><Relationship Id="rId5" Type="http://schemas.openxmlformats.org/officeDocument/2006/relationships/image" Target="../media/image60.png"/><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hemeOverride" Target="../theme/themeOverride55.xml"/><Relationship Id="rId6" Type="http://schemas.openxmlformats.org/officeDocument/2006/relationships/hyperlink" Target="mailto:sd33@ofb.gouv.fr" TargetMode="External"/><Relationship Id="rId5" Type="http://schemas.openxmlformats.org/officeDocument/2006/relationships/hyperlink" Target="mailto:ddtm-sner@gironde.gouv.fr" TargetMode="External"/><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hemeOverride" Target="../theme/themeOverride56.xml"/><Relationship Id="rId5" Type="http://schemas.openxmlformats.org/officeDocument/2006/relationships/hyperlink" Target="https://www.youtube.com/watch?v=Hub6sCi2bPE" TargetMode="External"/><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46.xml"/><Relationship Id="rId7" Type="http://schemas.openxmlformats.org/officeDocument/2006/relationships/image" Target="../media/image63.png"/><Relationship Id="rId2" Type="http://schemas.openxmlformats.org/officeDocument/2006/relationships/slideLayout" Target="../slideLayouts/slideLayout2.xml"/><Relationship Id="rId1" Type="http://schemas.openxmlformats.org/officeDocument/2006/relationships/themeOverride" Target="../theme/themeOverride57.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8" Type="http://schemas.openxmlformats.org/officeDocument/2006/relationships/hyperlink" Target="https://www.mementodumaire.net/" TargetMode="External"/><Relationship Id="rId3" Type="http://schemas.openxmlformats.org/officeDocument/2006/relationships/notesSlide" Target="../notesSlides/notesSlide47.xml"/><Relationship Id="rId7" Type="http://schemas.openxmlformats.org/officeDocument/2006/relationships/hyperlink" Target="https://www.aisne.gouv.fr/Actions-de-l-Etat/Securite-et-protection-de-la-population/Protection-civile/LE-PLAN-COMMUNAL-DE-SAUVEGARDE/Plan-Communal-de-Sauvegarde-PCS-Plan-InterCommunal-de-Sauvegarde-PICS-DICRIM" TargetMode="External"/><Relationship Id="rId2" Type="http://schemas.openxmlformats.org/officeDocument/2006/relationships/slideLayout" Target="../slideLayouts/slideLayout2.xml"/><Relationship Id="rId1" Type="http://schemas.openxmlformats.org/officeDocument/2006/relationships/themeOverride" Target="../theme/themeOverride58.xml"/><Relationship Id="rId6" Type="http://schemas.openxmlformats.org/officeDocument/2006/relationships/hyperlink" Target="https://www.o2d-environnement.com/observatoires/reglementation-eaux-pluviales/" TargetMode="External"/><Relationship Id="rId5" Type="http://schemas.openxmlformats.org/officeDocument/2006/relationships/hyperlink" Target="https://outil2amenagement.cerema.fr/outils/schema-directeur-gestion-des-eaux-pluviales-sgep-sdgep" TargetMode="Externa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48.xml"/><Relationship Id="rId7" Type="http://schemas.openxmlformats.org/officeDocument/2006/relationships/image" Target="../media/image66.png"/><Relationship Id="rId2" Type="http://schemas.openxmlformats.org/officeDocument/2006/relationships/slideLayout" Target="../slideLayouts/slideLayout2.xml"/><Relationship Id="rId1" Type="http://schemas.openxmlformats.org/officeDocument/2006/relationships/themeOverride" Target="../theme/themeOverride59.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hemeOverride" Target="../theme/themeOverride60.xml"/><Relationship Id="rId5" Type="http://schemas.openxmlformats.org/officeDocument/2006/relationships/image" Target="../media/image67.jpeg"/><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hemeOverride" Target="../theme/themeOverride61.xml"/><Relationship Id="rId5" Type="http://schemas.openxmlformats.org/officeDocument/2006/relationships/image" Target="../media/image68.jpeg"/><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62.xml"/><Relationship Id="rId4" Type="http://schemas.openxmlformats.org/officeDocument/2006/relationships/image" Target="../media/image68.jpeg"/></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63.xml"/><Relationship Id="rId4" Type="http://schemas.openxmlformats.org/officeDocument/2006/relationships/image" Target="../media/image69.png"/></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hemeOverride" Target="../theme/themeOverride64.xml"/><Relationship Id="rId4" Type="http://schemas.openxmlformats.org/officeDocument/2006/relationships/image" Target="../media/image4.png"/></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hemeOverride" Target="../theme/themeOverride65.xml"/><Relationship Id="rId5" Type="http://schemas.openxmlformats.org/officeDocument/2006/relationships/image" Target="../media/image70.png"/><Relationship Id="rId4" Type="http://schemas.openxmlformats.org/officeDocument/2006/relationships/image" Target="../media/image4.pn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themeOverride" Target="../theme/themeOverride66.xml"/><Relationship Id="rId5" Type="http://schemas.openxmlformats.org/officeDocument/2006/relationships/image" Target="../media/image71.png"/><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themeOverride" Target="../theme/themeOverride67.xml"/><Relationship Id="rId5" Type="http://schemas.openxmlformats.org/officeDocument/2006/relationships/image" Target="../media/image72.png"/><Relationship Id="rId4" Type="http://schemas.openxmlformats.org/officeDocument/2006/relationships/image" Target="../media/image4.png"/></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hemeOverride" Target="../theme/themeOverride68.xml"/><Relationship Id="rId5" Type="http://schemas.openxmlformats.org/officeDocument/2006/relationships/image" Target="../media/image73.png"/><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56.xml"/><Relationship Id="rId7" Type="http://schemas.openxmlformats.org/officeDocument/2006/relationships/image" Target="../media/image75.png"/><Relationship Id="rId2" Type="http://schemas.openxmlformats.org/officeDocument/2006/relationships/slideLayout" Target="../slideLayouts/slideLayout2.xml"/><Relationship Id="rId1" Type="http://schemas.openxmlformats.org/officeDocument/2006/relationships/themeOverride" Target="../theme/themeOverride69.xml"/><Relationship Id="rId6" Type="http://schemas.openxmlformats.org/officeDocument/2006/relationships/image" Target="../media/image74.png"/><Relationship Id="rId5" Type="http://schemas.openxmlformats.org/officeDocument/2006/relationships/image" Target="../media/image4.png"/><Relationship Id="rId4" Type="http://schemas.microsoft.com/office/2018/10/relationships/comments" Target="../comments/modernComment_154_8B25BC02.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hemeOverride" Target="../theme/themeOverride70.xml"/><Relationship Id="rId5" Type="http://schemas.openxmlformats.org/officeDocument/2006/relationships/image" Target="../media/image76.png"/><Relationship Id="rId4" Type="http://schemas.openxmlformats.org/officeDocument/2006/relationships/image" Target="../media/image4.png"/></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themeOverride" Target="../theme/themeOverride71.xml"/><Relationship Id="rId5" Type="http://schemas.openxmlformats.org/officeDocument/2006/relationships/image" Target="../media/image77.png"/><Relationship Id="rId4" Type="http://schemas.openxmlformats.org/officeDocument/2006/relationships/image" Target="../media/image4.pn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hemeOverride" Target="../theme/themeOverride72.xml"/><Relationship Id="rId6" Type="http://schemas.openxmlformats.org/officeDocument/2006/relationships/hyperlink" Target="chrome-extension://efaidnbmnnnibpcajpcglclefindmkaj/https:/www.mairie-latresne.fr/wp-content/uploads/2022/07/03_PPR_Latresne_Reglement.pdf" TargetMode="External"/><Relationship Id="rId5" Type="http://schemas.openxmlformats.org/officeDocument/2006/relationships/image" Target="../media/image78.png"/><Relationship Id="rId4" Type="http://schemas.openxmlformats.org/officeDocument/2006/relationships/image" Target="../media/image4.png"/></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2.xml"/><Relationship Id="rId1" Type="http://schemas.openxmlformats.org/officeDocument/2006/relationships/themeOverride" Target="../theme/themeOverride73.xml"/><Relationship Id="rId5" Type="http://schemas.openxmlformats.org/officeDocument/2006/relationships/image" Target="../media/image79.png"/><Relationship Id="rId4" Type="http://schemas.openxmlformats.org/officeDocument/2006/relationships/image" Target="../media/image4.png"/></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2.xml"/><Relationship Id="rId1" Type="http://schemas.openxmlformats.org/officeDocument/2006/relationships/themeOverride" Target="../theme/themeOverride74.xml"/><Relationship Id="rId5" Type="http://schemas.openxmlformats.org/officeDocument/2006/relationships/image" Target="../media/image80.png"/><Relationship Id="rId4" Type="http://schemas.openxmlformats.org/officeDocument/2006/relationships/image" Target="../media/image4.png"/></Relationships>
</file>

<file path=ppt/slides/_rels/slide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75.xml"/><Relationship Id="rId5" Type="http://schemas.openxmlformats.org/officeDocument/2006/relationships/image" Target="../media/image82.jpeg"/><Relationship Id="rId4" Type="http://schemas.openxmlformats.org/officeDocument/2006/relationships/image" Target="../media/image81.jpe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2.xml"/><Relationship Id="rId1" Type="http://schemas.openxmlformats.org/officeDocument/2006/relationships/themeOverride" Target="../theme/themeOverride76.xml"/><Relationship Id="rId5" Type="http://schemas.openxmlformats.org/officeDocument/2006/relationships/image" Target="../media/image83.jpeg"/><Relationship Id="rId4" Type="http://schemas.openxmlformats.org/officeDocument/2006/relationships/image" Target="../media/image4.png"/></Relationships>
</file>

<file path=ppt/slides/_rels/slide7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77.xml"/><Relationship Id="rId4" Type="http://schemas.openxmlformats.org/officeDocument/2006/relationships/image" Target="../media/image84.jpeg"/></Relationships>
</file>

<file path=ppt/slides/_rels/slide7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5.png"/><Relationship Id="rId2" Type="http://schemas.openxmlformats.org/officeDocument/2006/relationships/slideLayout" Target="../slideLayouts/slideLayout2.xml"/><Relationship Id="rId1" Type="http://schemas.openxmlformats.org/officeDocument/2006/relationships/themeOverride" Target="../theme/themeOverride78.xml"/><Relationship Id="rId6" Type="http://schemas.openxmlformats.org/officeDocument/2006/relationships/hyperlink" Target="https://www.youtube.com/watch?v=PGGvD6wksVM" TargetMode="External"/><Relationship Id="rId5" Type="http://schemas.openxmlformats.org/officeDocument/2006/relationships/hyperlink" Target="https://www.youtube.com/watch?v=_RsfE8fn5Qc" TargetMode="External"/><Relationship Id="rId4" Type="http://schemas.openxmlformats.org/officeDocument/2006/relationships/hyperlink" Target="https://carto2.geo-ide.din.developpement-durable.gouv.fr/frontoffice/?map=b7701f96-be7a-44d5-99a6-757a44597422" TargetMode="External"/></Relationships>
</file>

<file path=ppt/slides/_rels/slide7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79.xml"/><Relationship Id="rId4" Type="http://schemas.openxmlformats.org/officeDocument/2006/relationships/image" Target="../media/image86.png"/></Relationships>
</file>

<file path=ppt/slides/_rels/slide8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80.xml"/><Relationship Id="rId4" Type="http://schemas.openxmlformats.org/officeDocument/2006/relationships/image" Target="../media/image23.png"/></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2.xml"/><Relationship Id="rId1" Type="http://schemas.openxmlformats.org/officeDocument/2006/relationships/themeOverride" Target="../theme/themeOverride81.xml"/><Relationship Id="rId5" Type="http://schemas.openxmlformats.org/officeDocument/2006/relationships/image" Target="../media/image87.png"/><Relationship Id="rId4" Type="http://schemas.openxmlformats.org/officeDocument/2006/relationships/image" Target="../media/image4.png"/></Relationships>
</file>

<file path=ppt/slides/_rels/slide82.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2.xml"/><Relationship Id="rId1" Type="http://schemas.openxmlformats.org/officeDocument/2006/relationships/themeOverride" Target="../theme/themeOverride82.xml"/><Relationship Id="rId4" Type="http://schemas.openxmlformats.org/officeDocument/2006/relationships/image" Target="../media/image4.png"/></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themeOverride" Target="../theme/themeOverride83.xml"/><Relationship Id="rId5" Type="http://schemas.openxmlformats.org/officeDocument/2006/relationships/image" Target="../media/image88.png"/><Relationship Id="rId4" Type="http://schemas.openxmlformats.org/officeDocument/2006/relationships/image" Target="../media/image4.png"/></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themeOverride" Target="../theme/themeOverride84.xml"/><Relationship Id="rId5" Type="http://schemas.openxmlformats.org/officeDocument/2006/relationships/image" Target="../media/image89.png"/><Relationship Id="rId4" Type="http://schemas.openxmlformats.org/officeDocument/2006/relationships/image" Target="../media/image4.png"/></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2.xml"/><Relationship Id="rId1" Type="http://schemas.openxmlformats.org/officeDocument/2006/relationships/themeOverride" Target="../theme/themeOverride85.xml"/><Relationship Id="rId5" Type="http://schemas.openxmlformats.org/officeDocument/2006/relationships/image" Target="../media/image90.png"/><Relationship Id="rId4" Type="http://schemas.openxmlformats.org/officeDocument/2006/relationships/image" Target="../media/image4.png"/></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2.xml"/><Relationship Id="rId1" Type="http://schemas.openxmlformats.org/officeDocument/2006/relationships/themeOverride" Target="../theme/themeOverride86.xml"/><Relationship Id="rId6" Type="http://schemas.openxmlformats.org/officeDocument/2006/relationships/hyperlink" Target="https://www.lagaronne.com/etude/le-programme-daction-de-prevention-des-inondations-papi-de-la-garonne-girondine.html" TargetMode="External"/><Relationship Id="rId5" Type="http://schemas.openxmlformats.org/officeDocument/2006/relationships/image" Target="../media/image91.png"/><Relationship Id="rId4" Type="http://schemas.openxmlformats.org/officeDocument/2006/relationships/image" Target="../media/image4.png"/></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2.xml"/><Relationship Id="rId1" Type="http://schemas.openxmlformats.org/officeDocument/2006/relationships/themeOverride" Target="../theme/themeOverride87.xml"/><Relationship Id="rId6" Type="http://schemas.openxmlformats.org/officeDocument/2006/relationships/image" Target="../media/image93.jpeg"/><Relationship Id="rId5" Type="http://schemas.openxmlformats.org/officeDocument/2006/relationships/image" Target="../media/image92.png"/><Relationship Id="rId4" Type="http://schemas.openxmlformats.org/officeDocument/2006/relationships/image" Target="../media/image4.png"/></Relationships>
</file>

<file path=ppt/slides/_rels/slide88.xml.rels><?xml version="1.0" encoding="UTF-8" standalone="yes"?>
<Relationships xmlns="http://schemas.openxmlformats.org/package/2006/relationships"><Relationship Id="rId8" Type="http://schemas.openxmlformats.org/officeDocument/2006/relationships/hyperlink" Target="https://www.france-digues.fr/les-digues/quest-ce-quun-systeme-dendiguement/" TargetMode="External"/><Relationship Id="rId3" Type="http://schemas.openxmlformats.org/officeDocument/2006/relationships/notesSlide" Target="../notesSlides/notesSlide70.xml"/><Relationship Id="rId7" Type="http://schemas.openxmlformats.org/officeDocument/2006/relationships/hyperlink" Target="https://outil2amenagement.cerema.fr/outils/plan-intercommunal-sauvegarde-pics" TargetMode="External"/><Relationship Id="rId2" Type="http://schemas.openxmlformats.org/officeDocument/2006/relationships/slideLayout" Target="../slideLayouts/slideLayout2.xml"/><Relationship Id="rId1" Type="http://schemas.openxmlformats.org/officeDocument/2006/relationships/themeOverride" Target="../theme/themeOverride88.xml"/><Relationship Id="rId6" Type="http://schemas.openxmlformats.org/officeDocument/2006/relationships/hyperlink" Target="https://www.smiddest.fr/le-papi-plan-d-actions-et-de-prevention-des-inondations.html" TargetMode="External"/><Relationship Id="rId5" Type="http://schemas.openxmlformats.org/officeDocument/2006/relationships/hyperlink" Target="https://www.smeag.fr/papi-garonne-girondine.html" TargetMode="External"/><Relationship Id="rId10" Type="http://schemas.openxmlformats.org/officeDocument/2006/relationships/hyperlink" Target="https://www.cerdd.org/Parcours-thematiques/Changement-climatique/Ressources-climat/Guide-PLUi-et-GEMAPI-vers-une-approche-integree-de-l-eau-dans-la-planification" TargetMode="External"/><Relationship Id="rId4" Type="http://schemas.openxmlformats.org/officeDocument/2006/relationships/image" Target="../media/image4.png"/><Relationship Id="rId9" Type="http://schemas.openxmlformats.org/officeDocument/2006/relationships/hyperlink" Target="http://www.legifrance.gouv.fr/codes/section_lc/LEGITEXT000006074220/LEGISCTA000030592699" TargetMode="External"/></Relationships>
</file>

<file path=ppt/slides/_rels/slide89.xml.rels><?xml version="1.0" encoding="UTF-8" standalone="yes"?>
<Relationships xmlns="http://schemas.openxmlformats.org/package/2006/relationships"><Relationship Id="rId8" Type="http://schemas.openxmlformats.org/officeDocument/2006/relationships/hyperlink" Target="https://www.cc-creonnais.fr/" TargetMode="External"/><Relationship Id="rId3" Type="http://schemas.openxmlformats.org/officeDocument/2006/relationships/notesSlide" Target="../notesSlides/notesSlide71.xml"/><Relationship Id="rId7" Type="http://schemas.openxmlformats.org/officeDocument/2006/relationships/hyperlink" Target="http://www.cdc-portesentredeuxmers.fr/" TargetMode="External"/><Relationship Id="rId2" Type="http://schemas.openxmlformats.org/officeDocument/2006/relationships/slideLayout" Target="../slideLayouts/slideLayout2.xml"/><Relationship Id="rId1" Type="http://schemas.openxmlformats.org/officeDocument/2006/relationships/themeOverride" Target="../theme/themeOverride89.xml"/><Relationship Id="rId6" Type="http://schemas.openxmlformats.org/officeDocument/2006/relationships/hyperlink" Target="https://www.coteaux-bordelais.fr/" TargetMode="External"/><Relationship Id="rId5" Type="http://schemas.openxmlformats.org/officeDocument/2006/relationships/hyperlink" Target="https://www.bordeaux-metropole.fr/" TargetMode="External"/><Relationship Id="rId4" Type="http://schemas.openxmlformats.org/officeDocument/2006/relationships/image" Target="../media/image4.png"/><Relationship Id="rId9" Type="http://schemas.openxmlformats.org/officeDocument/2006/relationships/hyperlink" Target="https://convergence-garonne.fr/" TargetMode="External"/></Relationships>
</file>

<file path=ppt/slides/_rels/slide9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90.xml"/><Relationship Id="rId6" Type="http://schemas.openxmlformats.org/officeDocument/2006/relationships/image" Target="../media/image95.png"/><Relationship Id="rId5" Type="http://schemas.openxmlformats.org/officeDocument/2006/relationships/hyperlink" Target="https://youtu.be/VZMj1AJ5s-g" TargetMode="External"/><Relationship Id="rId4" Type="http://schemas.openxmlformats.org/officeDocument/2006/relationships/image" Target="../media/image94.png"/></Relationships>
</file>

<file path=ppt/slides/_rels/slide9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91.xml"/><Relationship Id="rId6" Type="http://schemas.openxmlformats.org/officeDocument/2006/relationships/image" Target="../media/image98.jpeg"/><Relationship Id="rId5" Type="http://schemas.openxmlformats.org/officeDocument/2006/relationships/image" Target="../media/image97.jpeg"/><Relationship Id="rId4" Type="http://schemas.openxmlformats.org/officeDocument/2006/relationships/image" Target="../media/image96.jpeg"/></Relationships>
</file>

<file path=ppt/slides/_rels/slide92.xml.rels><?xml version="1.0" encoding="UTF-8" standalone="yes"?>
<Relationships xmlns="http://schemas.openxmlformats.org/package/2006/relationships"><Relationship Id="rId3" Type="http://schemas.openxmlformats.org/officeDocument/2006/relationships/notesSlide" Target="../notesSlides/notesSlide72.xml"/><Relationship Id="rId7" Type="http://schemas.openxmlformats.org/officeDocument/2006/relationships/image" Target="../media/image101.png"/><Relationship Id="rId2" Type="http://schemas.openxmlformats.org/officeDocument/2006/relationships/slideLayout" Target="../slideLayouts/slideLayout2.xml"/><Relationship Id="rId1" Type="http://schemas.openxmlformats.org/officeDocument/2006/relationships/themeOverride" Target="../theme/themeOverride92.x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4.png"/></Relationships>
</file>

<file path=ppt/slides/_rels/slide9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93.xml"/><Relationship Id="rId4" Type="http://schemas.openxmlformats.org/officeDocument/2006/relationships/image" Target="../media/image23.png"/></Relationships>
</file>

<file path=ppt/slides/_rels/slide94.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themeOverride" Target="../theme/themeOverride94.xml"/><Relationship Id="rId5" Type="http://schemas.openxmlformats.org/officeDocument/2006/relationships/hyperlink" Target="https://sietra.fr/" TargetMode="External"/><Relationship Id="rId4" Type="http://schemas.openxmlformats.org/officeDocument/2006/relationships/image" Target="../media/image4.png"/></Relationships>
</file>

<file path=ppt/slides/_rels/slide95.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2.xml"/><Relationship Id="rId1" Type="http://schemas.openxmlformats.org/officeDocument/2006/relationships/themeOverride" Target="../theme/themeOverride95.xml"/><Relationship Id="rId5" Type="http://schemas.openxmlformats.org/officeDocument/2006/relationships/image" Target="../media/image102.png"/><Relationship Id="rId4" Type="http://schemas.openxmlformats.org/officeDocument/2006/relationships/image" Target="../media/image4.png"/></Relationships>
</file>

<file path=ppt/slides/_rels/slide96.xml.rels><?xml version="1.0" encoding="UTF-8" standalone="yes"?>
<Relationships xmlns="http://schemas.openxmlformats.org/package/2006/relationships"><Relationship Id="rId3" Type="http://schemas.openxmlformats.org/officeDocument/2006/relationships/notesSlide" Target="../notesSlides/notesSlide75.xml"/><Relationship Id="rId2" Type="http://schemas.openxmlformats.org/officeDocument/2006/relationships/slideLayout" Target="../slideLayouts/slideLayout2.xml"/><Relationship Id="rId1" Type="http://schemas.openxmlformats.org/officeDocument/2006/relationships/themeOverride" Target="../theme/themeOverride96.xml"/><Relationship Id="rId5" Type="http://schemas.openxmlformats.org/officeDocument/2006/relationships/image" Target="../media/image103.png"/><Relationship Id="rId4" Type="http://schemas.openxmlformats.org/officeDocument/2006/relationships/image" Target="../media/image4.png"/></Relationships>
</file>

<file path=ppt/slides/_rels/slide97.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2.xml"/><Relationship Id="rId1" Type="http://schemas.openxmlformats.org/officeDocument/2006/relationships/themeOverride" Target="../theme/themeOverride97.xml"/><Relationship Id="rId5" Type="http://schemas.openxmlformats.org/officeDocument/2006/relationships/image" Target="../media/image104.png"/><Relationship Id="rId4" Type="http://schemas.openxmlformats.org/officeDocument/2006/relationships/image" Target="../media/image4.png"/></Relationships>
</file>

<file path=ppt/slides/_rels/slide98.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2.xml"/><Relationship Id="rId1" Type="http://schemas.openxmlformats.org/officeDocument/2006/relationships/themeOverride" Target="../theme/themeOverride98.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4.png"/></Relationships>
</file>

<file path=ppt/slides/_rels/slide99.xml.rels><?xml version="1.0" encoding="UTF-8" standalone="yes"?>
<Relationships xmlns="http://schemas.openxmlformats.org/package/2006/relationships"><Relationship Id="rId3" Type="http://schemas.openxmlformats.org/officeDocument/2006/relationships/notesSlide" Target="../notesSlides/notesSlide78.xml"/><Relationship Id="rId2" Type="http://schemas.openxmlformats.org/officeDocument/2006/relationships/slideLayout" Target="../slideLayouts/slideLayout2.xml"/><Relationship Id="rId1" Type="http://schemas.openxmlformats.org/officeDocument/2006/relationships/themeOverride" Target="../theme/themeOverride99.xml"/><Relationship Id="rId4" Type="http://schemas.openxmlformats.org/officeDocument/2006/relationships/image" Target="../media/image4.png"/></Relationships>
</file>

<file path=ppt/slides/_rels/slide10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00.xml"/><Relationship Id="rId6" Type="http://schemas.openxmlformats.org/officeDocument/2006/relationships/hyperlink" Target="mailto:contact@peche33.com" TargetMode="External"/><Relationship Id="rId5" Type="http://schemas.openxmlformats.org/officeDocument/2006/relationships/hyperlink" Target="mailto:ddtm-sner@gironde.gouv.fr" TargetMode="External"/><Relationship Id="rId4" Type="http://schemas.openxmlformats.org/officeDocument/2006/relationships/hyperlink" Target="mailto:accueil@sietra.fr" TargetMode="External"/></Relationships>
</file>

<file path=ppt/slides/_rels/slide101.xml.rels><?xml version="1.0" encoding="UTF-8" standalone="yes"?>
<Relationships xmlns="http://schemas.openxmlformats.org/package/2006/relationships"><Relationship Id="rId8" Type="http://schemas.openxmlformats.org/officeDocument/2006/relationships/hyperlink" Target="boutique.territorial.fr/mettre-en-oeuvre-la-gemapi.html" TargetMode="External"/><Relationship Id="rId3" Type="http://schemas.openxmlformats.org/officeDocument/2006/relationships/image" Target="../media/image4.png"/><Relationship Id="rId7" Type="http://schemas.openxmlformats.org/officeDocument/2006/relationships/hyperlink" Target="https://www.sietra.fr/" TargetMode="External"/><Relationship Id="rId2" Type="http://schemas.openxmlformats.org/officeDocument/2006/relationships/slideLayout" Target="../slideLayouts/slideLayout2.xml"/><Relationship Id="rId1" Type="http://schemas.openxmlformats.org/officeDocument/2006/relationships/themeOverride" Target="../theme/themeOverride101.xml"/><Relationship Id="rId6" Type="http://schemas.openxmlformats.org/officeDocument/2006/relationships/hyperlink" Target="https://www.cerema.fr/fr/centre-ressources/boutique/guide-gemapi-2018" TargetMode="External"/><Relationship Id="rId5" Type="http://schemas.openxmlformats.org/officeDocument/2006/relationships/hyperlink" Target="http://www.cerdd.org/Parcours-thematiques/Changement-climatique/Ressources-climat/Guide-PLUi-et-GEMAPI-vers-une-approche-integree-de-l-eau-dans-la-planification" TargetMode="External"/><Relationship Id="rId4" Type="http://schemas.openxmlformats.org/officeDocument/2006/relationships/hyperlink" Target="chrome-extension://efaidnbmnnnibpcajpcglclefindmkaj/https:/www.gesteau.fr/sites/default/files/gesteau/content_files/document/20160202_la_gemapi_vfinale.pdf" TargetMode="External"/><Relationship Id="rId9" Type="http://schemas.openxmlformats.org/officeDocument/2006/relationships/hyperlink" Target="https://www.youtube.com/watch?v=K2bTl1zclSE" TargetMode="External"/></Relationships>
</file>

<file path=ppt/slides/_rels/slide10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02.xml"/></Relationships>
</file>

<file path=ppt/slides/_rels/slide10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03.xml"/><Relationship Id="rId4" Type="http://schemas.openxmlformats.org/officeDocument/2006/relationships/image" Target="../media/image107.png"/></Relationships>
</file>

<file path=ppt/slides/_rels/slide10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04.xml"/><Relationship Id="rId6" Type="http://schemas.openxmlformats.org/officeDocument/2006/relationships/image" Target="../media/image110.png"/><Relationship Id="rId5" Type="http://schemas.openxmlformats.org/officeDocument/2006/relationships/image" Target="../media/image109.png"/><Relationship Id="rId4" Type="http://schemas.openxmlformats.org/officeDocument/2006/relationships/image" Target="../media/image108.png"/></Relationships>
</file>

<file path=ppt/slides/_rels/slide10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05.xml"/><Relationship Id="rId5" Type="http://schemas.openxmlformats.org/officeDocument/2006/relationships/image" Target="../media/image112.png"/><Relationship Id="rId4" Type="http://schemas.openxmlformats.org/officeDocument/2006/relationships/image" Target="../media/image111.png"/></Relationships>
</file>

<file path=ppt/slides/_rels/slide10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06.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png"/></Relationships>
</file>

<file path=ppt/slides/_rels/slide10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07.xml"/><Relationship Id="rId5" Type="http://schemas.openxmlformats.org/officeDocument/2006/relationships/image" Target="../media/image117.png"/><Relationship Id="rId4" Type="http://schemas.openxmlformats.org/officeDocument/2006/relationships/image" Target="../media/image116.png"/></Relationships>
</file>

<file path=ppt/slides/_rels/slide10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08.xml"/><Relationship Id="rId4" Type="http://schemas.openxmlformats.org/officeDocument/2006/relationships/image" Target="../media/image118.png"/></Relationships>
</file>

<file path=ppt/slides/_rels/slide10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09.xml"/><Relationship Id="rId4" Type="http://schemas.openxmlformats.org/officeDocument/2006/relationships/image" Target="../media/image119.png"/></Relationships>
</file>

<file path=ppt/slides/_rels/slide1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10.xml"/><Relationship Id="rId5" Type="http://schemas.openxmlformats.org/officeDocument/2006/relationships/image" Target="../media/image121.jpeg"/><Relationship Id="rId4" Type="http://schemas.openxmlformats.org/officeDocument/2006/relationships/image" Target="../media/image120.jpeg"/></Relationships>
</file>

<file path=ppt/slides/_rels/slide1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11.xml"/><Relationship Id="rId4" Type="http://schemas.openxmlformats.org/officeDocument/2006/relationships/image" Target="../media/image12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323528" y="5596880"/>
            <a:ext cx="1224136" cy="94820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rotWithShape="1">
          <a:blip r:embed="rId5" cstate="screen">
            <a:alphaModFix amt="65000"/>
            <a:extLst>
              <a:ext uri="{28A0092B-C50C-407E-A947-70E740481C1C}">
                <a14:useLocalDpi xmlns:a14="http://schemas.microsoft.com/office/drawing/2010/main"/>
              </a:ext>
            </a:extLst>
          </a:blip>
          <a:srcRect t="-971"/>
          <a:stretch/>
        </p:blipFill>
        <p:spPr>
          <a:xfrm>
            <a:off x="935596" y="286421"/>
            <a:ext cx="7244372" cy="5486049"/>
          </a:xfrm>
          <a:prstGeom prst="rect">
            <a:avLst/>
          </a:prstGeom>
          <a:ln>
            <a:noFill/>
          </a:ln>
          <a:effectLst>
            <a:softEdge rad="112500"/>
          </a:effectLst>
        </p:spPr>
      </p:pic>
      <p:sp>
        <p:nvSpPr>
          <p:cNvPr id="2" name="Sous-titre 1"/>
          <p:cNvSpPr>
            <a:spLocks noGrp="1"/>
          </p:cNvSpPr>
          <p:nvPr>
            <p:ph type="subTitle" idx="1"/>
          </p:nvPr>
        </p:nvSpPr>
        <p:spPr>
          <a:xfrm>
            <a:off x="2050194" y="1916832"/>
            <a:ext cx="5015176" cy="792088"/>
          </a:xfrm>
        </p:spPr>
        <p:txBody>
          <a:bodyPr>
            <a:noAutofit/>
          </a:bodyPr>
          <a:lstStyle/>
          <a:p>
            <a:pPr algn="ctr"/>
            <a:br>
              <a:rPr lang="fr-FR" sz="1800">
                <a:solidFill>
                  <a:schemeClr val="tx1"/>
                </a:solidFill>
              </a:rPr>
            </a:br>
            <a:r>
              <a:rPr lang="fr-FR" sz="1800">
                <a:solidFill>
                  <a:schemeClr val="tx1"/>
                </a:solidFill>
              </a:rPr>
              <a:t>3 juin 2024 </a:t>
            </a:r>
          </a:p>
          <a:p>
            <a:pPr algn="ctr"/>
            <a:r>
              <a:rPr lang="fr-FR" sz="1800">
                <a:solidFill>
                  <a:schemeClr val="tx1"/>
                </a:solidFill>
              </a:rPr>
              <a:t>à la CDC des Portes de l’Entre Deux Mers</a:t>
            </a:r>
          </a:p>
        </p:txBody>
      </p:sp>
      <p:sp>
        <p:nvSpPr>
          <p:cNvPr id="3" name="Titre 2"/>
          <p:cNvSpPr>
            <a:spLocks noGrp="1"/>
          </p:cNvSpPr>
          <p:nvPr>
            <p:ph type="title"/>
          </p:nvPr>
        </p:nvSpPr>
        <p:spPr>
          <a:xfrm>
            <a:off x="1365709" y="1853895"/>
            <a:ext cx="6412582" cy="3090267"/>
          </a:xfrm>
        </p:spPr>
        <p:txBody>
          <a:bodyPr>
            <a:normAutofit fontScale="90000"/>
          </a:bodyPr>
          <a:lstStyle/>
          <a:p>
            <a:r>
              <a:rPr lang="fr-FR" sz="2400" u="sng">
                <a:effectLst>
                  <a:outerShdw blurRad="38100" dist="38100" dir="2700000" algn="tl">
                    <a:srgbClr val="000000">
                      <a:alpha val="43137"/>
                    </a:srgbClr>
                  </a:outerShdw>
                </a:effectLst>
              </a:rPr>
              <a:t>Journée d’information</a:t>
            </a:r>
            <a:br>
              <a:rPr lang="fr-FR" sz="2400" u="sng">
                <a:effectLst>
                  <a:outerShdw blurRad="38100" dist="38100" dir="2700000" algn="tl">
                    <a:srgbClr val="000000">
                      <a:alpha val="43137"/>
                    </a:srgbClr>
                  </a:outerShdw>
                </a:effectLst>
              </a:rPr>
            </a:br>
            <a:br>
              <a:rPr lang="fr-FR" sz="2400" u="sng">
                <a:effectLst>
                  <a:outerShdw blurRad="38100" dist="38100" dir="2700000" algn="tl">
                    <a:srgbClr val="000000">
                      <a:alpha val="43137"/>
                    </a:srgbClr>
                  </a:outerShdw>
                </a:effectLst>
              </a:rPr>
            </a:br>
            <a:br>
              <a:rPr lang="fr-FR" sz="2400" u="sng">
                <a:effectLst>
                  <a:outerShdw blurRad="38100" dist="38100" dir="2700000" algn="tl">
                    <a:srgbClr val="000000">
                      <a:alpha val="43137"/>
                    </a:srgbClr>
                  </a:outerShdw>
                </a:effectLst>
              </a:rPr>
            </a:br>
            <a:br>
              <a:rPr lang="fr-FR" sz="2400" u="sng">
                <a:effectLst>
                  <a:outerShdw blurRad="38100" dist="38100" dir="2700000" algn="tl">
                    <a:srgbClr val="000000">
                      <a:alpha val="43137"/>
                    </a:srgbClr>
                  </a:outerShdw>
                </a:effectLst>
              </a:rPr>
            </a:br>
            <a:br>
              <a:rPr lang="fr-FR" sz="2400" u="sng">
                <a:effectLst>
                  <a:outerShdw blurRad="38100" dist="38100" dir="2700000" algn="tl">
                    <a:srgbClr val="000000">
                      <a:alpha val="43137"/>
                    </a:srgbClr>
                  </a:outerShdw>
                </a:effectLst>
              </a:rPr>
            </a:br>
            <a:br>
              <a:rPr lang="fr-FR" sz="2400" u="sng">
                <a:effectLst>
                  <a:outerShdw blurRad="38100" dist="38100" dir="2700000" algn="tl">
                    <a:srgbClr val="000000">
                      <a:alpha val="43137"/>
                    </a:srgbClr>
                  </a:outerShdw>
                </a:effectLst>
              </a:rPr>
            </a:br>
            <a:br>
              <a:rPr lang="fr-FR" sz="2400" u="sng">
                <a:effectLst>
                  <a:outerShdw blurRad="38100" dist="38100" dir="2700000" algn="tl">
                    <a:srgbClr val="000000">
                      <a:alpha val="43137"/>
                    </a:srgbClr>
                  </a:outerShdw>
                </a:effectLst>
              </a:rPr>
            </a:br>
            <a:br>
              <a:rPr lang="fr-FR" sz="2400">
                <a:effectLst>
                  <a:outerShdw blurRad="38100" dist="38100" dir="2700000" algn="tl">
                    <a:srgbClr val="000000">
                      <a:alpha val="43137"/>
                    </a:srgbClr>
                  </a:outerShdw>
                </a:effectLst>
              </a:rPr>
            </a:br>
            <a:r>
              <a:rPr lang="fr-FR" sz="2400" b="1">
                <a:effectLst>
                  <a:outerShdw blurRad="38100" dist="38100" dir="2700000" algn="tl">
                    <a:srgbClr val="000000">
                      <a:alpha val="43137"/>
                    </a:srgbClr>
                  </a:outerShdw>
                </a:effectLst>
              </a:rPr>
              <a:t>« Gestionnaires des cours d’eau : compétences et </a:t>
            </a:r>
            <a:r>
              <a:rPr lang="fr-FR" sz="2400" err="1">
                <a:effectLst>
                  <a:outerShdw blurRad="38100" dist="38100" dir="2700000" algn="tl">
                    <a:srgbClr val="000000">
                      <a:alpha val="43137"/>
                    </a:srgbClr>
                  </a:outerShdw>
                </a:effectLst>
              </a:rPr>
              <a:t>inter-relations</a:t>
            </a:r>
            <a:r>
              <a:rPr lang="fr-FR" sz="2400">
                <a:effectLst>
                  <a:outerShdw blurRad="38100" dist="38100" dir="2700000" algn="tl">
                    <a:srgbClr val="000000">
                      <a:alpha val="43137"/>
                    </a:srgbClr>
                  </a:outerShdw>
                </a:effectLst>
              </a:rPr>
              <a:t> </a:t>
            </a:r>
            <a:r>
              <a:rPr lang="fr-FR" sz="2400" b="1">
                <a:effectLst>
                  <a:outerShdw blurRad="38100" dist="38100" dir="2700000" algn="tl">
                    <a:srgbClr val="000000">
                      <a:alpha val="43137"/>
                    </a:srgbClr>
                  </a:outerShdw>
                </a:effectLst>
              </a:rPr>
              <a:t>»</a:t>
            </a:r>
            <a:br>
              <a:rPr lang="fr-FR" sz="2400">
                <a:effectLst>
                  <a:outerShdw blurRad="38100" dist="38100" dir="2700000" algn="tl">
                    <a:srgbClr val="000000">
                      <a:alpha val="43137"/>
                    </a:srgbClr>
                  </a:outerShdw>
                </a:effectLst>
              </a:rPr>
            </a:br>
            <a:br>
              <a:rPr lang="fr-FR" sz="2400">
                <a:effectLst>
                  <a:outerShdw blurRad="38100" dist="38100" dir="2700000" algn="tl">
                    <a:srgbClr val="000000">
                      <a:alpha val="43137"/>
                    </a:srgbClr>
                  </a:outerShdw>
                </a:effectLst>
              </a:rPr>
            </a:br>
            <a:endParaRPr lang="fr-FR" sz="2400">
              <a:effectLst>
                <a:outerShdw blurRad="38100" dist="38100" dir="2700000" algn="tl">
                  <a:srgbClr val="000000">
                    <a:alpha val="43137"/>
                  </a:srgbClr>
                </a:outerShdw>
              </a:effectLst>
            </a:endParaRPr>
          </a:p>
        </p:txBody>
      </p:sp>
      <p:pic>
        <p:nvPicPr>
          <p:cNvPr id="11" name="Espace réservé du contenu 7" descr="Une image contenant texte, Police, capture d’écran, logo&#10;&#10;Description générée automatiquement">
            <a:extLst>
              <a:ext uri="{FF2B5EF4-FFF2-40B4-BE49-F238E27FC236}">
                <a16:creationId xmlns:a16="http://schemas.microsoft.com/office/drawing/2014/main" id="{1AB71A96-9575-27FB-0F45-A2EC6AAD564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60232" y="5554535"/>
            <a:ext cx="1989584" cy="1293229"/>
          </a:xfrm>
          <a:prstGeom prst="rect">
            <a:avLst/>
          </a:prstGeom>
        </p:spPr>
      </p:pic>
      <p:pic>
        <p:nvPicPr>
          <p:cNvPr id="4" name="Image 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892121" y="5864545"/>
            <a:ext cx="1768111" cy="715554"/>
          </a:xfrm>
          <a:prstGeom prst="rect">
            <a:avLst/>
          </a:prstGeom>
        </p:spPr>
      </p:pic>
      <p:pic>
        <p:nvPicPr>
          <p:cNvPr id="7" name="Image 6"/>
          <p:cNvPicPr>
            <a:picLocks noChangeAspect="1"/>
          </p:cNvPicPr>
          <p:nvPr/>
        </p:nvPicPr>
        <p:blipFill>
          <a:blip r:embed="rId8"/>
          <a:stretch>
            <a:fillRect/>
          </a:stretch>
        </p:blipFill>
        <p:spPr>
          <a:xfrm>
            <a:off x="1763688" y="5899560"/>
            <a:ext cx="2949021" cy="645523"/>
          </a:xfrm>
          <a:prstGeom prst="rect">
            <a:avLst/>
          </a:prstGeom>
        </p:spPr>
      </p:pic>
      <p:pic>
        <p:nvPicPr>
          <p:cNvPr id="14" name="Image 13" descr="Une image contenant texte, Police, logo, Graphique&#10;&#10;Description générée automatiquement">
            <a:extLst>
              <a:ext uri="{FF2B5EF4-FFF2-40B4-BE49-F238E27FC236}">
                <a16:creationId xmlns:a16="http://schemas.microsoft.com/office/drawing/2014/main" id="{3F95DCB4-6234-47C7-85E3-A3C12AAF14B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48173" y="5788062"/>
            <a:ext cx="936103" cy="728173"/>
          </a:xfrm>
          <a:prstGeom prst="rect">
            <a:avLst/>
          </a:prstGeom>
        </p:spPr>
      </p:pic>
    </p:spTree>
    <p:extLst>
      <p:ext uri="{BB962C8B-B14F-4D97-AF65-F5344CB8AC3E}">
        <p14:creationId xmlns:p14="http://schemas.microsoft.com/office/powerpoint/2010/main" val="1885173629"/>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5CC28B-1411-B9E4-C67B-12E60A60F65E}"/>
              </a:ext>
            </a:extLst>
          </p:cNvPr>
          <p:cNvSpPr>
            <a:spLocks noGrp="1"/>
          </p:cNvSpPr>
          <p:nvPr>
            <p:ph type="title"/>
          </p:nvPr>
        </p:nvSpPr>
        <p:spPr/>
        <p:txBody>
          <a:bodyPr>
            <a:normAutofit/>
          </a:bodyPr>
          <a:lstStyle/>
          <a:p>
            <a:r>
              <a:rPr lang="fr-FR" sz="2800" b="1"/>
              <a:t>Présentation des intervenants</a:t>
            </a:r>
          </a:p>
        </p:txBody>
      </p:sp>
      <p:sp>
        <p:nvSpPr>
          <p:cNvPr id="3" name="Espace réservé du contenu 2">
            <a:extLst>
              <a:ext uri="{FF2B5EF4-FFF2-40B4-BE49-F238E27FC236}">
                <a16:creationId xmlns:a16="http://schemas.microsoft.com/office/drawing/2014/main" id="{7759E81D-42CA-5E3B-612A-28E7B7E5E991}"/>
              </a:ext>
            </a:extLst>
          </p:cNvPr>
          <p:cNvSpPr>
            <a:spLocks noGrp="1"/>
          </p:cNvSpPr>
          <p:nvPr>
            <p:ph sz="half" idx="1"/>
          </p:nvPr>
        </p:nvSpPr>
        <p:spPr>
          <a:xfrm>
            <a:off x="422610" y="1512067"/>
            <a:ext cx="5805574" cy="5013277"/>
          </a:xfrm>
          <a:solidFill>
            <a:schemeClr val="bg1"/>
          </a:solidFill>
        </p:spPr>
        <p:txBody>
          <a:bodyPr>
            <a:normAutofit fontScale="85000" lnSpcReduction="10000"/>
          </a:bodyPr>
          <a:lstStyle/>
          <a:p>
            <a:pPr marL="0" indent="0">
              <a:buNone/>
            </a:pPr>
            <a:r>
              <a:rPr lang="fr-FR" sz="2000" b="1"/>
              <a:t>		Elisabeth Lemoine</a:t>
            </a:r>
            <a:br>
              <a:rPr lang="fr-FR" sz="2000" b="1"/>
            </a:br>
            <a:r>
              <a:rPr lang="fr-FR" sz="2000" b="1"/>
              <a:t>		</a:t>
            </a:r>
            <a:r>
              <a:rPr lang="fr-FR" sz="1800" i="1"/>
              <a:t>Technicienne </a:t>
            </a:r>
            <a:br>
              <a:rPr lang="fr-FR" sz="1800" i="1"/>
            </a:br>
            <a:r>
              <a:rPr lang="fr-FR" sz="1800" i="1"/>
              <a:t>		milieux aquatiques</a:t>
            </a:r>
          </a:p>
          <a:p>
            <a:pPr marL="0" indent="0">
              <a:buNone/>
            </a:pPr>
            <a:endParaRPr lang="fr-FR" sz="1400" i="1"/>
          </a:p>
          <a:p>
            <a:pPr marL="0" indent="0">
              <a:buNone/>
            </a:pPr>
            <a:endParaRPr lang="fr-FR" sz="1800"/>
          </a:p>
          <a:p>
            <a:pPr marL="0" indent="0">
              <a:buNone/>
            </a:pPr>
            <a:r>
              <a:rPr lang="fr-FR" sz="1800"/>
              <a:t>		</a:t>
            </a:r>
            <a:r>
              <a:rPr lang="fr-FR" sz="1800" b="1"/>
              <a:t> </a:t>
            </a:r>
            <a:r>
              <a:rPr lang="fr-FR" sz="2000" b="1"/>
              <a:t>Julien </a:t>
            </a:r>
            <a:r>
              <a:rPr lang="fr-FR" sz="2000" b="1" err="1"/>
              <a:t>Coustillas</a:t>
            </a:r>
            <a:r>
              <a:rPr lang="fr-FR" sz="2000" b="1"/>
              <a:t> </a:t>
            </a:r>
          </a:p>
          <a:p>
            <a:pPr marL="0" indent="0">
              <a:buNone/>
            </a:pPr>
            <a:r>
              <a:rPr lang="fr-FR" sz="1800" i="1"/>
              <a:t>		Technicien milieux 					aquatiques</a:t>
            </a:r>
          </a:p>
          <a:p>
            <a:pPr marL="0" indent="0">
              <a:buNone/>
            </a:pPr>
            <a:r>
              <a:rPr lang="fr-FR" sz="1800"/>
              <a:t>		</a:t>
            </a:r>
          </a:p>
          <a:p>
            <a:pPr marL="0" indent="0">
              <a:buNone/>
            </a:pPr>
            <a:endParaRPr lang="fr-FR" sz="1800"/>
          </a:p>
          <a:p>
            <a:pPr marL="0" indent="0">
              <a:buNone/>
            </a:pPr>
            <a:r>
              <a:rPr lang="fr-FR" sz="1800"/>
              <a:t>		</a:t>
            </a:r>
            <a:r>
              <a:rPr lang="fr-FR" sz="2200" b="1"/>
              <a:t>Benjamin Baud</a:t>
            </a:r>
          </a:p>
          <a:p>
            <a:pPr marL="0" indent="0">
              <a:buNone/>
            </a:pPr>
            <a:r>
              <a:rPr lang="fr-FR" sz="1800"/>
              <a:t>		</a:t>
            </a:r>
            <a:r>
              <a:rPr lang="fr-FR" sz="1800" i="1"/>
              <a:t>Technicien milieux 					aquatiques</a:t>
            </a:r>
          </a:p>
          <a:p>
            <a:pPr marL="0" indent="0">
              <a:buNone/>
            </a:pPr>
            <a:r>
              <a:rPr lang="fr-FR" sz="1800"/>
              <a:t>		</a:t>
            </a:r>
          </a:p>
          <a:p>
            <a:pPr marL="0" indent="0">
              <a:buNone/>
            </a:pPr>
            <a:endParaRPr lang="fr-FR" sz="1800"/>
          </a:p>
          <a:p>
            <a:pPr marL="0" indent="0">
              <a:buNone/>
            </a:pPr>
            <a:endParaRPr lang="fr-FR" sz="1800"/>
          </a:p>
          <a:p>
            <a:pPr marL="0" indent="0">
              <a:buNone/>
            </a:pPr>
            <a:r>
              <a:rPr lang="fr-FR" sz="1900" b="1"/>
              <a:t> </a:t>
            </a:r>
            <a:r>
              <a:rPr lang="fr-FR" sz="1900"/>
              <a:t>Syndicat des Bassins Versants de l’Entre Deux Mers Ouest (SIETRA)</a:t>
            </a:r>
            <a:endParaRPr lang="fr-FR" sz="1900" b="1"/>
          </a:p>
          <a:p>
            <a:pPr marL="0" indent="0">
              <a:buNone/>
            </a:pPr>
            <a:r>
              <a:rPr lang="fr-FR" sz="1900"/>
              <a:t>Contact : 05 56 94 26 38</a:t>
            </a:r>
          </a:p>
          <a:p>
            <a:pPr marL="0" indent="0">
              <a:buNone/>
            </a:pPr>
            <a:r>
              <a:rPr lang="fr-FR" sz="1900"/>
              <a:t>Email : </a:t>
            </a:r>
            <a:r>
              <a:rPr lang="fr-FR" sz="1900">
                <a:hlinkClick r:id="rId5"/>
              </a:rPr>
              <a:t>e.lemoine@sietra.fr</a:t>
            </a:r>
            <a:r>
              <a:rPr lang="fr-FR" sz="1900"/>
              <a:t>; </a:t>
            </a:r>
            <a:r>
              <a:rPr lang="fr-FR" sz="1900">
                <a:hlinkClick r:id="rId6"/>
              </a:rPr>
              <a:t>j.coustillas@sietra.fr</a:t>
            </a:r>
            <a:r>
              <a:rPr lang="fr-FR" sz="1900"/>
              <a:t>; </a:t>
            </a:r>
            <a:r>
              <a:rPr lang="fr-FR" sz="1900">
                <a:hlinkClick r:id="rId7"/>
              </a:rPr>
              <a:t>b.baud@sietra.fr</a:t>
            </a:r>
            <a:endParaRPr lang="fr-FR" sz="1900"/>
          </a:p>
          <a:p>
            <a:pPr marL="0" indent="0">
              <a:buNone/>
            </a:pPr>
            <a:endParaRPr lang="fr-FR" sz="1800"/>
          </a:p>
          <a:p>
            <a:pPr marL="0" indent="0">
              <a:buNone/>
            </a:pPr>
            <a:endParaRPr lang="fr-FR" sz="1800"/>
          </a:p>
          <a:p>
            <a:pPr marL="0" indent="0">
              <a:buNone/>
            </a:pPr>
            <a:endParaRPr lang="fr-FR" sz="1800"/>
          </a:p>
          <a:p>
            <a:pPr marL="0" indent="0">
              <a:buNone/>
            </a:pPr>
            <a:endParaRPr lang="fr-FR" sz="1800"/>
          </a:p>
          <a:p>
            <a:pPr marL="0" indent="0">
              <a:buNone/>
            </a:pPr>
            <a:endParaRPr lang="fr-FR" sz="1800"/>
          </a:p>
          <a:p>
            <a:pPr marL="0" indent="0">
              <a:buNone/>
            </a:pPr>
            <a:endParaRPr lang="fr-FR" sz="1800"/>
          </a:p>
          <a:p>
            <a:pPr marL="0" indent="0">
              <a:buNone/>
            </a:pPr>
            <a:endParaRPr lang="fr-FR" sz="1600"/>
          </a:p>
          <a:p>
            <a:pPr marL="0" indent="0">
              <a:buNone/>
            </a:pPr>
            <a:endParaRPr lang="fr-FR" sz="1600"/>
          </a:p>
          <a:p>
            <a:pPr marL="0" indent="0">
              <a:buNone/>
            </a:pPr>
            <a:endParaRPr lang="fr-FR" sz="1600"/>
          </a:p>
          <a:p>
            <a:pPr marL="0" indent="0">
              <a:buNone/>
            </a:pPr>
            <a:endParaRPr lang="fr-FR" sz="1600"/>
          </a:p>
          <a:p>
            <a:pPr>
              <a:buFont typeface="Wingdings" panose="05000000000000000000" pitchFamily="2" charset="2"/>
              <a:buChar char="è"/>
            </a:pPr>
            <a:endParaRPr lang="fr-FR" sz="2000" b="1"/>
          </a:p>
        </p:txBody>
      </p:sp>
      <p:sp>
        <p:nvSpPr>
          <p:cNvPr id="4" name="Espace réservé du contenu 3">
            <a:extLst>
              <a:ext uri="{FF2B5EF4-FFF2-40B4-BE49-F238E27FC236}">
                <a16:creationId xmlns:a16="http://schemas.microsoft.com/office/drawing/2014/main" id="{8B9CE2BC-64ED-C5A1-2642-2E4BCCEA405A}"/>
              </a:ext>
            </a:extLst>
          </p:cNvPr>
          <p:cNvSpPr>
            <a:spLocks noGrp="1"/>
          </p:cNvSpPr>
          <p:nvPr>
            <p:ph sz="half" idx="2"/>
          </p:nvPr>
        </p:nvSpPr>
        <p:spPr>
          <a:xfrm>
            <a:off x="5076056" y="1512069"/>
            <a:ext cx="3822576" cy="3717132"/>
          </a:xfrm>
        </p:spPr>
        <p:txBody>
          <a:bodyPr>
            <a:normAutofit fontScale="85000" lnSpcReduction="10000"/>
          </a:bodyPr>
          <a:lstStyle/>
          <a:p>
            <a:pPr marL="0" indent="0" algn="r">
              <a:buNone/>
            </a:pPr>
            <a:r>
              <a:rPr lang="fr-FR" sz="2000" b="1"/>
              <a:t>Sophie de Lavergne</a:t>
            </a:r>
          </a:p>
          <a:p>
            <a:pPr marL="0" indent="0" algn="r">
              <a:buNone/>
            </a:pPr>
            <a:r>
              <a:rPr lang="fr-FR" sz="2000" i="1"/>
              <a:t>Chargée de mission </a:t>
            </a:r>
          </a:p>
          <a:p>
            <a:pPr marL="0" indent="0">
              <a:buNone/>
            </a:pPr>
            <a:endParaRPr lang="fr-FR" sz="1400"/>
          </a:p>
          <a:p>
            <a:pPr marL="0" indent="0">
              <a:buNone/>
            </a:pPr>
            <a:endParaRPr lang="fr-FR" sz="1800"/>
          </a:p>
          <a:p>
            <a:pPr marL="0" indent="0">
              <a:buNone/>
            </a:pPr>
            <a:endParaRPr lang="fr-FR" sz="1800"/>
          </a:p>
          <a:p>
            <a:pPr marL="0" indent="0">
              <a:buNone/>
            </a:pPr>
            <a:endParaRPr lang="fr-FR" sz="1800"/>
          </a:p>
          <a:p>
            <a:pPr marL="0" indent="0">
              <a:buNone/>
            </a:pPr>
            <a:r>
              <a:rPr lang="fr-FR" sz="1900"/>
              <a:t>Fédération des Associations Agréées pour la Pêche et la Protection des Milieux Aquatiques (FDAAPPMA)</a:t>
            </a:r>
          </a:p>
          <a:p>
            <a:pPr marL="0" indent="0">
              <a:buNone/>
            </a:pPr>
            <a:r>
              <a:rPr lang="fr-FR" sz="1900"/>
              <a:t>de la Gironde</a:t>
            </a:r>
          </a:p>
          <a:p>
            <a:pPr marL="0" indent="0">
              <a:buNone/>
            </a:pPr>
            <a:endParaRPr lang="fr-FR" sz="1900"/>
          </a:p>
          <a:p>
            <a:pPr marL="0" indent="0">
              <a:buNone/>
            </a:pPr>
            <a:r>
              <a:rPr lang="fr-FR" sz="1900"/>
              <a:t>Contact : 05 56 92 59 48</a:t>
            </a:r>
          </a:p>
          <a:p>
            <a:pPr marL="0" indent="0">
              <a:buNone/>
            </a:pPr>
            <a:r>
              <a:rPr lang="fr-FR" sz="1900"/>
              <a:t>Email : </a:t>
            </a:r>
            <a:r>
              <a:rPr lang="fr-FR" sz="1900">
                <a:hlinkClick r:id="rId8"/>
              </a:rPr>
              <a:t>sophie.delavergne@peche33.com</a:t>
            </a:r>
            <a:endParaRPr lang="fr-FR" sz="1900"/>
          </a:p>
          <a:p>
            <a:pPr marL="0" indent="0">
              <a:buNone/>
            </a:pPr>
            <a:endParaRPr lang="fr-FR" sz="1600"/>
          </a:p>
        </p:txBody>
      </p:sp>
      <p:pic>
        <p:nvPicPr>
          <p:cNvPr id="8" name="Image 7" descr="Une image contenant personne, habits, sourire, Visage humain&#10;&#10;Description générée automatiquement">
            <a:extLst>
              <a:ext uri="{FF2B5EF4-FFF2-40B4-BE49-F238E27FC236}">
                <a16:creationId xmlns:a16="http://schemas.microsoft.com/office/drawing/2014/main" id="{47E64B40-04EF-4E88-4075-25D53E075D96}"/>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l="25474" t="15351" r="23341" b="40550"/>
          <a:stretch/>
        </p:blipFill>
        <p:spPr>
          <a:xfrm>
            <a:off x="5349427" y="1361599"/>
            <a:ext cx="1563603" cy="1368152"/>
          </a:xfrm>
          <a:prstGeom prst="rect">
            <a:avLst/>
          </a:prstGeom>
          <a:ln>
            <a:noFill/>
          </a:ln>
          <a:effectLst>
            <a:softEdge rad="112500"/>
          </a:effectLst>
        </p:spPr>
      </p:pic>
      <p:pic>
        <p:nvPicPr>
          <p:cNvPr id="7" name="Image 6" descr="Une image contenant personne, Visage humain, sourire, habits&#10;&#10;Description générée automatiquement">
            <a:extLst>
              <a:ext uri="{FF2B5EF4-FFF2-40B4-BE49-F238E27FC236}">
                <a16:creationId xmlns:a16="http://schemas.microsoft.com/office/drawing/2014/main" id="{92E10BAD-8FCF-A2F5-3EBB-E22558E77175}"/>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b="12031"/>
          <a:stretch/>
        </p:blipFill>
        <p:spPr>
          <a:xfrm>
            <a:off x="776918" y="1223177"/>
            <a:ext cx="936104" cy="1229250"/>
          </a:xfrm>
          <a:prstGeom prst="rect">
            <a:avLst/>
          </a:prstGeom>
          <a:ln>
            <a:noFill/>
          </a:ln>
          <a:effectLst>
            <a:softEdge rad="112500"/>
          </a:effectLst>
        </p:spPr>
      </p:pic>
      <p:pic>
        <p:nvPicPr>
          <p:cNvPr id="6" name="Image 5" descr="Une image contenant plein air, habits, chaussures, personne&#10;&#10;Description générée automatiquement">
            <a:extLst>
              <a:ext uri="{FF2B5EF4-FFF2-40B4-BE49-F238E27FC236}">
                <a16:creationId xmlns:a16="http://schemas.microsoft.com/office/drawing/2014/main" id="{9F894405-A38D-34FE-6320-07404E47292C}"/>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l="62303" t="18500" r="24118" b="60387"/>
          <a:stretch/>
        </p:blipFill>
        <p:spPr>
          <a:xfrm>
            <a:off x="731327" y="2404529"/>
            <a:ext cx="1172639" cy="1367381"/>
          </a:xfrm>
          <a:prstGeom prst="rect">
            <a:avLst/>
          </a:prstGeom>
          <a:ln>
            <a:noFill/>
          </a:ln>
          <a:effectLst>
            <a:softEdge rad="112500"/>
          </a:effectLst>
        </p:spPr>
      </p:pic>
      <p:pic>
        <p:nvPicPr>
          <p:cNvPr id="10" name="Image 9" descr="Une image contenant plein air, habits, sol, arbre&#10;&#10;Description générée automatiquement">
            <a:extLst>
              <a:ext uri="{FF2B5EF4-FFF2-40B4-BE49-F238E27FC236}">
                <a16:creationId xmlns:a16="http://schemas.microsoft.com/office/drawing/2014/main" id="{1B3B747F-167D-E234-40A9-7F6E25D03654}"/>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l="25324" t="12201" r="61812" b="69639"/>
          <a:stretch/>
        </p:blipFill>
        <p:spPr>
          <a:xfrm>
            <a:off x="725984" y="3797806"/>
            <a:ext cx="1176246" cy="1245349"/>
          </a:xfrm>
          <a:prstGeom prst="rect">
            <a:avLst/>
          </a:prstGeom>
          <a:ln>
            <a:noFill/>
          </a:ln>
          <a:effectLst>
            <a:softEdge rad="112500"/>
          </a:effectLst>
        </p:spPr>
      </p:pic>
    </p:spTree>
    <p:extLst>
      <p:ext uri="{BB962C8B-B14F-4D97-AF65-F5344CB8AC3E}">
        <p14:creationId xmlns:p14="http://schemas.microsoft.com/office/powerpoint/2010/main" val="228556873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05E336-AF83-CE83-E402-1C396041DCE8}"/>
              </a:ext>
            </a:extLst>
          </p:cNvPr>
          <p:cNvSpPr>
            <a:spLocks noGrp="1"/>
          </p:cNvSpPr>
          <p:nvPr>
            <p:ph type="title"/>
          </p:nvPr>
        </p:nvSpPr>
        <p:spPr/>
        <p:txBody>
          <a:bodyPr>
            <a:normAutofit/>
          </a:bodyPr>
          <a:lstStyle/>
          <a:p>
            <a:r>
              <a:rPr lang="fr-FR" sz="2800" b="1"/>
              <a:t>Présentation du programme</a:t>
            </a:r>
            <a:endParaRPr lang="fr-FR" sz="2800"/>
          </a:p>
        </p:txBody>
      </p:sp>
      <p:sp>
        <p:nvSpPr>
          <p:cNvPr id="5" name="Espace réservé du contenu 2">
            <a:extLst>
              <a:ext uri="{FF2B5EF4-FFF2-40B4-BE49-F238E27FC236}">
                <a16:creationId xmlns:a16="http://schemas.microsoft.com/office/drawing/2014/main" id="{D49EFB08-5A01-20F7-2366-80A7A34536D4}"/>
              </a:ext>
            </a:extLst>
          </p:cNvPr>
          <p:cNvSpPr txBox="1">
            <a:spLocks/>
          </p:cNvSpPr>
          <p:nvPr/>
        </p:nvSpPr>
        <p:spPr>
          <a:xfrm>
            <a:off x="457200" y="1268760"/>
            <a:ext cx="7355160" cy="5256584"/>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fr-FR" sz="1800" u="sng"/>
              <a:t>Durée</a:t>
            </a:r>
            <a:r>
              <a:rPr lang="fr-FR" sz="1800"/>
              <a:t> : une demi-journée (9h00-12h00 en salle)</a:t>
            </a:r>
          </a:p>
          <a:p>
            <a:pPr marL="0" indent="0">
              <a:buFont typeface="Arial" pitchFamily="34" charset="0"/>
              <a:buNone/>
            </a:pPr>
            <a:endParaRPr lang="fr-FR" sz="1800"/>
          </a:p>
          <a:p>
            <a:r>
              <a:rPr lang="fr-FR" sz="1600" u="sng"/>
              <a:t>Objectifs :</a:t>
            </a:r>
            <a:endParaRPr lang="fr-FR" sz="1600" u="sng">
              <a:ea typeface="Calibri"/>
              <a:cs typeface="Calibri"/>
            </a:endParaRPr>
          </a:p>
          <a:p>
            <a:pPr marL="400050" lvl="1" indent="0">
              <a:buNone/>
            </a:pPr>
            <a:endParaRPr lang="fr-FR" sz="1600" u="sng"/>
          </a:p>
          <a:p>
            <a:pPr lvl="2" algn="just"/>
            <a:r>
              <a:rPr lang="fr-FR" sz="1600" b="1"/>
              <a:t>Connaître les intervenants dans le domaine de l'eau </a:t>
            </a:r>
            <a:r>
              <a:rPr lang="fr-FR" sz="1600"/>
              <a:t>(GEMAPI) avec un zoom/focus sur l'Etat, les communes, riverains, CDC/EPCI, Syndicats de BV (SIETRA)</a:t>
            </a:r>
            <a:endParaRPr lang="fr-FR" sz="1600">
              <a:ea typeface="Calibri"/>
              <a:cs typeface="Calibri"/>
            </a:endParaRPr>
          </a:p>
          <a:p>
            <a:pPr lvl="2" algn="just"/>
            <a:endParaRPr lang="fr-FR" sz="1600"/>
          </a:p>
          <a:p>
            <a:pPr lvl="2" algn="just"/>
            <a:r>
              <a:rPr lang="fr-FR" sz="1600" b="1"/>
              <a:t>Identifier et retenir les compétences et responsabilités de chacun </a:t>
            </a:r>
            <a:r>
              <a:rPr lang="fr-FR" sz="1600"/>
              <a:t>dans le cadre de la GEMAPI</a:t>
            </a:r>
            <a:endParaRPr lang="fr-FR" sz="1600">
              <a:ea typeface="Calibri"/>
              <a:cs typeface="Calibri"/>
            </a:endParaRPr>
          </a:p>
          <a:p>
            <a:pPr marL="914400" lvl="2" indent="0" algn="just">
              <a:buNone/>
            </a:pPr>
            <a:endParaRPr lang="fr-FR" sz="1600" b="1"/>
          </a:p>
          <a:p>
            <a:pPr lvl="2" algn="just"/>
            <a:r>
              <a:rPr lang="fr-FR" sz="1600" b="1"/>
              <a:t>Comprendre les interrelations entre acteurs</a:t>
            </a:r>
            <a:r>
              <a:rPr lang="fr-FR" sz="1600"/>
              <a:t> et la nécessité d'une coopération efficace en fonction des enjeux</a:t>
            </a:r>
            <a:endParaRPr lang="fr-FR" sz="1600">
              <a:ea typeface="Calibri"/>
              <a:cs typeface="Calibri"/>
            </a:endParaRPr>
          </a:p>
          <a:p>
            <a:pPr marL="685800" lvl="1">
              <a:buFont typeface="Wingdings" panose="05000000000000000000" pitchFamily="2" charset="2"/>
              <a:buChar char="è"/>
            </a:pPr>
            <a:endParaRPr lang="fr-FR" sz="1600" u="sng"/>
          </a:p>
          <a:p>
            <a:pPr lvl="2" algn="just"/>
            <a:endParaRPr lang="fr-FR" sz="1600"/>
          </a:p>
        </p:txBody>
      </p:sp>
    </p:spTree>
    <p:extLst>
      <p:ext uri="{BB962C8B-B14F-4D97-AF65-F5344CB8AC3E}">
        <p14:creationId xmlns:p14="http://schemas.microsoft.com/office/powerpoint/2010/main" val="81466091"/>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6" descr="Grand cycle de l'eau - Grand Poitiers Communauté urbaine">
            <a:extLst>
              <a:ext uri="{FF2B5EF4-FFF2-40B4-BE49-F238E27FC236}">
                <a16:creationId xmlns:a16="http://schemas.microsoft.com/office/drawing/2014/main" id="{67AA97B4-7A59-6B3A-C9DA-9B0447B7E928}"/>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71600" y="1484784"/>
            <a:ext cx="7045796" cy="5134437"/>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a:extLst>
              <a:ext uri="{FF2B5EF4-FFF2-40B4-BE49-F238E27FC236}">
                <a16:creationId xmlns:a16="http://schemas.microsoft.com/office/drawing/2014/main" id="{3E058817-CC24-88AC-8228-C289C463BF8D}"/>
              </a:ext>
            </a:extLst>
          </p:cNvPr>
          <p:cNvSpPr>
            <a:spLocks noGrp="1"/>
          </p:cNvSpPr>
          <p:nvPr>
            <p:ph type="title"/>
          </p:nvPr>
        </p:nvSpPr>
        <p:spPr>
          <a:xfrm>
            <a:off x="457200" y="36860"/>
            <a:ext cx="8229600" cy="1143000"/>
          </a:xfrm>
        </p:spPr>
        <p:txBody>
          <a:bodyPr>
            <a:normAutofit/>
          </a:bodyPr>
          <a:lstStyle/>
          <a:p>
            <a:r>
              <a:rPr lang="fr-FR" sz="2800" b="1"/>
              <a:t>Les intervenants dans le domaine de l'eau </a:t>
            </a:r>
            <a:r>
              <a:rPr lang="fr-FR" sz="2800"/>
              <a:t>(GEMAPI)</a:t>
            </a:r>
          </a:p>
        </p:txBody>
      </p:sp>
      <p:sp>
        <p:nvSpPr>
          <p:cNvPr id="3" name="Espace réservé du contenu 2">
            <a:extLst>
              <a:ext uri="{FF2B5EF4-FFF2-40B4-BE49-F238E27FC236}">
                <a16:creationId xmlns:a16="http://schemas.microsoft.com/office/drawing/2014/main" id="{229BEE13-E445-F890-2FEC-551D8009A0AF}"/>
              </a:ext>
            </a:extLst>
          </p:cNvPr>
          <p:cNvSpPr>
            <a:spLocks noGrp="1"/>
          </p:cNvSpPr>
          <p:nvPr>
            <p:ph idx="1"/>
          </p:nvPr>
        </p:nvSpPr>
        <p:spPr>
          <a:xfrm>
            <a:off x="457200" y="908720"/>
            <a:ext cx="8229600" cy="4525963"/>
          </a:xfrm>
        </p:spPr>
        <p:txBody>
          <a:bodyPr>
            <a:normAutofit/>
          </a:bodyPr>
          <a:lstStyle/>
          <a:p>
            <a:pPr algn="just"/>
            <a:r>
              <a:rPr lang="fr-FR" sz="2000"/>
              <a:t>Préambule </a:t>
            </a:r>
            <a:r>
              <a:rPr lang="fr-FR" sz="2000">
                <a:sym typeface="Wingdings" panose="05000000000000000000" pitchFamily="2" charset="2"/>
              </a:rPr>
              <a:t> </a:t>
            </a:r>
            <a:r>
              <a:rPr lang="fr-FR" sz="2000"/>
              <a:t>Le  grand cycle de l’eau :</a:t>
            </a:r>
            <a:r>
              <a:rPr lang="fr-FR" sz="2000">
                <a:solidFill>
                  <a:srgbClr val="000000"/>
                </a:solidFill>
                <a:latin typeface="Open Sans"/>
              </a:rPr>
              <a:t> </a:t>
            </a:r>
            <a:r>
              <a:rPr lang="fr-FR" sz="2000"/>
              <a:t>mouvement perpétuel de l’eau sous tous ses états, à l’échelle du globe</a:t>
            </a:r>
          </a:p>
        </p:txBody>
      </p:sp>
    </p:spTree>
    <p:extLst>
      <p:ext uri="{BB962C8B-B14F-4D97-AF65-F5344CB8AC3E}">
        <p14:creationId xmlns:p14="http://schemas.microsoft.com/office/powerpoint/2010/main" val="1942541174"/>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Espace réservé du contenu 2">
            <a:extLst>
              <a:ext uri="{FF2B5EF4-FFF2-40B4-BE49-F238E27FC236}">
                <a16:creationId xmlns:a16="http://schemas.microsoft.com/office/drawing/2014/main" id="{23EA8B60-3BFD-54E8-B9F8-300E6D4700B0}"/>
              </a:ext>
            </a:extLst>
          </p:cNvPr>
          <p:cNvSpPr txBox="1">
            <a:spLocks/>
          </p:cNvSpPr>
          <p:nvPr/>
        </p:nvSpPr>
        <p:spPr>
          <a:xfrm>
            <a:off x="457200" y="908720"/>
            <a:ext cx="8229600" cy="4525963"/>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fr-FR" sz="2000"/>
              <a:t>Préambule </a:t>
            </a:r>
            <a:r>
              <a:rPr lang="fr-FR" sz="2000">
                <a:sym typeface="Wingdings" panose="05000000000000000000" pitchFamily="2" charset="2"/>
              </a:rPr>
              <a:t> </a:t>
            </a:r>
            <a:r>
              <a:rPr lang="fr-FR" sz="2000"/>
              <a:t>Le  grand cycle de l’eau (naturel) et le petit cycle de l’eau (artificiel)</a:t>
            </a:r>
            <a:r>
              <a:rPr lang="fr-FR" sz="1200">
                <a:solidFill>
                  <a:srgbClr val="000000"/>
                </a:solidFill>
                <a:latin typeface="Open Sans"/>
              </a:rPr>
              <a:t>, créé par l’Homme, pour capter, éventuellement traiter l’eau pour sa consommation, l’utiliser puis la traiter à nouveau avant de la réinjecter dans le grand cycle de l’eau</a:t>
            </a:r>
          </a:p>
        </p:txBody>
      </p:sp>
      <p:sp>
        <p:nvSpPr>
          <p:cNvPr id="6" name="Titre 1">
            <a:extLst>
              <a:ext uri="{FF2B5EF4-FFF2-40B4-BE49-F238E27FC236}">
                <a16:creationId xmlns:a16="http://schemas.microsoft.com/office/drawing/2014/main" id="{1B0D1627-F7D5-E45A-36CC-0B81DB7AEF9F}"/>
              </a:ext>
            </a:extLst>
          </p:cNvPr>
          <p:cNvSpPr>
            <a:spLocks noGrp="1"/>
          </p:cNvSpPr>
          <p:nvPr>
            <p:ph type="title"/>
          </p:nvPr>
        </p:nvSpPr>
        <p:spPr>
          <a:xfrm>
            <a:off x="457200" y="36860"/>
            <a:ext cx="8229600" cy="1143000"/>
          </a:xfrm>
        </p:spPr>
        <p:txBody>
          <a:bodyPr>
            <a:normAutofit/>
          </a:bodyPr>
          <a:lstStyle/>
          <a:p>
            <a:r>
              <a:rPr lang="fr-FR" sz="2800" b="1"/>
              <a:t>Les intervenants dans le domaine de l'eau </a:t>
            </a:r>
            <a:r>
              <a:rPr lang="fr-FR" sz="2800"/>
              <a:t>(GEMAPI)</a:t>
            </a:r>
          </a:p>
        </p:txBody>
      </p:sp>
      <p:pic>
        <p:nvPicPr>
          <p:cNvPr id="7" name="Image 6">
            <a:extLst>
              <a:ext uri="{FF2B5EF4-FFF2-40B4-BE49-F238E27FC236}">
                <a16:creationId xmlns:a16="http://schemas.microsoft.com/office/drawing/2014/main" id="{DFC53ABA-4222-ADE0-C182-F3D13883AAB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763688" y="1944806"/>
            <a:ext cx="5349900" cy="4367956"/>
          </a:xfrm>
          <a:prstGeom prst="rect">
            <a:avLst/>
          </a:prstGeom>
        </p:spPr>
      </p:pic>
    </p:spTree>
    <p:extLst>
      <p:ext uri="{BB962C8B-B14F-4D97-AF65-F5344CB8AC3E}">
        <p14:creationId xmlns:p14="http://schemas.microsoft.com/office/powerpoint/2010/main" val="2392518908"/>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 name="Picture 6" descr="Le petit cycle de l'eau - Communauté de communes Cère et Goul en Carladès">
            <a:extLst>
              <a:ext uri="{FF2B5EF4-FFF2-40B4-BE49-F238E27FC236}">
                <a16:creationId xmlns:a16="http://schemas.microsoft.com/office/drawing/2014/main" id="{52947996-2F03-9C75-63A3-F972193731B8}"/>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15616" y="1619394"/>
            <a:ext cx="7190456" cy="5147168"/>
          </a:xfrm>
          <a:prstGeom prst="rect">
            <a:avLst/>
          </a:prstGeom>
          <a:noFill/>
          <a:extLst>
            <a:ext uri="{909E8E84-426E-40DD-AFC4-6F175D3DCCD1}">
              <a14:hiddenFill xmlns:a14="http://schemas.microsoft.com/office/drawing/2010/main">
                <a:solidFill>
                  <a:srgbClr val="FFFFFF"/>
                </a:solidFill>
              </a14:hiddenFill>
            </a:ext>
          </a:extLst>
        </p:spPr>
      </p:pic>
      <p:sp>
        <p:nvSpPr>
          <p:cNvPr id="4" name="Espace réservé du contenu 2">
            <a:extLst>
              <a:ext uri="{FF2B5EF4-FFF2-40B4-BE49-F238E27FC236}">
                <a16:creationId xmlns:a16="http://schemas.microsoft.com/office/drawing/2014/main" id="{FC9FA478-4EE1-2415-6455-12F7192F5AA7}"/>
              </a:ext>
            </a:extLst>
          </p:cNvPr>
          <p:cNvSpPr txBox="1">
            <a:spLocks/>
          </p:cNvSpPr>
          <p:nvPr/>
        </p:nvSpPr>
        <p:spPr>
          <a:xfrm>
            <a:off x="457200" y="908720"/>
            <a:ext cx="8229600" cy="4525963"/>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fr-FR" sz="2000"/>
              <a:t>Préambule </a:t>
            </a:r>
            <a:r>
              <a:rPr lang="fr-FR" sz="2000">
                <a:sym typeface="Wingdings" panose="05000000000000000000" pitchFamily="2" charset="2"/>
              </a:rPr>
              <a:t> </a:t>
            </a:r>
            <a:r>
              <a:rPr lang="fr-FR" sz="2000"/>
              <a:t>Le petit cycle de l’eau (artificiel)</a:t>
            </a:r>
            <a:r>
              <a:rPr lang="fr-FR" sz="1200">
                <a:solidFill>
                  <a:srgbClr val="000000"/>
                </a:solidFill>
                <a:latin typeface="Open Sans"/>
              </a:rPr>
              <a:t>, créé par l’Homme, pour capter, éventuellement traiter l’eau pour sa consommation, l’utiliser puis la traiter à nouveau avant de la réinjecter dans le grand </a:t>
            </a:r>
            <a:r>
              <a:rPr lang="fr-FR" sz="1200">
                <a:solidFill>
                  <a:srgbClr val="000000"/>
                </a:solidFill>
                <a:latin typeface="Open Sans"/>
                <a:hlinkClick r:id="rId6"/>
              </a:rPr>
              <a:t>cycle de l’eau</a:t>
            </a:r>
            <a:r>
              <a:rPr lang="fr-FR" sz="1200">
                <a:solidFill>
                  <a:srgbClr val="000000"/>
                </a:solidFill>
                <a:latin typeface="Open Sans"/>
              </a:rPr>
              <a:t>.</a:t>
            </a:r>
            <a:endParaRPr lang="fr-FR" sz="2000"/>
          </a:p>
        </p:txBody>
      </p:sp>
      <p:sp>
        <p:nvSpPr>
          <p:cNvPr id="6" name="Titre 1">
            <a:extLst>
              <a:ext uri="{FF2B5EF4-FFF2-40B4-BE49-F238E27FC236}">
                <a16:creationId xmlns:a16="http://schemas.microsoft.com/office/drawing/2014/main" id="{F96FC9B1-CD3A-A984-EE8A-891FCA6AC5D3}"/>
              </a:ext>
            </a:extLst>
          </p:cNvPr>
          <p:cNvSpPr>
            <a:spLocks noGrp="1"/>
          </p:cNvSpPr>
          <p:nvPr>
            <p:ph type="title"/>
          </p:nvPr>
        </p:nvSpPr>
        <p:spPr>
          <a:xfrm>
            <a:off x="457200" y="36860"/>
            <a:ext cx="8229600" cy="1143000"/>
          </a:xfrm>
        </p:spPr>
        <p:txBody>
          <a:bodyPr>
            <a:normAutofit/>
          </a:bodyPr>
          <a:lstStyle/>
          <a:p>
            <a:r>
              <a:rPr lang="fr-FR" sz="2800" b="1"/>
              <a:t>Les intervenants dans le domaine de l'eau </a:t>
            </a:r>
            <a:r>
              <a:rPr lang="fr-FR" sz="2800"/>
              <a:t>(GEMAPI)</a:t>
            </a:r>
          </a:p>
        </p:txBody>
      </p:sp>
    </p:spTree>
    <p:extLst>
      <p:ext uri="{BB962C8B-B14F-4D97-AF65-F5344CB8AC3E}">
        <p14:creationId xmlns:p14="http://schemas.microsoft.com/office/powerpoint/2010/main" val="3017012051"/>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 name="Picture 6" descr="Grand cycle de l'eau - Grand Poitiers Communauté urbaine">
            <a:extLst>
              <a:ext uri="{FF2B5EF4-FFF2-40B4-BE49-F238E27FC236}">
                <a16:creationId xmlns:a16="http://schemas.microsoft.com/office/drawing/2014/main" id="{5E015249-3ACD-95F3-6CC0-CEF1962B317B}"/>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629359"/>
            <a:ext cx="5785792" cy="4216242"/>
          </a:xfrm>
          <a:prstGeom prst="rect">
            <a:avLst/>
          </a:prstGeom>
          <a:noFill/>
          <a:extLst>
            <a:ext uri="{909E8E84-426E-40DD-AFC4-6F175D3DCCD1}">
              <a14:hiddenFill xmlns:a14="http://schemas.microsoft.com/office/drawing/2010/main">
                <a:solidFill>
                  <a:srgbClr val="FFFFFF"/>
                </a:solidFill>
              </a14:hiddenFill>
            </a:ext>
          </a:extLst>
        </p:spPr>
      </p:pic>
      <p:sp>
        <p:nvSpPr>
          <p:cNvPr id="4" name="Titre 1">
            <a:extLst>
              <a:ext uri="{FF2B5EF4-FFF2-40B4-BE49-F238E27FC236}">
                <a16:creationId xmlns:a16="http://schemas.microsoft.com/office/drawing/2014/main" id="{D200F7E9-1986-CEF9-B588-F81CF922DA7A}"/>
              </a:ext>
            </a:extLst>
          </p:cNvPr>
          <p:cNvSpPr txBox="1">
            <a:spLocks/>
          </p:cNvSpPr>
          <p:nvPr/>
        </p:nvSpPr>
        <p:spPr>
          <a:xfrm>
            <a:off x="457200" y="3686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2800" b="1"/>
              <a:t>Les intervenants dans le domaine de l'eau </a:t>
            </a:r>
            <a:r>
              <a:rPr lang="fr-FR" sz="2800"/>
              <a:t>(GEMAPI)</a:t>
            </a:r>
          </a:p>
        </p:txBody>
      </p:sp>
      <p:sp>
        <p:nvSpPr>
          <p:cNvPr id="5" name="Espace réservé du contenu 2">
            <a:extLst>
              <a:ext uri="{FF2B5EF4-FFF2-40B4-BE49-F238E27FC236}">
                <a16:creationId xmlns:a16="http://schemas.microsoft.com/office/drawing/2014/main" id="{E2F5C149-E0E0-1CE1-8CEE-B934E502CD8A}"/>
              </a:ext>
            </a:extLst>
          </p:cNvPr>
          <p:cNvSpPr>
            <a:spLocks noGrp="1"/>
          </p:cNvSpPr>
          <p:nvPr>
            <p:ph idx="1"/>
          </p:nvPr>
        </p:nvSpPr>
        <p:spPr>
          <a:xfrm>
            <a:off x="5940152" y="885903"/>
            <a:ext cx="2592288" cy="814906"/>
          </a:xfrm>
        </p:spPr>
        <p:txBody>
          <a:bodyPr>
            <a:normAutofit/>
          </a:bodyPr>
          <a:lstStyle/>
          <a:p>
            <a:r>
              <a:rPr lang="fr-FR" sz="2000" b="0" i="0">
                <a:solidFill>
                  <a:srgbClr val="333333"/>
                </a:solidFill>
                <a:effectLst/>
                <a:highlight>
                  <a:srgbClr val="FFFFFF"/>
                </a:highlight>
                <a:latin typeface="Aller"/>
              </a:rPr>
              <a:t>Qui</a:t>
            </a:r>
            <a:r>
              <a:rPr lang="fr-FR" sz="2000">
                <a:solidFill>
                  <a:srgbClr val="333333"/>
                </a:solidFill>
                <a:highlight>
                  <a:srgbClr val="FFFFFF"/>
                </a:highlight>
                <a:latin typeface="Aller"/>
              </a:rPr>
              <a:t> sont-ils ?</a:t>
            </a:r>
            <a:endParaRPr lang="fr-FR" sz="2000">
              <a:hlinkClick r:id="rId6"/>
            </a:endParaRPr>
          </a:p>
          <a:p>
            <a:pPr marL="0" indent="0">
              <a:buNone/>
            </a:pPr>
            <a:r>
              <a:rPr lang="fr-FR" sz="2000" b="1"/>
              <a:t>	</a:t>
            </a:r>
            <a:endParaRPr lang="fr-FR" sz="2000"/>
          </a:p>
        </p:txBody>
      </p:sp>
      <p:pic>
        <p:nvPicPr>
          <p:cNvPr id="6" name="Picture 6" descr="Le petit cycle de l'eau - Communauté de communes Cère et Goul en Carladès">
            <a:extLst>
              <a:ext uri="{FF2B5EF4-FFF2-40B4-BE49-F238E27FC236}">
                <a16:creationId xmlns:a16="http://schemas.microsoft.com/office/drawing/2014/main" id="{326CC207-9156-153A-131D-C226FA3740EB}"/>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139952" y="3275936"/>
            <a:ext cx="5004048" cy="3582064"/>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a:extLst>
              <a:ext uri="{FF2B5EF4-FFF2-40B4-BE49-F238E27FC236}">
                <a16:creationId xmlns:a16="http://schemas.microsoft.com/office/drawing/2014/main" id="{71F3F98D-5D7F-F2D4-7DC9-6EFC8257B871}"/>
              </a:ext>
            </a:extLst>
          </p:cNvPr>
          <p:cNvSpPr txBox="1"/>
          <p:nvPr/>
        </p:nvSpPr>
        <p:spPr>
          <a:xfrm>
            <a:off x="5940152" y="1534565"/>
            <a:ext cx="2304256"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fr-FR"/>
              <a:t>À vous de jouer !</a:t>
            </a:r>
          </a:p>
        </p:txBody>
      </p:sp>
    </p:spTree>
    <p:extLst>
      <p:ext uri="{BB962C8B-B14F-4D97-AF65-F5344CB8AC3E}">
        <p14:creationId xmlns:p14="http://schemas.microsoft.com/office/powerpoint/2010/main" val="4290493165"/>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0" y="0"/>
            <a:ext cx="9144000" cy="32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solidFill>
                  <a:schemeClr val="bg1"/>
                </a:solidFill>
              </a:ln>
            </a:endParaRPr>
          </a:p>
        </p:txBody>
      </p:sp>
      <p:pic>
        <p:nvPicPr>
          <p:cNvPr id="7" name="Picture 6" descr="Le petit cycle de l'eau - Communauté de communes Cère et Goul en Carladès">
            <a:extLst>
              <a:ext uri="{FF2B5EF4-FFF2-40B4-BE49-F238E27FC236}">
                <a16:creationId xmlns:a16="http://schemas.microsoft.com/office/drawing/2014/main" id="{52947996-2F03-9C75-63A3-F972193731B8}"/>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312420"/>
            <a:ext cx="9144000" cy="6545580"/>
          </a:xfrm>
          <a:prstGeom prst="rect">
            <a:avLst/>
          </a:prstGeom>
          <a:noFill/>
          <a:extLst>
            <a:ext uri="{909E8E84-426E-40DD-AFC4-6F175D3DCCD1}">
              <a14:hiddenFill xmlns:a14="http://schemas.microsoft.com/office/drawing/2010/main">
                <a:solidFill>
                  <a:srgbClr val="FFFFFF"/>
                </a:solidFill>
              </a14:hiddenFill>
            </a:ext>
          </a:extLst>
        </p:spPr>
      </p:pic>
      <p:sp>
        <p:nvSpPr>
          <p:cNvPr id="4" name="Espace réservé du contenu 2">
            <a:extLst>
              <a:ext uri="{FF2B5EF4-FFF2-40B4-BE49-F238E27FC236}">
                <a16:creationId xmlns:a16="http://schemas.microsoft.com/office/drawing/2014/main" id="{FC9FA478-4EE1-2415-6455-12F7192F5AA7}"/>
              </a:ext>
            </a:extLst>
          </p:cNvPr>
          <p:cNvSpPr txBox="1">
            <a:spLocks/>
          </p:cNvSpPr>
          <p:nvPr/>
        </p:nvSpPr>
        <p:spPr>
          <a:xfrm>
            <a:off x="457200" y="90872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endParaRPr lang="fr-FR" sz="2000"/>
          </a:p>
        </p:txBody>
      </p:sp>
      <p:sp>
        <p:nvSpPr>
          <p:cNvPr id="8" name="ZoneTexte 7"/>
          <p:cNvSpPr txBox="1"/>
          <p:nvPr/>
        </p:nvSpPr>
        <p:spPr>
          <a:xfrm>
            <a:off x="1075288" y="5013176"/>
            <a:ext cx="512704"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SIEA</a:t>
            </a:r>
          </a:p>
        </p:txBody>
      </p:sp>
      <p:sp>
        <p:nvSpPr>
          <p:cNvPr id="9" name="ZoneTexte 8"/>
          <p:cNvSpPr txBox="1"/>
          <p:nvPr/>
        </p:nvSpPr>
        <p:spPr>
          <a:xfrm>
            <a:off x="323528" y="2863924"/>
            <a:ext cx="512704"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SIEA</a:t>
            </a:r>
          </a:p>
        </p:txBody>
      </p:sp>
      <p:sp>
        <p:nvSpPr>
          <p:cNvPr id="10" name="ZoneTexte 9"/>
          <p:cNvSpPr txBox="1"/>
          <p:nvPr/>
        </p:nvSpPr>
        <p:spPr>
          <a:xfrm>
            <a:off x="1587992" y="1772816"/>
            <a:ext cx="512704"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SIEA</a:t>
            </a:r>
          </a:p>
        </p:txBody>
      </p:sp>
      <p:sp>
        <p:nvSpPr>
          <p:cNvPr id="11" name="ZoneTexte 10"/>
          <p:cNvSpPr txBox="1"/>
          <p:nvPr/>
        </p:nvSpPr>
        <p:spPr>
          <a:xfrm>
            <a:off x="4190736" y="3895745"/>
            <a:ext cx="512704"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SIEA</a:t>
            </a:r>
          </a:p>
        </p:txBody>
      </p:sp>
      <p:sp>
        <p:nvSpPr>
          <p:cNvPr id="12" name="ZoneTexte 11"/>
          <p:cNvSpPr txBox="1"/>
          <p:nvPr/>
        </p:nvSpPr>
        <p:spPr>
          <a:xfrm>
            <a:off x="7234769" y="2970224"/>
            <a:ext cx="512704"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SIEA</a:t>
            </a:r>
          </a:p>
        </p:txBody>
      </p:sp>
      <p:sp>
        <p:nvSpPr>
          <p:cNvPr id="13" name="ZoneTexte 12"/>
          <p:cNvSpPr txBox="1"/>
          <p:nvPr/>
        </p:nvSpPr>
        <p:spPr>
          <a:xfrm>
            <a:off x="7867042" y="2233661"/>
            <a:ext cx="675826"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SPANC</a:t>
            </a:r>
          </a:p>
        </p:txBody>
      </p:sp>
      <p:sp>
        <p:nvSpPr>
          <p:cNvPr id="14" name="ZoneTexte 13"/>
          <p:cNvSpPr txBox="1"/>
          <p:nvPr/>
        </p:nvSpPr>
        <p:spPr>
          <a:xfrm>
            <a:off x="2843808" y="4859287"/>
            <a:ext cx="512704"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SIEA</a:t>
            </a:r>
          </a:p>
        </p:txBody>
      </p:sp>
      <p:sp>
        <p:nvSpPr>
          <p:cNvPr id="15" name="ZoneTexte 14"/>
          <p:cNvSpPr txBox="1"/>
          <p:nvPr/>
        </p:nvSpPr>
        <p:spPr>
          <a:xfrm>
            <a:off x="5075847" y="3869036"/>
            <a:ext cx="1021433"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Communes</a:t>
            </a:r>
          </a:p>
        </p:txBody>
      </p:sp>
      <p:sp>
        <p:nvSpPr>
          <p:cNvPr id="17" name="ZoneTexte 16"/>
          <p:cNvSpPr txBox="1"/>
          <p:nvPr/>
        </p:nvSpPr>
        <p:spPr>
          <a:xfrm>
            <a:off x="1767841" y="695715"/>
            <a:ext cx="704039"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SIETRA</a:t>
            </a:r>
          </a:p>
        </p:txBody>
      </p:sp>
      <p:sp>
        <p:nvSpPr>
          <p:cNvPr id="18" name="ZoneTexte 17"/>
          <p:cNvSpPr txBox="1"/>
          <p:nvPr/>
        </p:nvSpPr>
        <p:spPr>
          <a:xfrm>
            <a:off x="5724128" y="550583"/>
            <a:ext cx="1834220"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Propriétaires riverains</a:t>
            </a:r>
          </a:p>
        </p:txBody>
      </p:sp>
      <p:sp>
        <p:nvSpPr>
          <p:cNvPr id="19" name="ZoneTexte 18"/>
          <p:cNvSpPr txBox="1"/>
          <p:nvPr/>
        </p:nvSpPr>
        <p:spPr>
          <a:xfrm>
            <a:off x="5953473" y="5579815"/>
            <a:ext cx="485454"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ASA</a:t>
            </a:r>
          </a:p>
        </p:txBody>
      </p:sp>
      <p:sp>
        <p:nvSpPr>
          <p:cNvPr id="20" name="ZoneTexte 19"/>
          <p:cNvSpPr txBox="1"/>
          <p:nvPr/>
        </p:nvSpPr>
        <p:spPr>
          <a:xfrm>
            <a:off x="7769594" y="3948409"/>
            <a:ext cx="984565"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EPCI = CDC</a:t>
            </a:r>
          </a:p>
        </p:txBody>
      </p:sp>
      <p:sp>
        <p:nvSpPr>
          <p:cNvPr id="21" name="ZoneTexte 20"/>
          <p:cNvSpPr txBox="1"/>
          <p:nvPr/>
        </p:nvSpPr>
        <p:spPr>
          <a:xfrm>
            <a:off x="2483768" y="695715"/>
            <a:ext cx="1863459" cy="338554"/>
          </a:xfrm>
          <a:prstGeom prst="rect">
            <a:avLst/>
          </a:prstGeom>
          <a:noFill/>
        </p:spPr>
        <p:txBody>
          <a:bodyPr wrap="none" rtlCol="0">
            <a:spAutoFit/>
          </a:bodyPr>
          <a:lstStyle/>
          <a:p>
            <a:r>
              <a:rPr lang="fr-FR" sz="1600" b="1">
                <a:solidFill>
                  <a:srgbClr val="CC0000"/>
                </a:solidFill>
              </a:rPr>
              <a:t>Gemapi cours d’eau</a:t>
            </a:r>
          </a:p>
        </p:txBody>
      </p:sp>
      <p:sp>
        <p:nvSpPr>
          <p:cNvPr id="22" name="ZoneTexte 21"/>
          <p:cNvSpPr txBox="1"/>
          <p:nvPr/>
        </p:nvSpPr>
        <p:spPr>
          <a:xfrm>
            <a:off x="7491121" y="4207121"/>
            <a:ext cx="1541512" cy="584775"/>
          </a:xfrm>
          <a:prstGeom prst="rect">
            <a:avLst/>
          </a:prstGeom>
          <a:noFill/>
        </p:spPr>
        <p:txBody>
          <a:bodyPr wrap="none" rtlCol="0">
            <a:spAutoFit/>
          </a:bodyPr>
          <a:lstStyle/>
          <a:p>
            <a:r>
              <a:rPr lang="fr-FR" sz="1600" b="1">
                <a:solidFill>
                  <a:srgbClr val="CC0000"/>
                </a:solidFill>
              </a:rPr>
              <a:t>Digues Garonne</a:t>
            </a:r>
          </a:p>
          <a:p>
            <a:r>
              <a:rPr lang="fr-FR" sz="1600" b="1" u="sng">
                <a:solidFill>
                  <a:srgbClr val="CC0000"/>
                </a:solidFill>
              </a:rPr>
              <a:t>Urbanisme</a:t>
            </a:r>
          </a:p>
        </p:txBody>
      </p:sp>
      <p:sp>
        <p:nvSpPr>
          <p:cNvPr id="23" name="ZoneTexte 22"/>
          <p:cNvSpPr txBox="1"/>
          <p:nvPr/>
        </p:nvSpPr>
        <p:spPr>
          <a:xfrm>
            <a:off x="5512207" y="5807787"/>
            <a:ext cx="1733551" cy="338554"/>
          </a:xfrm>
          <a:prstGeom prst="rect">
            <a:avLst/>
          </a:prstGeom>
          <a:noFill/>
        </p:spPr>
        <p:txBody>
          <a:bodyPr wrap="none" rtlCol="0">
            <a:spAutoFit/>
          </a:bodyPr>
          <a:lstStyle/>
          <a:p>
            <a:r>
              <a:rPr lang="fr-FR" sz="1600" b="1">
                <a:solidFill>
                  <a:srgbClr val="CC0000"/>
                </a:solidFill>
              </a:rPr>
              <a:t>Fossés association</a:t>
            </a:r>
          </a:p>
        </p:txBody>
      </p:sp>
      <p:sp>
        <p:nvSpPr>
          <p:cNvPr id="24" name="ZoneTexte 23"/>
          <p:cNvSpPr txBox="1"/>
          <p:nvPr/>
        </p:nvSpPr>
        <p:spPr>
          <a:xfrm>
            <a:off x="4731099" y="242721"/>
            <a:ext cx="1986057" cy="338554"/>
          </a:xfrm>
          <a:prstGeom prst="rect">
            <a:avLst/>
          </a:prstGeom>
          <a:noFill/>
        </p:spPr>
        <p:txBody>
          <a:bodyPr wrap="none" rtlCol="0">
            <a:spAutoFit/>
          </a:bodyPr>
          <a:lstStyle/>
          <a:p>
            <a:r>
              <a:rPr lang="fr-FR" sz="1600" b="1">
                <a:solidFill>
                  <a:srgbClr val="CC0000"/>
                </a:solidFill>
              </a:rPr>
              <a:t>Entretien cours d’eau</a:t>
            </a:r>
          </a:p>
        </p:txBody>
      </p:sp>
      <p:sp>
        <p:nvSpPr>
          <p:cNvPr id="25" name="ZoneTexte 24"/>
          <p:cNvSpPr txBox="1"/>
          <p:nvPr/>
        </p:nvSpPr>
        <p:spPr>
          <a:xfrm>
            <a:off x="6265504" y="1492529"/>
            <a:ext cx="1021433" cy="30777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fr-FR" sz="1400" b="1"/>
              <a:t>Communes</a:t>
            </a:r>
          </a:p>
        </p:txBody>
      </p:sp>
      <p:sp>
        <p:nvSpPr>
          <p:cNvPr id="26" name="ZoneTexte 25"/>
          <p:cNvSpPr txBox="1"/>
          <p:nvPr/>
        </p:nvSpPr>
        <p:spPr>
          <a:xfrm>
            <a:off x="5442755" y="1461752"/>
            <a:ext cx="1116011" cy="584775"/>
          </a:xfrm>
          <a:prstGeom prst="rect">
            <a:avLst/>
          </a:prstGeom>
          <a:noFill/>
        </p:spPr>
        <p:txBody>
          <a:bodyPr wrap="none" rtlCol="0">
            <a:spAutoFit/>
          </a:bodyPr>
          <a:lstStyle/>
          <a:p>
            <a:r>
              <a:rPr lang="fr-FR" sz="1600" b="1" dirty="0">
                <a:solidFill>
                  <a:srgbClr val="CC0000"/>
                </a:solidFill>
              </a:rPr>
              <a:t>Sécurité</a:t>
            </a:r>
          </a:p>
          <a:p>
            <a:r>
              <a:rPr lang="fr-FR" sz="1600" b="1" u="sng" dirty="0">
                <a:solidFill>
                  <a:srgbClr val="CC0000"/>
                </a:solidFill>
              </a:rPr>
              <a:t>Urbanisme</a:t>
            </a:r>
          </a:p>
        </p:txBody>
      </p:sp>
    </p:spTree>
    <p:extLst>
      <p:ext uri="{BB962C8B-B14F-4D97-AF65-F5344CB8AC3E}">
        <p14:creationId xmlns:p14="http://schemas.microsoft.com/office/powerpoint/2010/main" val="172400496"/>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1" name="Image 10" descr="Une image contenant texte, capture d’écran, conception&#10;&#10;Description générée automatiquement">
            <a:extLst>
              <a:ext uri="{FF2B5EF4-FFF2-40B4-BE49-F238E27FC236}">
                <a16:creationId xmlns:a16="http://schemas.microsoft.com/office/drawing/2014/main" id="{396304B3-5739-C114-2F57-7FC2ED5C79E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t="2896"/>
          <a:stretch/>
        </p:blipFill>
        <p:spPr>
          <a:xfrm>
            <a:off x="4449089" y="404664"/>
            <a:ext cx="4223959" cy="5801176"/>
          </a:xfrm>
          <a:prstGeom prst="rect">
            <a:avLst/>
          </a:prstGeom>
        </p:spPr>
      </p:pic>
      <p:sp>
        <p:nvSpPr>
          <p:cNvPr id="3" name="Espace réservé du contenu 2">
            <a:extLst>
              <a:ext uri="{FF2B5EF4-FFF2-40B4-BE49-F238E27FC236}">
                <a16:creationId xmlns:a16="http://schemas.microsoft.com/office/drawing/2014/main" id="{AD87B892-72F9-5F7B-1043-38CEAC11AAC4}"/>
              </a:ext>
            </a:extLst>
          </p:cNvPr>
          <p:cNvSpPr>
            <a:spLocks noGrp="1"/>
          </p:cNvSpPr>
          <p:nvPr>
            <p:ph idx="1"/>
          </p:nvPr>
        </p:nvSpPr>
        <p:spPr>
          <a:xfrm>
            <a:off x="476680" y="655677"/>
            <a:ext cx="3600400" cy="4525963"/>
          </a:xfrm>
        </p:spPr>
        <p:txBody>
          <a:bodyPr>
            <a:normAutofit/>
          </a:bodyPr>
          <a:lstStyle/>
          <a:p>
            <a:pPr marL="0" indent="0" algn="just">
              <a:buNone/>
            </a:pPr>
            <a:endParaRPr lang="fr-FR" sz="1800" dirty="0">
              <a:hlinkClick r:id="rId6"/>
            </a:endParaRPr>
          </a:p>
          <a:p>
            <a:pPr marL="0" indent="0" algn="just">
              <a:buNone/>
            </a:pPr>
            <a:endParaRPr lang="fr-FR" sz="1800" dirty="0">
              <a:hlinkClick r:id="rId6"/>
            </a:endParaRPr>
          </a:p>
          <a:p>
            <a:pPr marL="0" indent="0">
              <a:buNone/>
            </a:pPr>
            <a:r>
              <a:rPr lang="fr-FR" sz="1800" b="1" dirty="0"/>
              <a:t>Origine de la GEMAPI </a:t>
            </a:r>
            <a:r>
              <a:rPr lang="fr-FR" sz="1800" dirty="0"/>
              <a:t> 		</a:t>
            </a:r>
            <a:br>
              <a:rPr lang="fr-FR" sz="1800" dirty="0"/>
            </a:br>
            <a:r>
              <a:rPr lang="fr-FR" sz="1800" dirty="0">
                <a:hlinkClick r:id="rId6"/>
              </a:rPr>
              <a:t>https://youtu.be/06mncfOqPs4</a:t>
            </a:r>
            <a:r>
              <a:rPr lang="fr-FR" sz="1800" dirty="0"/>
              <a:t> (jusqu’à 4min)</a:t>
            </a:r>
          </a:p>
          <a:p>
            <a:pPr marL="0" indent="0">
              <a:buNone/>
            </a:pPr>
            <a:endParaRPr lang="fr-FR" sz="1800" dirty="0"/>
          </a:p>
          <a:p>
            <a:pPr marL="0" indent="0">
              <a:buNone/>
            </a:pPr>
            <a:r>
              <a:rPr lang="fr-FR" sz="1800" b="1" dirty="0"/>
              <a:t>La GEMAPI c’est quoi ? </a:t>
            </a:r>
            <a:r>
              <a:rPr lang="fr-FR" sz="1800" dirty="0"/>
              <a:t> </a:t>
            </a:r>
            <a:r>
              <a:rPr lang="fr-FR" sz="1800" dirty="0">
                <a:hlinkClick r:id="rId7"/>
              </a:rPr>
              <a:t>https://www.youtube.com/watch?v=IzrwF4XKUBk</a:t>
            </a:r>
            <a:endParaRPr lang="fr-FR" sz="1800" dirty="0"/>
          </a:p>
          <a:p>
            <a:pPr marL="0" indent="0">
              <a:buNone/>
            </a:pPr>
            <a:endParaRPr lang="fr-FR" sz="1800" dirty="0"/>
          </a:p>
        </p:txBody>
      </p:sp>
      <p:sp>
        <p:nvSpPr>
          <p:cNvPr id="4" name="Titre 1">
            <a:extLst>
              <a:ext uri="{FF2B5EF4-FFF2-40B4-BE49-F238E27FC236}">
                <a16:creationId xmlns:a16="http://schemas.microsoft.com/office/drawing/2014/main" id="{DC5D1DD1-7815-B430-3532-516B262BF97B}"/>
              </a:ext>
            </a:extLst>
          </p:cNvPr>
          <p:cNvSpPr txBox="1">
            <a:spLocks/>
          </p:cNvSpPr>
          <p:nvPr/>
        </p:nvSpPr>
        <p:spPr>
          <a:xfrm>
            <a:off x="457200" y="3686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La GEMAPI, c’est quoi ?</a:t>
            </a:r>
            <a:endParaRPr lang="fr-FR" sz="2800"/>
          </a:p>
        </p:txBody>
      </p:sp>
      <p:sp>
        <p:nvSpPr>
          <p:cNvPr id="6" name="Bouton d’action : vidéo 5">
            <a:hlinkClick r:id="" action="ppaction://noaction" highlightClick="1"/>
            <a:extLst>
              <a:ext uri="{FF2B5EF4-FFF2-40B4-BE49-F238E27FC236}">
                <a16:creationId xmlns:a16="http://schemas.microsoft.com/office/drawing/2014/main" id="{DAA1FEE7-C52B-F037-913E-8152725AC69A}"/>
              </a:ext>
            </a:extLst>
          </p:cNvPr>
          <p:cNvSpPr/>
          <p:nvPr/>
        </p:nvSpPr>
        <p:spPr>
          <a:xfrm>
            <a:off x="2915816" y="1313774"/>
            <a:ext cx="504056" cy="360040"/>
          </a:xfrm>
          <a:prstGeom prst="actionButtonMovi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Bouton d’action : vidéo 6">
            <a:hlinkClick r:id="" action="ppaction://noaction" highlightClick="1"/>
            <a:extLst>
              <a:ext uri="{FF2B5EF4-FFF2-40B4-BE49-F238E27FC236}">
                <a16:creationId xmlns:a16="http://schemas.microsoft.com/office/drawing/2014/main" id="{CC64151A-F69C-4D67-223A-086C2D56F5E3}"/>
              </a:ext>
            </a:extLst>
          </p:cNvPr>
          <p:cNvSpPr/>
          <p:nvPr/>
        </p:nvSpPr>
        <p:spPr>
          <a:xfrm>
            <a:off x="2935264" y="2685811"/>
            <a:ext cx="504056" cy="360040"/>
          </a:xfrm>
          <a:prstGeom prst="actionButtonMovi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9EDAE530-8B3B-8940-7C4D-3E52564B1CE3}"/>
              </a:ext>
            </a:extLst>
          </p:cNvPr>
          <p:cNvSpPr txBox="1"/>
          <p:nvPr/>
        </p:nvSpPr>
        <p:spPr>
          <a:xfrm>
            <a:off x="740677" y="4203033"/>
            <a:ext cx="7416824" cy="2585323"/>
          </a:xfrm>
          <a:prstGeom prst="rect">
            <a:avLst/>
          </a:prstGeom>
          <a:noFill/>
        </p:spPr>
        <p:txBody>
          <a:bodyPr wrap="square" rtlCol="0">
            <a:spAutoFit/>
          </a:bodyPr>
          <a:lstStyle/>
          <a:p>
            <a:pPr marL="285750" indent="-285750">
              <a:buFont typeface="Wingdings" panose="05000000000000000000" pitchFamily="2" charset="2"/>
              <a:buChar char="è"/>
            </a:pPr>
            <a:r>
              <a:rPr lang="fr-FR"/>
              <a:t>Eléments à retenir :</a:t>
            </a:r>
          </a:p>
          <a:p>
            <a:pPr marL="285750" indent="-285750">
              <a:buFont typeface="Wingdings" panose="05000000000000000000" pitchFamily="2" charset="2"/>
              <a:buChar char="è"/>
            </a:pPr>
            <a:endParaRPr lang="fr-FR"/>
          </a:p>
          <a:p>
            <a:pPr marL="285750" indent="-285750">
              <a:buFont typeface="Arial" panose="020B0604020202020204" pitchFamily="34" charset="0"/>
              <a:buChar char="•"/>
            </a:pPr>
            <a:r>
              <a:rPr lang="fr-FR"/>
              <a:t>Gestion d’un bassin versant</a:t>
            </a:r>
          </a:p>
          <a:p>
            <a:pPr marL="285750" indent="-285750">
              <a:buFont typeface="Arial" panose="020B0604020202020204" pitchFamily="34" charset="0"/>
              <a:buChar char="•"/>
            </a:pPr>
            <a:r>
              <a:rPr lang="fr-FR"/>
              <a:t>Solidarité Amont aval</a:t>
            </a:r>
          </a:p>
          <a:p>
            <a:pPr marL="285750" indent="-285750">
              <a:buFont typeface="Arial" panose="020B0604020202020204" pitchFamily="34" charset="0"/>
              <a:buChar char="•"/>
            </a:pPr>
            <a:r>
              <a:rPr lang="fr-FR"/>
              <a:t>EPCI – Syndicat de bassin versant</a:t>
            </a:r>
          </a:p>
          <a:p>
            <a:pPr marL="285750" indent="-285750">
              <a:buFont typeface="Arial" panose="020B0604020202020204" pitchFamily="34" charset="0"/>
              <a:buChar char="•"/>
            </a:pPr>
            <a:r>
              <a:rPr lang="fr-FR"/>
              <a:t>Compétences obligatoires </a:t>
            </a:r>
          </a:p>
          <a:p>
            <a:r>
              <a:rPr lang="fr-FR"/>
              <a:t> </a:t>
            </a:r>
          </a:p>
          <a:p>
            <a:pPr marL="285750" indent="-285750">
              <a:buFont typeface="Wingdings" panose="05000000000000000000" pitchFamily="2" charset="2"/>
              <a:buChar char="è"/>
            </a:pPr>
            <a:endParaRPr lang="fr-FR"/>
          </a:p>
          <a:p>
            <a:pPr marL="285750" indent="-285750">
              <a:buFont typeface="Wingdings" panose="05000000000000000000" pitchFamily="2" charset="2"/>
              <a:buChar char="è"/>
            </a:pPr>
            <a:endParaRPr lang="fr-FR"/>
          </a:p>
        </p:txBody>
      </p:sp>
    </p:spTree>
    <p:extLst>
      <p:ext uri="{BB962C8B-B14F-4D97-AF65-F5344CB8AC3E}">
        <p14:creationId xmlns:p14="http://schemas.microsoft.com/office/powerpoint/2010/main" val="3556303219"/>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9" name="Espace réservé du contenu 8" descr="Une image contenant texte, capture d’écran, Police, Site web&#10;&#10;Description générée automatiquement">
            <a:extLst>
              <a:ext uri="{FF2B5EF4-FFF2-40B4-BE49-F238E27FC236}">
                <a16:creationId xmlns:a16="http://schemas.microsoft.com/office/drawing/2014/main" id="{43B9AB55-9B2D-3F9B-842C-9CFF912415C9}"/>
              </a:ext>
            </a:extLst>
          </p:cNvPr>
          <p:cNvPicPr>
            <a:picLocks noGrp="1" noChangeAspect="1"/>
          </p:cNvPicPr>
          <p:nvPr>
            <p:ph idx="1"/>
          </p:nvPr>
        </p:nvPicPr>
        <p:blipFill>
          <a:blip r:embed="rId4">
            <a:extLst>
              <a:ext uri="{28A0092B-C50C-407E-A947-70E740481C1C}">
                <a14:useLocalDpi xmlns:a14="http://schemas.microsoft.com/office/drawing/2010/main"/>
              </a:ext>
            </a:extLst>
          </a:blip>
          <a:stretch>
            <a:fillRect/>
          </a:stretch>
        </p:blipFill>
        <p:spPr>
          <a:xfrm>
            <a:off x="548922" y="1166018"/>
            <a:ext cx="8046156" cy="4525963"/>
          </a:xfrm>
        </p:spPr>
      </p:pic>
      <p:sp>
        <p:nvSpPr>
          <p:cNvPr id="3" name="Titre 1">
            <a:extLst>
              <a:ext uri="{FF2B5EF4-FFF2-40B4-BE49-F238E27FC236}">
                <a16:creationId xmlns:a16="http://schemas.microsoft.com/office/drawing/2014/main" id="{B98C7164-0F60-F066-BDF4-CD0F5F483255}"/>
              </a:ext>
            </a:extLst>
          </p:cNvPr>
          <p:cNvSpPr txBox="1">
            <a:spLocks/>
          </p:cNvSpPr>
          <p:nvPr/>
        </p:nvSpPr>
        <p:spPr>
          <a:xfrm>
            <a:off x="457200" y="3686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La GEMAPI, c’est quoi ?</a:t>
            </a:r>
            <a:endParaRPr lang="fr-FR" sz="2800"/>
          </a:p>
        </p:txBody>
      </p:sp>
    </p:spTree>
    <p:extLst>
      <p:ext uri="{BB962C8B-B14F-4D97-AF65-F5344CB8AC3E}">
        <p14:creationId xmlns:p14="http://schemas.microsoft.com/office/powerpoint/2010/main" val="3141396263"/>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9" name="Image 8"/>
          <p:cNvPicPr>
            <a:picLocks noChangeAspect="1"/>
          </p:cNvPicPr>
          <p:nvPr/>
        </p:nvPicPr>
        <p:blipFill>
          <a:blip r:embed="rId5"/>
          <a:stretch>
            <a:fillRect/>
          </a:stretch>
        </p:blipFill>
        <p:spPr>
          <a:xfrm>
            <a:off x="305780" y="1052736"/>
            <a:ext cx="8532440" cy="3468860"/>
          </a:xfrm>
          <a:prstGeom prst="rect">
            <a:avLst/>
          </a:prstGeom>
        </p:spPr>
      </p:pic>
      <p:sp>
        <p:nvSpPr>
          <p:cNvPr id="2" name="Titre 1">
            <a:extLst>
              <a:ext uri="{FF2B5EF4-FFF2-40B4-BE49-F238E27FC236}">
                <a16:creationId xmlns:a16="http://schemas.microsoft.com/office/drawing/2014/main" id="{4FE9CE6B-DBBE-3F7F-C69D-04799B190D45}"/>
              </a:ext>
            </a:extLst>
          </p:cNvPr>
          <p:cNvSpPr txBox="1">
            <a:spLocks/>
          </p:cNvSpPr>
          <p:nvPr/>
        </p:nvSpPr>
        <p:spPr>
          <a:xfrm>
            <a:off x="457200" y="3686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La GEMAPI, c’est quoi ?</a:t>
            </a:r>
            <a:endParaRPr lang="fr-FR" sz="2800"/>
          </a:p>
        </p:txBody>
      </p:sp>
    </p:spTree>
    <p:extLst>
      <p:ext uri="{BB962C8B-B14F-4D97-AF65-F5344CB8AC3E}">
        <p14:creationId xmlns:p14="http://schemas.microsoft.com/office/powerpoint/2010/main" val="1380099712"/>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A6F02A-48AC-E80E-881A-BFBAD2E287F8}"/>
              </a:ext>
            </a:extLst>
          </p:cNvPr>
          <p:cNvSpPr>
            <a:spLocks noGrp="1"/>
          </p:cNvSpPr>
          <p:nvPr>
            <p:ph type="title"/>
          </p:nvPr>
        </p:nvSpPr>
        <p:spPr>
          <a:xfrm>
            <a:off x="-27062" y="5403503"/>
            <a:ext cx="8229600" cy="1143000"/>
          </a:xfrm>
        </p:spPr>
        <p:txBody>
          <a:bodyPr>
            <a:normAutofit/>
          </a:bodyPr>
          <a:lstStyle/>
          <a:p>
            <a:pPr algn="r"/>
            <a:r>
              <a:rPr lang="fr-FR" sz="1000"/>
              <a:t>Source : GUIDE MÉTHODOLOGIQUE METTRE EN ŒUVRE SA GEMAPI</a:t>
            </a:r>
          </a:p>
        </p:txBody>
      </p:sp>
      <p:pic>
        <p:nvPicPr>
          <p:cNvPr id="5" name="Image 4">
            <a:extLst>
              <a:ext uri="{FF2B5EF4-FFF2-40B4-BE49-F238E27FC236}">
                <a16:creationId xmlns:a16="http://schemas.microsoft.com/office/drawing/2014/main" id="{D77F70D1-2FC3-35A5-AFB5-C69072AB5178}"/>
              </a:ext>
            </a:extLst>
          </p:cNvPr>
          <p:cNvPicPr>
            <a:picLocks noChangeAspect="1"/>
          </p:cNvPicPr>
          <p:nvPr/>
        </p:nvPicPr>
        <p:blipFill>
          <a:blip r:embed="rId5"/>
          <a:stretch>
            <a:fillRect/>
          </a:stretch>
        </p:blipFill>
        <p:spPr>
          <a:xfrm>
            <a:off x="1043608" y="987723"/>
            <a:ext cx="7242598" cy="4882554"/>
          </a:xfrm>
          <a:prstGeom prst="rect">
            <a:avLst/>
          </a:prstGeom>
        </p:spPr>
      </p:pic>
      <p:sp>
        <p:nvSpPr>
          <p:cNvPr id="7" name="Titre 1">
            <a:extLst>
              <a:ext uri="{FF2B5EF4-FFF2-40B4-BE49-F238E27FC236}">
                <a16:creationId xmlns:a16="http://schemas.microsoft.com/office/drawing/2014/main" id="{64030881-A5D4-479F-7738-365E1F3A8E2A}"/>
              </a:ext>
            </a:extLst>
          </p:cNvPr>
          <p:cNvSpPr txBox="1">
            <a:spLocks/>
          </p:cNvSpPr>
          <p:nvPr/>
        </p:nvSpPr>
        <p:spPr>
          <a:xfrm>
            <a:off x="457200" y="3686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2800" b="1"/>
              <a:t>Les intervenants dans le domaine de l'eau </a:t>
            </a:r>
            <a:r>
              <a:rPr lang="fr-FR" sz="2800"/>
              <a:t>(GEMAPI)</a:t>
            </a:r>
          </a:p>
        </p:txBody>
      </p:sp>
    </p:spTree>
    <p:extLst>
      <p:ext uri="{BB962C8B-B14F-4D97-AF65-F5344CB8AC3E}">
        <p14:creationId xmlns:p14="http://schemas.microsoft.com/office/powerpoint/2010/main" val="1984047929"/>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AF7DD4-4A7B-0750-9CB4-B43F7D187839}"/>
              </a:ext>
            </a:extLst>
          </p:cNvPr>
          <p:cNvSpPr>
            <a:spLocks noGrp="1"/>
          </p:cNvSpPr>
          <p:nvPr>
            <p:ph type="title"/>
          </p:nvPr>
        </p:nvSpPr>
        <p:spPr/>
        <p:txBody>
          <a:bodyPr vert="horz" lIns="91440" tIns="45720" rIns="91440" bIns="45720" rtlCol="0" anchor="ctr">
            <a:normAutofit fontScale="90000"/>
          </a:bodyPr>
          <a:lstStyle/>
          <a:p>
            <a:r>
              <a:rPr lang="fr-FR" sz="2800" b="1"/>
              <a:t>Identifier et retenir les compétences </a:t>
            </a:r>
            <a:br>
              <a:rPr lang="fr-FR" sz="2800" b="1"/>
            </a:br>
            <a:r>
              <a:rPr lang="fr-FR" sz="2800" b="1"/>
              <a:t>et les responsabilités de chacun dans le cadre de la GEMAPI</a:t>
            </a:r>
            <a:br>
              <a:rPr lang="fr-FR" sz="2800" b="1"/>
            </a:br>
            <a:endParaRPr lang="fr-FR" sz="2800" b="1"/>
          </a:p>
        </p:txBody>
      </p:sp>
      <p:pic>
        <p:nvPicPr>
          <p:cNvPr id="5" name="Image 4">
            <a:extLst>
              <a:ext uri="{FF2B5EF4-FFF2-40B4-BE49-F238E27FC236}">
                <a16:creationId xmlns:a16="http://schemas.microsoft.com/office/drawing/2014/main" id="{411BD947-323E-E4C3-B6D9-0109A805A4E6}"/>
              </a:ext>
            </a:extLst>
          </p:cNvPr>
          <p:cNvPicPr>
            <a:picLocks noChangeAspect="1"/>
          </p:cNvPicPr>
          <p:nvPr/>
        </p:nvPicPr>
        <p:blipFill>
          <a:blip r:embed="rId4"/>
          <a:stretch>
            <a:fillRect/>
          </a:stretch>
        </p:blipFill>
        <p:spPr>
          <a:xfrm>
            <a:off x="1423899" y="1117911"/>
            <a:ext cx="6778639" cy="4819674"/>
          </a:xfrm>
          <a:prstGeom prst="rect">
            <a:avLst/>
          </a:prstGeom>
        </p:spPr>
      </p:pic>
      <p:sp>
        <p:nvSpPr>
          <p:cNvPr id="6" name="Titre 1">
            <a:extLst>
              <a:ext uri="{FF2B5EF4-FFF2-40B4-BE49-F238E27FC236}">
                <a16:creationId xmlns:a16="http://schemas.microsoft.com/office/drawing/2014/main" id="{9066B64B-9CDC-1F7E-E139-1B1034D193F0}"/>
              </a:ext>
            </a:extLst>
          </p:cNvPr>
          <p:cNvSpPr txBox="1">
            <a:spLocks/>
          </p:cNvSpPr>
          <p:nvPr/>
        </p:nvSpPr>
        <p:spPr>
          <a:xfrm>
            <a:off x="28568" y="539935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fr-FR" sz="1000"/>
              <a:t>Source : GUIDE MÉTHODOLOGIQUE METTRE EN ŒUVRE SA GEMAPI</a:t>
            </a:r>
          </a:p>
        </p:txBody>
      </p:sp>
    </p:spTree>
    <p:extLst>
      <p:ext uri="{BB962C8B-B14F-4D97-AF65-F5344CB8AC3E}">
        <p14:creationId xmlns:p14="http://schemas.microsoft.com/office/powerpoint/2010/main" val="718873553"/>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693EDDA6-02F3-90D8-4D94-1EC197495332}"/>
              </a:ext>
            </a:extLst>
          </p:cNvPr>
          <p:cNvSpPr>
            <a:spLocks noGrp="1"/>
          </p:cNvSpPr>
          <p:nvPr>
            <p:ph type="title"/>
          </p:nvPr>
        </p:nvSpPr>
        <p:spPr>
          <a:xfrm>
            <a:off x="491321" y="1616662"/>
            <a:ext cx="8229600" cy="588202"/>
          </a:xfrm>
        </p:spPr>
        <p:txBody>
          <a:bodyPr vert="horz" lIns="91440" tIns="45720" rIns="91440" bIns="45720" rtlCol="0" anchor="ctr">
            <a:normAutofit/>
          </a:bodyPr>
          <a:lstStyle/>
          <a:p>
            <a:pPr algn="l"/>
            <a:r>
              <a:rPr lang="fr-FR" sz="2000" b="1">
                <a:sym typeface="Wingdings" panose="05000000000000000000" pitchFamily="2" charset="2"/>
              </a:rPr>
              <a:t> </a:t>
            </a:r>
            <a:r>
              <a:rPr lang="fr-FR" sz="2000" b="1"/>
              <a:t>Cas concrets : gestion des encombres</a:t>
            </a:r>
            <a:endParaRPr lang="fr-FR" sz="2000" b="1" u="sng"/>
          </a:p>
        </p:txBody>
      </p:sp>
      <p:sp>
        <p:nvSpPr>
          <p:cNvPr id="82" name="ZoneTexte 81">
            <a:extLst>
              <a:ext uri="{FF2B5EF4-FFF2-40B4-BE49-F238E27FC236}">
                <a16:creationId xmlns:a16="http://schemas.microsoft.com/office/drawing/2014/main" id="{B69D97CA-F838-EBA7-FF17-2EA42EC73E7B}"/>
              </a:ext>
            </a:extLst>
          </p:cNvPr>
          <p:cNvSpPr txBox="1"/>
          <p:nvPr/>
        </p:nvSpPr>
        <p:spPr>
          <a:xfrm>
            <a:off x="251520" y="260648"/>
            <a:ext cx="8640960" cy="1200329"/>
          </a:xfrm>
          <a:prstGeom prst="rect">
            <a:avLst/>
          </a:prstGeom>
        </p:spPr>
        <p:txBody>
          <a:bodyPr vert="horz" lIns="91440" tIns="45720" rIns="91440" bIns="45720" rtlCol="0" anchor="ctr">
            <a:noAutofit/>
          </a:bodyPr>
          <a:lstStyle>
            <a:lvl1pPr algn="ctr">
              <a:spcBef>
                <a:spcPct val="0"/>
              </a:spcBef>
              <a:buNone/>
              <a:defRPr sz="2800" b="1">
                <a:latin typeface="+mj-lt"/>
                <a:ea typeface="+mj-ea"/>
                <a:cs typeface="+mj-cs"/>
              </a:defRPr>
            </a:lvl1pPr>
          </a:lstStyle>
          <a:p>
            <a:pPr lvl="2" algn="ctr"/>
            <a:r>
              <a:rPr lang="fr-FR" sz="2500" b="1">
                <a:latin typeface="+mj-lt"/>
                <a:ea typeface="+mj-ea"/>
                <a:cs typeface="+mj-cs"/>
              </a:rPr>
              <a:t>Relations entre acteurs :</a:t>
            </a:r>
          </a:p>
          <a:p>
            <a:pPr marL="0" lvl="2" algn="ctr"/>
            <a:r>
              <a:rPr lang="fr-FR" sz="2500">
                <a:latin typeface="+mj-lt"/>
                <a:ea typeface="+mj-ea"/>
                <a:cs typeface="+mj-cs"/>
              </a:rPr>
              <a:t>nécessité d'une coopération efficace en fonction des enjeux</a:t>
            </a:r>
          </a:p>
        </p:txBody>
      </p:sp>
      <p:sp>
        <p:nvSpPr>
          <p:cNvPr id="83" name="ZoneTexte 82">
            <a:extLst>
              <a:ext uri="{FF2B5EF4-FFF2-40B4-BE49-F238E27FC236}">
                <a16:creationId xmlns:a16="http://schemas.microsoft.com/office/drawing/2014/main" id="{BB88AB85-98F2-C7A9-5389-3FAA6D216718}"/>
              </a:ext>
            </a:extLst>
          </p:cNvPr>
          <p:cNvSpPr txBox="1"/>
          <p:nvPr/>
        </p:nvSpPr>
        <p:spPr>
          <a:xfrm>
            <a:off x="1058251" y="2324714"/>
            <a:ext cx="7272808" cy="646331"/>
          </a:xfrm>
          <a:prstGeom prst="rect">
            <a:avLst/>
          </a:prstGeom>
          <a:noFill/>
        </p:spPr>
        <p:txBody>
          <a:bodyPr wrap="square" rtlCol="0">
            <a:spAutoFit/>
          </a:bodyPr>
          <a:lstStyle/>
          <a:p>
            <a:pPr marL="285750" indent="-285750">
              <a:buFont typeface="Arial" panose="020B0604020202020204" pitchFamily="34" charset="0"/>
              <a:buChar char="•"/>
            </a:pPr>
            <a:r>
              <a:rPr lang="fr-FR"/>
              <a:t>Première question à se poser : intervenir ou ne pas intervenir ? = fonction des enjeux</a:t>
            </a:r>
          </a:p>
        </p:txBody>
      </p:sp>
      <p:pic>
        <p:nvPicPr>
          <p:cNvPr id="80" name="Picture 4" descr="L' équilibre qui oscille , et l' équilibre qui maintient l' équilibre - dessin au trait plus couleur - - 122743103">
            <a:extLst>
              <a:ext uri="{FF2B5EF4-FFF2-40B4-BE49-F238E27FC236}">
                <a16:creationId xmlns:a16="http://schemas.microsoft.com/office/drawing/2014/main" id="{744E1862-952E-A1D1-66E4-573D3B6DE248}"/>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l="2340" b="43351"/>
          <a:stretch/>
        </p:blipFill>
        <p:spPr bwMode="auto">
          <a:xfrm>
            <a:off x="2555776" y="5445224"/>
            <a:ext cx="3386005" cy="1080120"/>
          </a:xfrm>
          <a:prstGeom prst="rect">
            <a:avLst/>
          </a:prstGeom>
          <a:noFill/>
          <a:extLst>
            <a:ext uri="{909E8E84-426E-40DD-AFC4-6F175D3DCCD1}">
              <a14:hiddenFill xmlns:a14="http://schemas.microsoft.com/office/drawing/2010/main">
                <a:solidFill>
                  <a:srgbClr val="FFFFFF"/>
                </a:solidFill>
              </a14:hiddenFill>
            </a:ext>
          </a:extLst>
        </p:spPr>
      </p:pic>
      <p:sp>
        <p:nvSpPr>
          <p:cNvPr id="81" name="ZoneTexte 80">
            <a:extLst>
              <a:ext uri="{FF2B5EF4-FFF2-40B4-BE49-F238E27FC236}">
                <a16:creationId xmlns:a16="http://schemas.microsoft.com/office/drawing/2014/main" id="{92301195-584C-8278-64AB-C66634297EEE}"/>
              </a:ext>
            </a:extLst>
          </p:cNvPr>
          <p:cNvSpPr txBox="1"/>
          <p:nvPr/>
        </p:nvSpPr>
        <p:spPr>
          <a:xfrm>
            <a:off x="2339752" y="3131197"/>
            <a:ext cx="1616078" cy="2492990"/>
          </a:xfrm>
          <a:prstGeom prst="rect">
            <a:avLst/>
          </a:prstGeom>
          <a:noFill/>
        </p:spPr>
        <p:txBody>
          <a:bodyPr wrap="square" rtlCol="0">
            <a:spAutoFit/>
          </a:bodyPr>
          <a:lstStyle/>
          <a:p>
            <a:pPr algn="ctr"/>
            <a:r>
              <a:rPr lang="fr-FR" sz="1300" b="1"/>
              <a:t>ENJEUX :</a:t>
            </a:r>
          </a:p>
          <a:p>
            <a:pPr algn="ctr"/>
            <a:r>
              <a:rPr lang="fr-FR" sz="1300"/>
              <a:t>Inondation maison</a:t>
            </a:r>
          </a:p>
          <a:p>
            <a:pPr algn="ctr"/>
            <a:r>
              <a:rPr lang="fr-FR" sz="1300"/>
              <a:t>Inondation Jardin</a:t>
            </a:r>
          </a:p>
          <a:p>
            <a:pPr algn="ctr"/>
            <a:r>
              <a:rPr lang="fr-FR" sz="1300"/>
              <a:t>Protection ouvrage</a:t>
            </a:r>
          </a:p>
          <a:p>
            <a:pPr algn="ctr"/>
            <a:r>
              <a:rPr lang="fr-FR" sz="1300"/>
              <a:t>Paysage</a:t>
            </a:r>
          </a:p>
          <a:p>
            <a:pPr algn="ctr"/>
            <a:r>
              <a:rPr lang="fr-FR" sz="1300"/>
              <a:t>Vie aquatique</a:t>
            </a:r>
          </a:p>
          <a:p>
            <a:pPr algn="ctr"/>
            <a:r>
              <a:rPr lang="fr-FR" sz="1300"/>
              <a:t>Biodiversité</a:t>
            </a:r>
          </a:p>
          <a:p>
            <a:pPr algn="ctr"/>
            <a:r>
              <a:rPr lang="fr-FR" sz="1300"/>
              <a:t>Qualité eau</a:t>
            </a:r>
          </a:p>
          <a:p>
            <a:pPr algn="ctr"/>
            <a:r>
              <a:rPr lang="fr-FR" sz="1300"/>
              <a:t>Epuration</a:t>
            </a:r>
          </a:p>
          <a:p>
            <a:pPr algn="ctr"/>
            <a:r>
              <a:rPr lang="fr-FR" sz="1300"/>
              <a:t>Usages</a:t>
            </a:r>
          </a:p>
          <a:p>
            <a:pPr algn="ctr"/>
            <a:r>
              <a:rPr lang="fr-FR" sz="1300">
                <a:solidFill>
                  <a:srgbClr val="00A19A"/>
                </a:solidFill>
              </a:rPr>
              <a:t>Aucun</a:t>
            </a:r>
          </a:p>
          <a:p>
            <a:pPr algn="ctr"/>
            <a:r>
              <a:rPr lang="fr-FR" sz="1300"/>
              <a:t>…</a:t>
            </a:r>
          </a:p>
        </p:txBody>
      </p:sp>
      <p:sp>
        <p:nvSpPr>
          <p:cNvPr id="84" name="ZoneTexte 83">
            <a:extLst>
              <a:ext uri="{FF2B5EF4-FFF2-40B4-BE49-F238E27FC236}">
                <a16:creationId xmlns:a16="http://schemas.microsoft.com/office/drawing/2014/main" id="{3AF9A3D1-4EF2-80AE-4E74-18DC47087F6E}"/>
              </a:ext>
            </a:extLst>
          </p:cNvPr>
          <p:cNvSpPr txBox="1"/>
          <p:nvPr/>
        </p:nvSpPr>
        <p:spPr>
          <a:xfrm>
            <a:off x="4564112" y="3163820"/>
            <a:ext cx="1552274" cy="2492990"/>
          </a:xfrm>
          <a:prstGeom prst="rect">
            <a:avLst/>
          </a:prstGeom>
          <a:noFill/>
        </p:spPr>
        <p:txBody>
          <a:bodyPr wrap="square" rtlCol="0">
            <a:spAutoFit/>
          </a:bodyPr>
          <a:lstStyle/>
          <a:p>
            <a:pPr algn="ctr"/>
            <a:r>
              <a:rPr lang="fr-FR" sz="1300" b="1"/>
              <a:t>ACTIONS :</a:t>
            </a:r>
          </a:p>
          <a:p>
            <a:pPr algn="ctr"/>
            <a:r>
              <a:rPr lang="fr-FR" sz="1300"/>
              <a:t>Retrait des encombres</a:t>
            </a:r>
          </a:p>
          <a:p>
            <a:pPr algn="ctr"/>
            <a:r>
              <a:rPr lang="fr-FR" sz="1300"/>
              <a:t>Retrait des déchets</a:t>
            </a:r>
          </a:p>
          <a:p>
            <a:pPr algn="ctr"/>
            <a:r>
              <a:rPr lang="fr-FR" sz="1300"/>
              <a:t>Taille des arbres</a:t>
            </a:r>
          </a:p>
          <a:p>
            <a:pPr algn="ctr"/>
            <a:r>
              <a:rPr lang="fr-FR" sz="1300"/>
              <a:t>Éclaircissage</a:t>
            </a:r>
          </a:p>
          <a:p>
            <a:pPr algn="ctr"/>
            <a:r>
              <a:rPr lang="fr-FR" sz="1300"/>
              <a:t>Plantation</a:t>
            </a:r>
          </a:p>
          <a:p>
            <a:pPr algn="ctr"/>
            <a:r>
              <a:rPr lang="fr-FR" sz="1300"/>
              <a:t>Ramassage déchets</a:t>
            </a:r>
          </a:p>
          <a:p>
            <a:pPr algn="ctr"/>
            <a:r>
              <a:rPr lang="fr-FR" sz="1300"/>
              <a:t>Communiquer</a:t>
            </a:r>
          </a:p>
          <a:p>
            <a:pPr algn="ctr"/>
            <a:r>
              <a:rPr lang="fr-FR" sz="1300">
                <a:solidFill>
                  <a:srgbClr val="00A19A"/>
                </a:solidFill>
              </a:rPr>
              <a:t>Rien faire</a:t>
            </a:r>
          </a:p>
          <a:p>
            <a:pPr algn="ctr"/>
            <a:r>
              <a:rPr lang="fr-FR" sz="1300">
                <a:solidFill>
                  <a:srgbClr val="00A19A"/>
                </a:solidFill>
              </a:rPr>
              <a:t>Surveiller</a:t>
            </a:r>
          </a:p>
          <a:p>
            <a:pPr algn="ctr"/>
            <a:r>
              <a:rPr lang="fr-FR" sz="1300"/>
              <a:t>…</a:t>
            </a:r>
          </a:p>
        </p:txBody>
      </p:sp>
      <p:sp>
        <p:nvSpPr>
          <p:cNvPr id="2" name="Rectangle 1"/>
          <p:cNvSpPr/>
          <p:nvPr/>
        </p:nvSpPr>
        <p:spPr>
          <a:xfrm>
            <a:off x="6372200" y="3715972"/>
            <a:ext cx="2141074" cy="923330"/>
          </a:xfrm>
          <a:prstGeom prst="rect">
            <a:avLst/>
          </a:prstGeom>
        </p:spPr>
        <p:txBody>
          <a:bodyPr wrap="square">
            <a:spAutoFit/>
          </a:bodyPr>
          <a:lstStyle/>
          <a:p>
            <a:pPr algn="ctr"/>
            <a:r>
              <a:rPr lang="fr-FR" b="1" u="sng">
                <a:solidFill>
                  <a:srgbClr val="FF0000"/>
                </a:solidFill>
              </a:rPr>
              <a:t>L’habitude de faire n’est pas un argument !</a:t>
            </a:r>
          </a:p>
        </p:txBody>
      </p:sp>
    </p:spTree>
    <p:extLst>
      <p:ext uri="{BB962C8B-B14F-4D97-AF65-F5344CB8AC3E}">
        <p14:creationId xmlns:p14="http://schemas.microsoft.com/office/powerpoint/2010/main" val="3087340514"/>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8" name="Groupe 7">
            <a:extLst>
              <a:ext uri="{FF2B5EF4-FFF2-40B4-BE49-F238E27FC236}">
                <a16:creationId xmlns:a16="http://schemas.microsoft.com/office/drawing/2014/main" id="{59FE9FA6-86DB-908F-DB91-0893C5787E9E}"/>
              </a:ext>
            </a:extLst>
          </p:cNvPr>
          <p:cNvGrpSpPr/>
          <p:nvPr/>
        </p:nvGrpSpPr>
        <p:grpSpPr>
          <a:xfrm>
            <a:off x="3032295" y="3279235"/>
            <a:ext cx="729367" cy="716639"/>
            <a:chOff x="3457446" y="4064319"/>
            <a:chExt cx="729367" cy="716639"/>
          </a:xfrm>
        </p:grpSpPr>
        <p:sp>
          <p:nvSpPr>
            <p:cNvPr id="9" name="Nuage 8">
              <a:extLst>
                <a:ext uri="{FF2B5EF4-FFF2-40B4-BE49-F238E27FC236}">
                  <a16:creationId xmlns:a16="http://schemas.microsoft.com/office/drawing/2014/main" id="{9EB68C6D-7BD0-29C1-A7AD-B434A85C06A4}"/>
                </a:ext>
              </a:extLst>
            </p:cNvPr>
            <p:cNvSpPr/>
            <p:nvPr/>
          </p:nvSpPr>
          <p:spPr>
            <a:xfrm>
              <a:off x="3457446" y="4064319"/>
              <a:ext cx="729367" cy="415660"/>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Larme 9">
              <a:extLst>
                <a:ext uri="{FF2B5EF4-FFF2-40B4-BE49-F238E27FC236}">
                  <a16:creationId xmlns:a16="http://schemas.microsoft.com/office/drawing/2014/main" id="{FF86E686-EFA2-4CC2-DA36-084245CC4ACB}"/>
                </a:ext>
              </a:extLst>
            </p:cNvPr>
            <p:cNvSpPr/>
            <p:nvPr/>
          </p:nvSpPr>
          <p:spPr>
            <a:xfrm rot="19387295">
              <a:off x="3663543" y="4489403"/>
              <a:ext cx="77143" cy="139155"/>
            </a:xfrm>
            <a:prstGeom prst="teardrop">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Larme 10">
              <a:extLst>
                <a:ext uri="{FF2B5EF4-FFF2-40B4-BE49-F238E27FC236}">
                  <a16:creationId xmlns:a16="http://schemas.microsoft.com/office/drawing/2014/main" id="{AE55CC6F-B65F-8277-1F16-34CDC875A567}"/>
                </a:ext>
              </a:extLst>
            </p:cNvPr>
            <p:cNvSpPr/>
            <p:nvPr/>
          </p:nvSpPr>
          <p:spPr>
            <a:xfrm rot="19387295">
              <a:off x="3884755" y="4446338"/>
              <a:ext cx="77143" cy="139155"/>
            </a:xfrm>
            <a:prstGeom prst="teardrop">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Larme 11">
              <a:extLst>
                <a:ext uri="{FF2B5EF4-FFF2-40B4-BE49-F238E27FC236}">
                  <a16:creationId xmlns:a16="http://schemas.microsoft.com/office/drawing/2014/main" id="{54D4856C-E545-EF18-266B-A90F2176AF71}"/>
                </a:ext>
              </a:extLst>
            </p:cNvPr>
            <p:cNvSpPr/>
            <p:nvPr/>
          </p:nvSpPr>
          <p:spPr>
            <a:xfrm rot="19387295">
              <a:off x="3815943" y="4641803"/>
              <a:ext cx="77143" cy="139155"/>
            </a:xfrm>
            <a:prstGeom prst="teardrop">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13" name="Flèche : droite 12">
            <a:extLst>
              <a:ext uri="{FF2B5EF4-FFF2-40B4-BE49-F238E27FC236}">
                <a16:creationId xmlns:a16="http://schemas.microsoft.com/office/drawing/2014/main" id="{EB52C28A-A494-1BE7-6974-D9AE207350E7}"/>
              </a:ext>
            </a:extLst>
          </p:cNvPr>
          <p:cNvSpPr/>
          <p:nvPr/>
        </p:nvSpPr>
        <p:spPr>
          <a:xfrm rot="10800000">
            <a:off x="5746102" y="4740658"/>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4" name="Flèche : droite 13">
            <a:extLst>
              <a:ext uri="{FF2B5EF4-FFF2-40B4-BE49-F238E27FC236}">
                <a16:creationId xmlns:a16="http://schemas.microsoft.com/office/drawing/2014/main" id="{D6418C2A-7F16-A92F-6D0B-AC06CF6ABD0E}"/>
              </a:ext>
            </a:extLst>
          </p:cNvPr>
          <p:cNvSpPr/>
          <p:nvPr/>
        </p:nvSpPr>
        <p:spPr>
          <a:xfrm rot="20417663">
            <a:off x="3812937" y="4642712"/>
            <a:ext cx="555625" cy="9271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5" name="Flèche : droite 14">
            <a:extLst>
              <a:ext uri="{FF2B5EF4-FFF2-40B4-BE49-F238E27FC236}">
                <a16:creationId xmlns:a16="http://schemas.microsoft.com/office/drawing/2014/main" id="{41A66428-15C4-F1D3-BAF9-453062B579CC}"/>
              </a:ext>
            </a:extLst>
          </p:cNvPr>
          <p:cNvSpPr/>
          <p:nvPr/>
        </p:nvSpPr>
        <p:spPr>
          <a:xfrm rot="3489707">
            <a:off x="4921249" y="4140416"/>
            <a:ext cx="383540" cy="5588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6" name="Flèche : droite 15">
            <a:extLst>
              <a:ext uri="{FF2B5EF4-FFF2-40B4-BE49-F238E27FC236}">
                <a16:creationId xmlns:a16="http://schemas.microsoft.com/office/drawing/2014/main" id="{D0D80695-1F3C-F26C-BA30-1A33C7FA727E}"/>
              </a:ext>
            </a:extLst>
          </p:cNvPr>
          <p:cNvSpPr/>
          <p:nvPr/>
        </p:nvSpPr>
        <p:spPr>
          <a:xfrm rot="2015361">
            <a:off x="4252582" y="4437128"/>
            <a:ext cx="499745" cy="52705"/>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7" name="Flèche : droite 16">
            <a:extLst>
              <a:ext uri="{FF2B5EF4-FFF2-40B4-BE49-F238E27FC236}">
                <a16:creationId xmlns:a16="http://schemas.microsoft.com/office/drawing/2014/main" id="{8DC3E6FA-7C52-71A9-7736-74C625C0FE6A}"/>
              </a:ext>
            </a:extLst>
          </p:cNvPr>
          <p:cNvSpPr/>
          <p:nvPr/>
        </p:nvSpPr>
        <p:spPr>
          <a:xfrm rot="7264221">
            <a:off x="4532393" y="4983991"/>
            <a:ext cx="678815" cy="236855"/>
          </a:xfrm>
          <a:prstGeom prst="rightArrow">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8" name="Flèche : droite 17">
            <a:extLst>
              <a:ext uri="{FF2B5EF4-FFF2-40B4-BE49-F238E27FC236}">
                <a16:creationId xmlns:a16="http://schemas.microsoft.com/office/drawing/2014/main" id="{D0E989F1-8F6D-2A41-1EA4-D1DB92B20125}"/>
              </a:ext>
            </a:extLst>
          </p:cNvPr>
          <p:cNvSpPr/>
          <p:nvPr/>
        </p:nvSpPr>
        <p:spPr>
          <a:xfrm rot="10800000">
            <a:off x="4259058" y="4891415"/>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9" name="Flèche : droite 18">
            <a:extLst>
              <a:ext uri="{FF2B5EF4-FFF2-40B4-BE49-F238E27FC236}">
                <a16:creationId xmlns:a16="http://schemas.microsoft.com/office/drawing/2014/main" id="{B4C507A3-A1A2-D3D3-DE98-1ACCEB156722}"/>
              </a:ext>
            </a:extLst>
          </p:cNvPr>
          <p:cNvSpPr/>
          <p:nvPr/>
        </p:nvSpPr>
        <p:spPr>
          <a:xfrm rot="10800000">
            <a:off x="4121436" y="5044858"/>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20" name="Flèche : droite 19">
            <a:extLst>
              <a:ext uri="{FF2B5EF4-FFF2-40B4-BE49-F238E27FC236}">
                <a16:creationId xmlns:a16="http://schemas.microsoft.com/office/drawing/2014/main" id="{8CD28673-F31F-3FA8-0C8A-9BE926D76CA5}"/>
              </a:ext>
            </a:extLst>
          </p:cNvPr>
          <p:cNvSpPr/>
          <p:nvPr/>
        </p:nvSpPr>
        <p:spPr>
          <a:xfrm>
            <a:off x="5075562" y="4912109"/>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21" name="Flèche : droite 20">
            <a:extLst>
              <a:ext uri="{FF2B5EF4-FFF2-40B4-BE49-F238E27FC236}">
                <a16:creationId xmlns:a16="http://schemas.microsoft.com/office/drawing/2014/main" id="{EB1228A2-C899-BB58-78D4-FDFB9D5F96C2}"/>
              </a:ext>
            </a:extLst>
          </p:cNvPr>
          <p:cNvSpPr/>
          <p:nvPr/>
        </p:nvSpPr>
        <p:spPr>
          <a:xfrm>
            <a:off x="4959428" y="5112237"/>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22" name="Flèche : droite 21">
            <a:extLst>
              <a:ext uri="{FF2B5EF4-FFF2-40B4-BE49-F238E27FC236}">
                <a16:creationId xmlns:a16="http://schemas.microsoft.com/office/drawing/2014/main" id="{ADFFDFF0-B2A5-F449-E038-025549A8C6B7}"/>
              </a:ext>
            </a:extLst>
          </p:cNvPr>
          <p:cNvSpPr/>
          <p:nvPr/>
        </p:nvSpPr>
        <p:spPr>
          <a:xfrm rot="7264221">
            <a:off x="4538138" y="5000776"/>
            <a:ext cx="678815" cy="236855"/>
          </a:xfrm>
          <a:prstGeom prst="rightArrow">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pic>
        <p:nvPicPr>
          <p:cNvPr id="24" name="Image 23">
            <a:extLst>
              <a:ext uri="{FF2B5EF4-FFF2-40B4-BE49-F238E27FC236}">
                <a16:creationId xmlns:a16="http://schemas.microsoft.com/office/drawing/2014/main" id="{B53FBD52-7FA3-1071-063A-29FE01D955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803028" y="3611855"/>
            <a:ext cx="218440" cy="99695"/>
          </a:xfrm>
          <a:prstGeom prst="rect">
            <a:avLst/>
          </a:prstGeom>
        </p:spPr>
      </p:pic>
      <p:pic>
        <p:nvPicPr>
          <p:cNvPr id="25" name="Image 24">
            <a:extLst>
              <a:ext uri="{FF2B5EF4-FFF2-40B4-BE49-F238E27FC236}">
                <a16:creationId xmlns:a16="http://schemas.microsoft.com/office/drawing/2014/main" id="{B589EE18-D1F0-EEFC-FB7B-D6B30937993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004758" y="4532109"/>
            <a:ext cx="247015" cy="113030"/>
          </a:xfrm>
          <a:prstGeom prst="rect">
            <a:avLst/>
          </a:prstGeom>
        </p:spPr>
      </p:pic>
      <p:pic>
        <p:nvPicPr>
          <p:cNvPr id="26" name="Image 25">
            <a:extLst>
              <a:ext uri="{FF2B5EF4-FFF2-40B4-BE49-F238E27FC236}">
                <a16:creationId xmlns:a16="http://schemas.microsoft.com/office/drawing/2014/main" id="{4FB6A44F-5014-101B-490B-9EDCD7B586B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459998" y="3810052"/>
            <a:ext cx="211455" cy="96520"/>
          </a:xfrm>
          <a:prstGeom prst="rect">
            <a:avLst/>
          </a:prstGeom>
        </p:spPr>
      </p:pic>
      <p:grpSp>
        <p:nvGrpSpPr>
          <p:cNvPr id="27" name="Groupe 26">
            <a:extLst>
              <a:ext uri="{FF2B5EF4-FFF2-40B4-BE49-F238E27FC236}">
                <a16:creationId xmlns:a16="http://schemas.microsoft.com/office/drawing/2014/main" id="{5D925B66-A0BD-D173-4D8D-651AB026A660}"/>
              </a:ext>
            </a:extLst>
          </p:cNvPr>
          <p:cNvGrpSpPr/>
          <p:nvPr/>
        </p:nvGrpSpPr>
        <p:grpSpPr>
          <a:xfrm>
            <a:off x="3032295" y="3345719"/>
            <a:ext cx="729367" cy="716639"/>
            <a:chOff x="3457446" y="4064319"/>
            <a:chExt cx="729367" cy="716639"/>
          </a:xfrm>
        </p:grpSpPr>
        <p:sp>
          <p:nvSpPr>
            <p:cNvPr id="28" name="Nuage 27">
              <a:extLst>
                <a:ext uri="{FF2B5EF4-FFF2-40B4-BE49-F238E27FC236}">
                  <a16:creationId xmlns:a16="http://schemas.microsoft.com/office/drawing/2014/main" id="{2D8C658A-C22A-7F32-D416-254C0AADC17E}"/>
                </a:ext>
              </a:extLst>
            </p:cNvPr>
            <p:cNvSpPr/>
            <p:nvPr/>
          </p:nvSpPr>
          <p:spPr>
            <a:xfrm>
              <a:off x="3457446" y="4064319"/>
              <a:ext cx="729367" cy="415660"/>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9" name="Larme 28">
              <a:extLst>
                <a:ext uri="{FF2B5EF4-FFF2-40B4-BE49-F238E27FC236}">
                  <a16:creationId xmlns:a16="http://schemas.microsoft.com/office/drawing/2014/main" id="{B0E6FD0C-CD30-4EBF-2A84-162350B89C91}"/>
                </a:ext>
              </a:extLst>
            </p:cNvPr>
            <p:cNvSpPr/>
            <p:nvPr/>
          </p:nvSpPr>
          <p:spPr>
            <a:xfrm rot="19387295">
              <a:off x="3663543" y="4489403"/>
              <a:ext cx="77143" cy="139155"/>
            </a:xfrm>
            <a:prstGeom prst="teardrop">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 name="Larme 29">
              <a:extLst>
                <a:ext uri="{FF2B5EF4-FFF2-40B4-BE49-F238E27FC236}">
                  <a16:creationId xmlns:a16="http://schemas.microsoft.com/office/drawing/2014/main" id="{2C59A129-6328-8125-5A3F-6F67AD61F4DC}"/>
                </a:ext>
              </a:extLst>
            </p:cNvPr>
            <p:cNvSpPr/>
            <p:nvPr/>
          </p:nvSpPr>
          <p:spPr>
            <a:xfrm rot="19387295">
              <a:off x="3884755" y="4446338"/>
              <a:ext cx="77143" cy="139155"/>
            </a:xfrm>
            <a:prstGeom prst="teardrop">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1" name="Larme 30">
              <a:extLst>
                <a:ext uri="{FF2B5EF4-FFF2-40B4-BE49-F238E27FC236}">
                  <a16:creationId xmlns:a16="http://schemas.microsoft.com/office/drawing/2014/main" id="{ED2D5966-2F16-A66D-6D58-14480756C5D7}"/>
                </a:ext>
              </a:extLst>
            </p:cNvPr>
            <p:cNvSpPr/>
            <p:nvPr/>
          </p:nvSpPr>
          <p:spPr>
            <a:xfrm rot="19387295">
              <a:off x="3815943" y="4641803"/>
              <a:ext cx="77143" cy="139155"/>
            </a:xfrm>
            <a:prstGeom prst="teardrop">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2" name="Flèche : droite 31">
            <a:extLst>
              <a:ext uri="{FF2B5EF4-FFF2-40B4-BE49-F238E27FC236}">
                <a16:creationId xmlns:a16="http://schemas.microsoft.com/office/drawing/2014/main" id="{82940E5D-0658-6C80-411C-A7F73FC17EEC}"/>
              </a:ext>
            </a:extLst>
          </p:cNvPr>
          <p:cNvSpPr/>
          <p:nvPr/>
        </p:nvSpPr>
        <p:spPr>
          <a:xfrm rot="10800000">
            <a:off x="5510675" y="4556840"/>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33" name="Flèche : droite 32">
            <a:extLst>
              <a:ext uri="{FF2B5EF4-FFF2-40B4-BE49-F238E27FC236}">
                <a16:creationId xmlns:a16="http://schemas.microsoft.com/office/drawing/2014/main" id="{C9E26F29-A632-4036-CCB0-6D2A52E00670}"/>
              </a:ext>
            </a:extLst>
          </p:cNvPr>
          <p:cNvSpPr/>
          <p:nvPr/>
        </p:nvSpPr>
        <p:spPr>
          <a:xfrm rot="21019249">
            <a:off x="3581616" y="4536973"/>
            <a:ext cx="555625" cy="9271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34" name="Flèche : droite 33">
            <a:extLst>
              <a:ext uri="{FF2B5EF4-FFF2-40B4-BE49-F238E27FC236}">
                <a16:creationId xmlns:a16="http://schemas.microsoft.com/office/drawing/2014/main" id="{6695C371-3C16-70D1-F740-95DB1E7A8045}"/>
              </a:ext>
            </a:extLst>
          </p:cNvPr>
          <p:cNvSpPr/>
          <p:nvPr/>
        </p:nvSpPr>
        <p:spPr>
          <a:xfrm rot="3489707">
            <a:off x="4791198" y="4042599"/>
            <a:ext cx="383540" cy="5588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cxnSp>
        <p:nvCxnSpPr>
          <p:cNvPr id="35" name="Connecteur droit avec flèche 34">
            <a:extLst>
              <a:ext uri="{FF2B5EF4-FFF2-40B4-BE49-F238E27FC236}">
                <a16:creationId xmlns:a16="http://schemas.microsoft.com/office/drawing/2014/main" id="{9107B237-C2BF-3074-D7B2-23DCFBB2CA61}"/>
              </a:ext>
            </a:extLst>
          </p:cNvPr>
          <p:cNvCxnSpPr/>
          <p:nvPr/>
        </p:nvCxnSpPr>
        <p:spPr>
          <a:xfrm flipH="1">
            <a:off x="2673421" y="4617153"/>
            <a:ext cx="254635" cy="130175"/>
          </a:xfrm>
          <a:prstGeom prst="straightConnector1">
            <a:avLst/>
          </a:prstGeom>
          <a:ln w="76200">
            <a:tailEnd type="triangle"/>
          </a:ln>
        </p:spPr>
        <p:style>
          <a:lnRef idx="3">
            <a:schemeClr val="accent1"/>
          </a:lnRef>
          <a:fillRef idx="0">
            <a:schemeClr val="accent1"/>
          </a:fillRef>
          <a:effectRef idx="2">
            <a:schemeClr val="accent1"/>
          </a:effectRef>
          <a:fontRef idx="minor">
            <a:schemeClr val="tx1"/>
          </a:fontRef>
        </p:style>
      </p:cxnSp>
      <p:cxnSp>
        <p:nvCxnSpPr>
          <p:cNvPr id="36" name="Connecteur droit avec flèche 35">
            <a:extLst>
              <a:ext uri="{FF2B5EF4-FFF2-40B4-BE49-F238E27FC236}">
                <a16:creationId xmlns:a16="http://schemas.microsoft.com/office/drawing/2014/main" id="{54E55A00-B96D-43CA-D236-0B08FD8DE196}"/>
              </a:ext>
            </a:extLst>
          </p:cNvPr>
          <p:cNvCxnSpPr/>
          <p:nvPr/>
        </p:nvCxnSpPr>
        <p:spPr>
          <a:xfrm flipV="1">
            <a:off x="3096331" y="4035363"/>
            <a:ext cx="106045" cy="410210"/>
          </a:xfrm>
          <a:prstGeom prst="straightConnector1">
            <a:avLst/>
          </a:prstGeom>
          <a:ln w="76200">
            <a:tailEnd type="triangle"/>
          </a:ln>
        </p:spPr>
        <p:style>
          <a:lnRef idx="3">
            <a:schemeClr val="accent1"/>
          </a:lnRef>
          <a:fillRef idx="0">
            <a:schemeClr val="accent1"/>
          </a:fillRef>
          <a:effectRef idx="2">
            <a:schemeClr val="accent1"/>
          </a:effectRef>
          <a:fontRef idx="minor">
            <a:schemeClr val="tx1"/>
          </a:fontRef>
        </p:style>
      </p:cxnSp>
      <p:cxnSp>
        <p:nvCxnSpPr>
          <p:cNvPr id="37" name="Connecteur droit avec flèche 36">
            <a:extLst>
              <a:ext uri="{FF2B5EF4-FFF2-40B4-BE49-F238E27FC236}">
                <a16:creationId xmlns:a16="http://schemas.microsoft.com/office/drawing/2014/main" id="{0D9FDABA-C844-C765-37E7-30C6785724A9}"/>
              </a:ext>
            </a:extLst>
          </p:cNvPr>
          <p:cNvCxnSpPr/>
          <p:nvPr/>
        </p:nvCxnSpPr>
        <p:spPr>
          <a:xfrm flipV="1">
            <a:off x="3266850" y="4236146"/>
            <a:ext cx="250190" cy="236855"/>
          </a:xfrm>
          <a:prstGeom prst="straightConnector1">
            <a:avLst/>
          </a:prstGeom>
          <a:ln w="76200">
            <a:tailEnd type="triangle"/>
          </a:ln>
        </p:spPr>
        <p:style>
          <a:lnRef idx="3">
            <a:schemeClr val="accent1"/>
          </a:lnRef>
          <a:fillRef idx="0">
            <a:schemeClr val="accent1"/>
          </a:fillRef>
          <a:effectRef idx="2">
            <a:schemeClr val="accent1"/>
          </a:effectRef>
          <a:fontRef idx="minor">
            <a:schemeClr val="tx1"/>
          </a:fontRef>
        </p:style>
      </p:cxnSp>
      <p:cxnSp>
        <p:nvCxnSpPr>
          <p:cNvPr id="39" name="Connecteur droit avec flèche 38">
            <a:extLst>
              <a:ext uri="{FF2B5EF4-FFF2-40B4-BE49-F238E27FC236}">
                <a16:creationId xmlns:a16="http://schemas.microsoft.com/office/drawing/2014/main" id="{2ADE1E2E-A05F-4BBA-4401-99922E814ACA}"/>
              </a:ext>
            </a:extLst>
          </p:cNvPr>
          <p:cNvCxnSpPr/>
          <p:nvPr/>
        </p:nvCxnSpPr>
        <p:spPr>
          <a:xfrm>
            <a:off x="4985917" y="3689007"/>
            <a:ext cx="492125" cy="45085"/>
          </a:xfrm>
          <a:prstGeom prst="straightConnector1">
            <a:avLst/>
          </a:prstGeom>
          <a:noFill/>
          <a:ln w="76200" cap="flat" cmpd="sng" algn="ctr">
            <a:solidFill>
              <a:schemeClr val="accent1"/>
            </a:solidFill>
            <a:prstDash val="solid"/>
            <a:miter lim="800000"/>
            <a:tailEnd type="triangle"/>
          </a:ln>
          <a:effectLst/>
        </p:spPr>
      </p:cxnSp>
      <p:cxnSp>
        <p:nvCxnSpPr>
          <p:cNvPr id="40" name="Connecteur droit avec flèche 39">
            <a:extLst>
              <a:ext uri="{FF2B5EF4-FFF2-40B4-BE49-F238E27FC236}">
                <a16:creationId xmlns:a16="http://schemas.microsoft.com/office/drawing/2014/main" id="{2BA8DD90-1E3A-D5E2-0420-A9361C7A39F9}"/>
              </a:ext>
            </a:extLst>
          </p:cNvPr>
          <p:cNvCxnSpPr/>
          <p:nvPr/>
        </p:nvCxnSpPr>
        <p:spPr>
          <a:xfrm>
            <a:off x="5053401" y="3555708"/>
            <a:ext cx="445770" cy="57150"/>
          </a:xfrm>
          <a:prstGeom prst="straightConnector1">
            <a:avLst/>
          </a:prstGeom>
          <a:noFill/>
          <a:ln w="76200" cap="flat" cmpd="sng" algn="ctr">
            <a:solidFill>
              <a:schemeClr val="accent1"/>
            </a:solidFill>
            <a:prstDash val="solid"/>
            <a:miter lim="800000"/>
            <a:tailEnd type="triangle"/>
          </a:ln>
          <a:effectLst/>
        </p:spPr>
      </p:cxnSp>
      <p:cxnSp>
        <p:nvCxnSpPr>
          <p:cNvPr id="41" name="Connecteur droit avec flèche 40">
            <a:extLst>
              <a:ext uri="{FF2B5EF4-FFF2-40B4-BE49-F238E27FC236}">
                <a16:creationId xmlns:a16="http://schemas.microsoft.com/office/drawing/2014/main" id="{6A056CE0-70ED-275F-8626-8C56BE496823}"/>
              </a:ext>
            </a:extLst>
          </p:cNvPr>
          <p:cNvCxnSpPr/>
          <p:nvPr/>
        </p:nvCxnSpPr>
        <p:spPr>
          <a:xfrm flipH="1" flipV="1">
            <a:off x="4372720" y="3493011"/>
            <a:ext cx="424815" cy="144145"/>
          </a:xfrm>
          <a:prstGeom prst="straightConnector1">
            <a:avLst/>
          </a:prstGeom>
          <a:noFill/>
          <a:ln w="76200" cap="flat" cmpd="sng" algn="ctr">
            <a:solidFill>
              <a:schemeClr val="accent1"/>
            </a:solidFill>
            <a:prstDash val="solid"/>
            <a:miter lim="800000"/>
            <a:tailEnd type="triangle"/>
          </a:ln>
          <a:effectLst/>
        </p:spPr>
      </p:cxnSp>
      <p:cxnSp>
        <p:nvCxnSpPr>
          <p:cNvPr id="42" name="Connecteur droit avec flèche 41">
            <a:extLst>
              <a:ext uri="{FF2B5EF4-FFF2-40B4-BE49-F238E27FC236}">
                <a16:creationId xmlns:a16="http://schemas.microsoft.com/office/drawing/2014/main" id="{4EE6A8E1-7A8C-5611-65B6-374346459079}"/>
              </a:ext>
            </a:extLst>
          </p:cNvPr>
          <p:cNvCxnSpPr/>
          <p:nvPr/>
        </p:nvCxnSpPr>
        <p:spPr>
          <a:xfrm flipH="1" flipV="1">
            <a:off x="4411663" y="3387198"/>
            <a:ext cx="446405" cy="133985"/>
          </a:xfrm>
          <a:prstGeom prst="straightConnector1">
            <a:avLst/>
          </a:prstGeom>
          <a:noFill/>
          <a:ln w="76200" cap="flat" cmpd="sng" algn="ctr">
            <a:solidFill>
              <a:schemeClr val="accent1"/>
            </a:solidFill>
            <a:prstDash val="solid"/>
            <a:miter lim="800000"/>
            <a:tailEnd type="triangle"/>
          </a:ln>
          <a:effectLst/>
        </p:spPr>
      </p:cxnSp>
      <p:cxnSp>
        <p:nvCxnSpPr>
          <p:cNvPr id="43" name="Connecteur droit avec flèche 42">
            <a:extLst>
              <a:ext uri="{FF2B5EF4-FFF2-40B4-BE49-F238E27FC236}">
                <a16:creationId xmlns:a16="http://schemas.microsoft.com/office/drawing/2014/main" id="{12F468BF-85AB-F7DD-C9AD-B3FA2FDB7138}"/>
              </a:ext>
            </a:extLst>
          </p:cNvPr>
          <p:cNvCxnSpPr/>
          <p:nvPr/>
        </p:nvCxnSpPr>
        <p:spPr>
          <a:xfrm flipH="1" flipV="1">
            <a:off x="5231979" y="3781119"/>
            <a:ext cx="213360" cy="52705"/>
          </a:xfrm>
          <a:prstGeom prst="straightConnector1">
            <a:avLst/>
          </a:prstGeom>
          <a:noFill/>
          <a:ln w="38100" cap="flat" cmpd="sng" algn="ctr">
            <a:solidFill>
              <a:schemeClr val="accent1"/>
            </a:solidFill>
            <a:prstDash val="solid"/>
            <a:miter lim="800000"/>
            <a:tailEnd type="triangle"/>
          </a:ln>
          <a:effectLst/>
        </p:spPr>
      </p:cxnSp>
      <p:cxnSp>
        <p:nvCxnSpPr>
          <p:cNvPr id="44" name="Connecteur droit avec flèche 43">
            <a:extLst>
              <a:ext uri="{FF2B5EF4-FFF2-40B4-BE49-F238E27FC236}">
                <a16:creationId xmlns:a16="http://schemas.microsoft.com/office/drawing/2014/main" id="{429E906F-DD7F-FDBA-4392-29C915D78FE9}"/>
              </a:ext>
            </a:extLst>
          </p:cNvPr>
          <p:cNvCxnSpPr/>
          <p:nvPr/>
        </p:nvCxnSpPr>
        <p:spPr>
          <a:xfrm>
            <a:off x="5539691" y="3923220"/>
            <a:ext cx="52070" cy="161925"/>
          </a:xfrm>
          <a:prstGeom prst="straightConnector1">
            <a:avLst/>
          </a:prstGeom>
          <a:noFill/>
          <a:ln w="38100" cap="flat" cmpd="sng" algn="ctr">
            <a:solidFill>
              <a:schemeClr val="accent1"/>
            </a:solidFill>
            <a:prstDash val="solid"/>
            <a:miter lim="800000"/>
            <a:tailEnd type="triangle"/>
          </a:ln>
          <a:effectLst/>
        </p:spPr>
      </p:cxnSp>
      <p:cxnSp>
        <p:nvCxnSpPr>
          <p:cNvPr id="45" name="Connecteur droit avec flèche 44">
            <a:extLst>
              <a:ext uri="{FF2B5EF4-FFF2-40B4-BE49-F238E27FC236}">
                <a16:creationId xmlns:a16="http://schemas.microsoft.com/office/drawing/2014/main" id="{689566AA-08AB-8A2A-AB27-95C4FC6C98A7}"/>
              </a:ext>
            </a:extLst>
          </p:cNvPr>
          <p:cNvCxnSpPr/>
          <p:nvPr/>
        </p:nvCxnSpPr>
        <p:spPr>
          <a:xfrm flipH="1" flipV="1">
            <a:off x="5417439" y="3591049"/>
            <a:ext cx="113665" cy="173355"/>
          </a:xfrm>
          <a:prstGeom prst="straightConnector1">
            <a:avLst/>
          </a:prstGeom>
          <a:noFill/>
          <a:ln w="38100" cap="flat" cmpd="sng" algn="ctr">
            <a:solidFill>
              <a:schemeClr val="accent1"/>
            </a:solidFill>
            <a:prstDash val="solid"/>
            <a:miter lim="800000"/>
            <a:tailEnd type="triangle"/>
          </a:ln>
          <a:effectLst/>
        </p:spPr>
      </p:cxnSp>
      <p:cxnSp>
        <p:nvCxnSpPr>
          <p:cNvPr id="46" name="Connecteur droit avec flèche 45">
            <a:extLst>
              <a:ext uri="{FF2B5EF4-FFF2-40B4-BE49-F238E27FC236}">
                <a16:creationId xmlns:a16="http://schemas.microsoft.com/office/drawing/2014/main" id="{362DEE6E-FE34-553F-FAB8-2322FA28498C}"/>
              </a:ext>
            </a:extLst>
          </p:cNvPr>
          <p:cNvCxnSpPr/>
          <p:nvPr/>
        </p:nvCxnSpPr>
        <p:spPr>
          <a:xfrm>
            <a:off x="5576187" y="3859468"/>
            <a:ext cx="154305" cy="175895"/>
          </a:xfrm>
          <a:prstGeom prst="straightConnector1">
            <a:avLst/>
          </a:prstGeom>
          <a:noFill/>
          <a:ln w="38100" cap="flat" cmpd="sng" algn="ctr">
            <a:solidFill>
              <a:schemeClr val="accent1"/>
            </a:solidFill>
            <a:prstDash val="solid"/>
            <a:miter lim="800000"/>
            <a:tailEnd type="triangle"/>
          </a:ln>
          <a:effectLst/>
        </p:spPr>
      </p:cxnSp>
      <p:sp>
        <p:nvSpPr>
          <p:cNvPr id="47" name="Flèche : droite 46">
            <a:extLst>
              <a:ext uri="{FF2B5EF4-FFF2-40B4-BE49-F238E27FC236}">
                <a16:creationId xmlns:a16="http://schemas.microsoft.com/office/drawing/2014/main" id="{986853A1-6A2C-3F95-6976-7794195D1236}"/>
              </a:ext>
            </a:extLst>
          </p:cNvPr>
          <p:cNvSpPr/>
          <p:nvPr/>
        </p:nvSpPr>
        <p:spPr>
          <a:xfrm rot="7264221">
            <a:off x="4440005" y="4885735"/>
            <a:ext cx="678815" cy="236855"/>
          </a:xfrm>
          <a:prstGeom prst="rightArrow">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pic>
        <p:nvPicPr>
          <p:cNvPr id="48" name="Image 47">
            <a:extLst>
              <a:ext uri="{FF2B5EF4-FFF2-40B4-BE49-F238E27FC236}">
                <a16:creationId xmlns:a16="http://schemas.microsoft.com/office/drawing/2014/main" id="{8E06F16A-ADA0-9303-5D33-A60FEC65545E}"/>
              </a:ext>
            </a:extLst>
          </p:cNvPr>
          <p:cNvPicPr>
            <a:picLocks noChangeAspect="1"/>
          </p:cNvPicPr>
          <p:nvPr/>
        </p:nvPicPr>
        <p:blipFill>
          <a:blip r:embed="rId8"/>
          <a:stretch>
            <a:fillRect/>
          </a:stretch>
        </p:blipFill>
        <p:spPr>
          <a:xfrm>
            <a:off x="1760287" y="3158117"/>
            <a:ext cx="5671697" cy="2607656"/>
          </a:xfrm>
          <a:prstGeom prst="rect">
            <a:avLst/>
          </a:prstGeom>
        </p:spPr>
      </p:pic>
      <p:pic>
        <p:nvPicPr>
          <p:cNvPr id="49" name="Image 48">
            <a:extLst>
              <a:ext uri="{FF2B5EF4-FFF2-40B4-BE49-F238E27FC236}">
                <a16:creationId xmlns:a16="http://schemas.microsoft.com/office/drawing/2014/main" id="{BFABD7B4-DA28-E2B3-AF0A-A4978700618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803028" y="3608305"/>
            <a:ext cx="218440" cy="99695"/>
          </a:xfrm>
          <a:prstGeom prst="rect">
            <a:avLst/>
          </a:prstGeom>
        </p:spPr>
      </p:pic>
      <p:pic>
        <p:nvPicPr>
          <p:cNvPr id="50" name="Image 49">
            <a:extLst>
              <a:ext uri="{FF2B5EF4-FFF2-40B4-BE49-F238E27FC236}">
                <a16:creationId xmlns:a16="http://schemas.microsoft.com/office/drawing/2014/main" id="{76A16541-0420-5CE2-649B-90DC5516BA4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004758" y="4528559"/>
            <a:ext cx="247015" cy="113030"/>
          </a:xfrm>
          <a:prstGeom prst="rect">
            <a:avLst/>
          </a:prstGeom>
        </p:spPr>
      </p:pic>
      <p:pic>
        <p:nvPicPr>
          <p:cNvPr id="51" name="Image 50">
            <a:extLst>
              <a:ext uri="{FF2B5EF4-FFF2-40B4-BE49-F238E27FC236}">
                <a16:creationId xmlns:a16="http://schemas.microsoft.com/office/drawing/2014/main" id="{915A601B-4762-21F6-4F84-EAFDE9CFA54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394631" y="3758877"/>
            <a:ext cx="211455" cy="96520"/>
          </a:xfrm>
          <a:prstGeom prst="rect">
            <a:avLst/>
          </a:prstGeom>
        </p:spPr>
      </p:pic>
      <p:grpSp>
        <p:nvGrpSpPr>
          <p:cNvPr id="52" name="Groupe 51">
            <a:extLst>
              <a:ext uri="{FF2B5EF4-FFF2-40B4-BE49-F238E27FC236}">
                <a16:creationId xmlns:a16="http://schemas.microsoft.com/office/drawing/2014/main" id="{C07660A2-7DB2-7090-AF13-E2E94849C544}"/>
              </a:ext>
            </a:extLst>
          </p:cNvPr>
          <p:cNvGrpSpPr/>
          <p:nvPr/>
        </p:nvGrpSpPr>
        <p:grpSpPr>
          <a:xfrm>
            <a:off x="3250841" y="3281038"/>
            <a:ext cx="729367" cy="716639"/>
            <a:chOff x="3457446" y="4064319"/>
            <a:chExt cx="729367" cy="716639"/>
          </a:xfrm>
        </p:grpSpPr>
        <p:sp>
          <p:nvSpPr>
            <p:cNvPr id="53" name="Nuage 52">
              <a:extLst>
                <a:ext uri="{FF2B5EF4-FFF2-40B4-BE49-F238E27FC236}">
                  <a16:creationId xmlns:a16="http://schemas.microsoft.com/office/drawing/2014/main" id="{027AD3C7-8073-3C28-6C9C-06C4B323C52C}"/>
                </a:ext>
              </a:extLst>
            </p:cNvPr>
            <p:cNvSpPr/>
            <p:nvPr/>
          </p:nvSpPr>
          <p:spPr>
            <a:xfrm>
              <a:off x="3457446" y="4064319"/>
              <a:ext cx="729367" cy="415660"/>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4" name="Larme 53">
              <a:extLst>
                <a:ext uri="{FF2B5EF4-FFF2-40B4-BE49-F238E27FC236}">
                  <a16:creationId xmlns:a16="http://schemas.microsoft.com/office/drawing/2014/main" id="{6FAC9D82-8D50-36DA-B6A8-D02C9E24ED1F}"/>
                </a:ext>
              </a:extLst>
            </p:cNvPr>
            <p:cNvSpPr/>
            <p:nvPr/>
          </p:nvSpPr>
          <p:spPr>
            <a:xfrm rot="19387295">
              <a:off x="3663543" y="4489403"/>
              <a:ext cx="77143" cy="139155"/>
            </a:xfrm>
            <a:prstGeom prst="teardrop">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5" name="Larme 54">
              <a:extLst>
                <a:ext uri="{FF2B5EF4-FFF2-40B4-BE49-F238E27FC236}">
                  <a16:creationId xmlns:a16="http://schemas.microsoft.com/office/drawing/2014/main" id="{BCFFC68E-D80E-D4D9-7B23-3C8E9C735390}"/>
                </a:ext>
              </a:extLst>
            </p:cNvPr>
            <p:cNvSpPr/>
            <p:nvPr/>
          </p:nvSpPr>
          <p:spPr>
            <a:xfrm rot="19387295">
              <a:off x="3884755" y="4446338"/>
              <a:ext cx="77143" cy="139155"/>
            </a:xfrm>
            <a:prstGeom prst="teardrop">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6" name="Larme 55">
              <a:extLst>
                <a:ext uri="{FF2B5EF4-FFF2-40B4-BE49-F238E27FC236}">
                  <a16:creationId xmlns:a16="http://schemas.microsoft.com/office/drawing/2014/main" id="{B186AE85-4021-98BE-33FC-89625C4B5086}"/>
                </a:ext>
              </a:extLst>
            </p:cNvPr>
            <p:cNvSpPr/>
            <p:nvPr/>
          </p:nvSpPr>
          <p:spPr>
            <a:xfrm rot="19387295">
              <a:off x="3815943" y="4641803"/>
              <a:ext cx="77143" cy="139155"/>
            </a:xfrm>
            <a:prstGeom prst="teardrop">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57" name="Flèche : droite 56">
            <a:extLst>
              <a:ext uri="{FF2B5EF4-FFF2-40B4-BE49-F238E27FC236}">
                <a16:creationId xmlns:a16="http://schemas.microsoft.com/office/drawing/2014/main" id="{7FD36FBA-4C43-C0B3-0797-6EAF96568C24}"/>
              </a:ext>
            </a:extLst>
          </p:cNvPr>
          <p:cNvSpPr/>
          <p:nvPr/>
        </p:nvSpPr>
        <p:spPr>
          <a:xfrm rot="10800000">
            <a:off x="5510675" y="4526832"/>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58" name="Flèche : droite 57">
            <a:extLst>
              <a:ext uri="{FF2B5EF4-FFF2-40B4-BE49-F238E27FC236}">
                <a16:creationId xmlns:a16="http://schemas.microsoft.com/office/drawing/2014/main" id="{B2AD5BAB-3739-67EE-F99E-F260B66E98BC}"/>
              </a:ext>
            </a:extLst>
          </p:cNvPr>
          <p:cNvSpPr/>
          <p:nvPr/>
        </p:nvSpPr>
        <p:spPr>
          <a:xfrm rot="21019249">
            <a:off x="3581616" y="4533423"/>
            <a:ext cx="555625" cy="9271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59" name="Flèche : droite 58">
            <a:extLst>
              <a:ext uri="{FF2B5EF4-FFF2-40B4-BE49-F238E27FC236}">
                <a16:creationId xmlns:a16="http://schemas.microsoft.com/office/drawing/2014/main" id="{4F76C5AC-E9AF-64D9-68AF-7266A150748C}"/>
              </a:ext>
            </a:extLst>
          </p:cNvPr>
          <p:cNvSpPr/>
          <p:nvPr/>
        </p:nvSpPr>
        <p:spPr>
          <a:xfrm rot="3489707">
            <a:off x="4838823" y="4017882"/>
            <a:ext cx="383540" cy="5588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cxnSp>
        <p:nvCxnSpPr>
          <p:cNvPr id="60" name="Connecteur droit avec flèche 59">
            <a:extLst>
              <a:ext uri="{FF2B5EF4-FFF2-40B4-BE49-F238E27FC236}">
                <a16:creationId xmlns:a16="http://schemas.microsoft.com/office/drawing/2014/main" id="{3A4E0F3A-AE35-44A7-73C8-B31867303356}"/>
              </a:ext>
            </a:extLst>
          </p:cNvPr>
          <p:cNvCxnSpPr/>
          <p:nvPr/>
        </p:nvCxnSpPr>
        <p:spPr>
          <a:xfrm flipH="1">
            <a:off x="2694588" y="4603020"/>
            <a:ext cx="254635" cy="130175"/>
          </a:xfrm>
          <a:prstGeom prst="straightConnector1">
            <a:avLst/>
          </a:prstGeom>
          <a:ln w="76200">
            <a:tailEnd type="triangle"/>
          </a:ln>
        </p:spPr>
        <p:style>
          <a:lnRef idx="3">
            <a:schemeClr val="accent1"/>
          </a:lnRef>
          <a:fillRef idx="0">
            <a:schemeClr val="accent1"/>
          </a:fillRef>
          <a:effectRef idx="2">
            <a:schemeClr val="accent1"/>
          </a:effectRef>
          <a:fontRef idx="minor">
            <a:schemeClr val="tx1"/>
          </a:fontRef>
        </p:style>
      </p:cxnSp>
      <p:cxnSp>
        <p:nvCxnSpPr>
          <p:cNvPr id="61" name="Connecteur droit avec flèche 60">
            <a:extLst>
              <a:ext uri="{FF2B5EF4-FFF2-40B4-BE49-F238E27FC236}">
                <a16:creationId xmlns:a16="http://schemas.microsoft.com/office/drawing/2014/main" id="{85F37365-6A73-5D14-21CD-7652DB92E00F}"/>
              </a:ext>
            </a:extLst>
          </p:cNvPr>
          <p:cNvCxnSpPr/>
          <p:nvPr/>
        </p:nvCxnSpPr>
        <p:spPr>
          <a:xfrm flipV="1">
            <a:off x="3096331" y="4058271"/>
            <a:ext cx="106045" cy="410210"/>
          </a:xfrm>
          <a:prstGeom prst="straightConnector1">
            <a:avLst/>
          </a:prstGeom>
          <a:ln w="76200">
            <a:tailEnd type="triangle"/>
          </a:ln>
        </p:spPr>
        <p:style>
          <a:lnRef idx="3">
            <a:schemeClr val="accent1"/>
          </a:lnRef>
          <a:fillRef idx="0">
            <a:schemeClr val="accent1"/>
          </a:fillRef>
          <a:effectRef idx="2">
            <a:schemeClr val="accent1"/>
          </a:effectRef>
          <a:fontRef idx="minor">
            <a:schemeClr val="tx1"/>
          </a:fontRef>
        </p:style>
      </p:cxnSp>
      <p:cxnSp>
        <p:nvCxnSpPr>
          <p:cNvPr id="62" name="Connecteur droit avec flèche 61">
            <a:extLst>
              <a:ext uri="{FF2B5EF4-FFF2-40B4-BE49-F238E27FC236}">
                <a16:creationId xmlns:a16="http://schemas.microsoft.com/office/drawing/2014/main" id="{C84D101D-8D64-B6BB-A470-2F108BF70B33}"/>
              </a:ext>
            </a:extLst>
          </p:cNvPr>
          <p:cNvCxnSpPr/>
          <p:nvPr/>
        </p:nvCxnSpPr>
        <p:spPr>
          <a:xfrm flipV="1">
            <a:off x="3266850" y="4232596"/>
            <a:ext cx="250190" cy="236855"/>
          </a:xfrm>
          <a:prstGeom prst="straightConnector1">
            <a:avLst/>
          </a:prstGeom>
          <a:ln w="76200">
            <a:tailEnd type="triangle"/>
          </a:ln>
        </p:spPr>
        <p:style>
          <a:lnRef idx="3">
            <a:schemeClr val="accent1"/>
          </a:lnRef>
          <a:fillRef idx="0">
            <a:schemeClr val="accent1"/>
          </a:fillRef>
          <a:effectRef idx="2">
            <a:schemeClr val="accent1"/>
          </a:effectRef>
          <a:fontRef idx="minor">
            <a:schemeClr val="tx1"/>
          </a:fontRef>
        </p:style>
      </p:cxnSp>
      <p:cxnSp>
        <p:nvCxnSpPr>
          <p:cNvPr id="64" name="Connecteur droit avec flèche 63">
            <a:extLst>
              <a:ext uri="{FF2B5EF4-FFF2-40B4-BE49-F238E27FC236}">
                <a16:creationId xmlns:a16="http://schemas.microsoft.com/office/drawing/2014/main" id="{34D47974-258D-4735-618A-685C0090AF87}"/>
              </a:ext>
            </a:extLst>
          </p:cNvPr>
          <p:cNvCxnSpPr/>
          <p:nvPr/>
        </p:nvCxnSpPr>
        <p:spPr>
          <a:xfrm>
            <a:off x="4985917" y="3685457"/>
            <a:ext cx="492125" cy="45085"/>
          </a:xfrm>
          <a:prstGeom prst="straightConnector1">
            <a:avLst/>
          </a:prstGeom>
          <a:noFill/>
          <a:ln w="76200" cap="flat" cmpd="sng" algn="ctr">
            <a:solidFill>
              <a:schemeClr val="accent1"/>
            </a:solidFill>
            <a:prstDash val="solid"/>
            <a:miter lim="800000"/>
            <a:tailEnd type="triangle"/>
          </a:ln>
          <a:effectLst/>
        </p:spPr>
      </p:cxnSp>
      <p:cxnSp>
        <p:nvCxnSpPr>
          <p:cNvPr id="65" name="Connecteur droit avec flèche 64">
            <a:extLst>
              <a:ext uri="{FF2B5EF4-FFF2-40B4-BE49-F238E27FC236}">
                <a16:creationId xmlns:a16="http://schemas.microsoft.com/office/drawing/2014/main" id="{F645977E-F889-7434-2B4E-BE547EAD79E9}"/>
              </a:ext>
            </a:extLst>
          </p:cNvPr>
          <p:cNvCxnSpPr/>
          <p:nvPr/>
        </p:nvCxnSpPr>
        <p:spPr>
          <a:xfrm>
            <a:off x="5053401" y="3552158"/>
            <a:ext cx="445770" cy="57150"/>
          </a:xfrm>
          <a:prstGeom prst="straightConnector1">
            <a:avLst/>
          </a:prstGeom>
          <a:noFill/>
          <a:ln w="76200" cap="flat" cmpd="sng" algn="ctr">
            <a:solidFill>
              <a:schemeClr val="accent1"/>
            </a:solidFill>
            <a:prstDash val="solid"/>
            <a:miter lim="800000"/>
            <a:tailEnd type="triangle"/>
          </a:ln>
          <a:effectLst/>
        </p:spPr>
      </p:cxnSp>
      <p:cxnSp>
        <p:nvCxnSpPr>
          <p:cNvPr id="66" name="Connecteur droit avec flèche 65">
            <a:extLst>
              <a:ext uri="{FF2B5EF4-FFF2-40B4-BE49-F238E27FC236}">
                <a16:creationId xmlns:a16="http://schemas.microsoft.com/office/drawing/2014/main" id="{9B425EE3-3922-3913-C8B0-D3A10AFF6272}"/>
              </a:ext>
            </a:extLst>
          </p:cNvPr>
          <p:cNvCxnSpPr/>
          <p:nvPr/>
        </p:nvCxnSpPr>
        <p:spPr>
          <a:xfrm flipH="1" flipV="1">
            <a:off x="4372720" y="3489461"/>
            <a:ext cx="424815" cy="144145"/>
          </a:xfrm>
          <a:prstGeom prst="straightConnector1">
            <a:avLst/>
          </a:prstGeom>
          <a:noFill/>
          <a:ln w="76200" cap="flat" cmpd="sng" algn="ctr">
            <a:solidFill>
              <a:schemeClr val="accent1"/>
            </a:solidFill>
            <a:prstDash val="solid"/>
            <a:miter lim="800000"/>
            <a:tailEnd type="triangle"/>
          </a:ln>
          <a:effectLst/>
        </p:spPr>
      </p:cxnSp>
      <p:cxnSp>
        <p:nvCxnSpPr>
          <p:cNvPr id="67" name="Connecteur droit avec flèche 66">
            <a:extLst>
              <a:ext uri="{FF2B5EF4-FFF2-40B4-BE49-F238E27FC236}">
                <a16:creationId xmlns:a16="http://schemas.microsoft.com/office/drawing/2014/main" id="{0BB43CCF-65BD-ECEF-1353-29BB2A8D0B59}"/>
              </a:ext>
            </a:extLst>
          </p:cNvPr>
          <p:cNvCxnSpPr/>
          <p:nvPr/>
        </p:nvCxnSpPr>
        <p:spPr>
          <a:xfrm flipH="1" flipV="1">
            <a:off x="4411663" y="3383648"/>
            <a:ext cx="446405" cy="133985"/>
          </a:xfrm>
          <a:prstGeom prst="straightConnector1">
            <a:avLst/>
          </a:prstGeom>
          <a:noFill/>
          <a:ln w="76200" cap="flat" cmpd="sng" algn="ctr">
            <a:solidFill>
              <a:schemeClr val="accent1"/>
            </a:solidFill>
            <a:prstDash val="solid"/>
            <a:miter lim="800000"/>
            <a:tailEnd type="triangle"/>
          </a:ln>
          <a:effectLst/>
        </p:spPr>
      </p:cxnSp>
      <p:cxnSp>
        <p:nvCxnSpPr>
          <p:cNvPr id="68" name="Connecteur droit avec flèche 67">
            <a:extLst>
              <a:ext uri="{FF2B5EF4-FFF2-40B4-BE49-F238E27FC236}">
                <a16:creationId xmlns:a16="http://schemas.microsoft.com/office/drawing/2014/main" id="{00457B6F-E96C-BA31-F174-C2E76161F150}"/>
              </a:ext>
            </a:extLst>
          </p:cNvPr>
          <p:cNvCxnSpPr/>
          <p:nvPr/>
        </p:nvCxnSpPr>
        <p:spPr>
          <a:xfrm flipH="1" flipV="1">
            <a:off x="5231979" y="3777569"/>
            <a:ext cx="213360" cy="52705"/>
          </a:xfrm>
          <a:prstGeom prst="straightConnector1">
            <a:avLst/>
          </a:prstGeom>
          <a:noFill/>
          <a:ln w="38100" cap="flat" cmpd="sng" algn="ctr">
            <a:solidFill>
              <a:schemeClr val="accent1"/>
            </a:solidFill>
            <a:prstDash val="solid"/>
            <a:miter lim="800000"/>
            <a:tailEnd type="triangle"/>
          </a:ln>
          <a:effectLst/>
        </p:spPr>
      </p:cxnSp>
      <p:cxnSp>
        <p:nvCxnSpPr>
          <p:cNvPr id="69" name="Connecteur droit avec flèche 68">
            <a:extLst>
              <a:ext uri="{FF2B5EF4-FFF2-40B4-BE49-F238E27FC236}">
                <a16:creationId xmlns:a16="http://schemas.microsoft.com/office/drawing/2014/main" id="{58137735-77B1-97A7-4EB0-179B3D75131B}"/>
              </a:ext>
            </a:extLst>
          </p:cNvPr>
          <p:cNvCxnSpPr/>
          <p:nvPr/>
        </p:nvCxnSpPr>
        <p:spPr>
          <a:xfrm>
            <a:off x="5507941" y="3882628"/>
            <a:ext cx="52070" cy="161925"/>
          </a:xfrm>
          <a:prstGeom prst="straightConnector1">
            <a:avLst/>
          </a:prstGeom>
          <a:noFill/>
          <a:ln w="38100" cap="flat" cmpd="sng" algn="ctr">
            <a:solidFill>
              <a:schemeClr val="accent1"/>
            </a:solidFill>
            <a:prstDash val="solid"/>
            <a:miter lim="800000"/>
            <a:tailEnd type="triangle"/>
          </a:ln>
          <a:effectLst/>
        </p:spPr>
      </p:cxnSp>
      <p:cxnSp>
        <p:nvCxnSpPr>
          <p:cNvPr id="70" name="Connecteur droit avec flèche 69">
            <a:extLst>
              <a:ext uri="{FF2B5EF4-FFF2-40B4-BE49-F238E27FC236}">
                <a16:creationId xmlns:a16="http://schemas.microsoft.com/office/drawing/2014/main" id="{DD9798D7-5108-BEF4-7DB8-8AFF731E16DB}"/>
              </a:ext>
            </a:extLst>
          </p:cNvPr>
          <p:cNvCxnSpPr/>
          <p:nvPr/>
        </p:nvCxnSpPr>
        <p:spPr>
          <a:xfrm flipH="1" flipV="1">
            <a:off x="5417439" y="3587499"/>
            <a:ext cx="113665" cy="173355"/>
          </a:xfrm>
          <a:prstGeom prst="straightConnector1">
            <a:avLst/>
          </a:prstGeom>
          <a:noFill/>
          <a:ln w="38100" cap="flat" cmpd="sng" algn="ctr">
            <a:solidFill>
              <a:schemeClr val="accent1"/>
            </a:solidFill>
            <a:prstDash val="solid"/>
            <a:miter lim="800000"/>
            <a:tailEnd type="triangle"/>
          </a:ln>
          <a:effectLst/>
        </p:spPr>
      </p:cxnSp>
      <p:cxnSp>
        <p:nvCxnSpPr>
          <p:cNvPr id="71" name="Connecteur droit avec flèche 70">
            <a:extLst>
              <a:ext uri="{FF2B5EF4-FFF2-40B4-BE49-F238E27FC236}">
                <a16:creationId xmlns:a16="http://schemas.microsoft.com/office/drawing/2014/main" id="{935351A2-6FC5-F0A0-8432-D6F396A235C3}"/>
              </a:ext>
            </a:extLst>
          </p:cNvPr>
          <p:cNvCxnSpPr/>
          <p:nvPr/>
        </p:nvCxnSpPr>
        <p:spPr>
          <a:xfrm>
            <a:off x="5570895" y="3840043"/>
            <a:ext cx="154305" cy="175895"/>
          </a:xfrm>
          <a:prstGeom prst="straightConnector1">
            <a:avLst/>
          </a:prstGeom>
          <a:noFill/>
          <a:ln w="38100" cap="flat" cmpd="sng" algn="ctr">
            <a:solidFill>
              <a:schemeClr val="accent1"/>
            </a:solidFill>
            <a:prstDash val="solid"/>
            <a:miter lim="800000"/>
            <a:tailEnd type="triangle"/>
          </a:ln>
          <a:effectLst/>
        </p:spPr>
      </p:cxnSp>
      <p:sp>
        <p:nvSpPr>
          <p:cNvPr id="72" name="Arc plein 71">
            <a:extLst>
              <a:ext uri="{FF2B5EF4-FFF2-40B4-BE49-F238E27FC236}">
                <a16:creationId xmlns:a16="http://schemas.microsoft.com/office/drawing/2014/main" id="{24998BF1-2C2C-67C5-A4CF-1D6D9E22E7B9}"/>
              </a:ext>
            </a:extLst>
          </p:cNvPr>
          <p:cNvSpPr/>
          <p:nvPr/>
        </p:nvSpPr>
        <p:spPr>
          <a:xfrm>
            <a:off x="4451428" y="4953528"/>
            <a:ext cx="530655" cy="355312"/>
          </a:xfrm>
          <a:prstGeom prst="blockArc">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fr-FR">
              <a:solidFill>
                <a:schemeClr val="tx1"/>
              </a:solidFill>
            </a:endParaRPr>
          </a:p>
        </p:txBody>
      </p:sp>
      <p:pic>
        <p:nvPicPr>
          <p:cNvPr id="73" name="Image 72">
            <a:extLst>
              <a:ext uri="{FF2B5EF4-FFF2-40B4-BE49-F238E27FC236}">
                <a16:creationId xmlns:a16="http://schemas.microsoft.com/office/drawing/2014/main" id="{6C9E8095-A10E-AC51-51E0-A72C5ED1DC3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85435" y="4859605"/>
            <a:ext cx="218440" cy="99695"/>
          </a:xfrm>
          <a:prstGeom prst="rect">
            <a:avLst/>
          </a:prstGeom>
        </p:spPr>
      </p:pic>
      <p:pic>
        <p:nvPicPr>
          <p:cNvPr id="74" name="Image 73">
            <a:extLst>
              <a:ext uri="{FF2B5EF4-FFF2-40B4-BE49-F238E27FC236}">
                <a16:creationId xmlns:a16="http://schemas.microsoft.com/office/drawing/2014/main" id="{F0F7932D-BB12-C136-C503-6005A9F62E7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75073" y="4864066"/>
            <a:ext cx="218440" cy="99695"/>
          </a:xfrm>
          <a:prstGeom prst="rect">
            <a:avLst/>
          </a:prstGeom>
        </p:spPr>
      </p:pic>
      <p:sp>
        <p:nvSpPr>
          <p:cNvPr id="75" name="Flèche : droite 74">
            <a:extLst>
              <a:ext uri="{FF2B5EF4-FFF2-40B4-BE49-F238E27FC236}">
                <a16:creationId xmlns:a16="http://schemas.microsoft.com/office/drawing/2014/main" id="{1F7A6238-5301-2661-DD2F-95208C01A22F}"/>
              </a:ext>
            </a:extLst>
          </p:cNvPr>
          <p:cNvSpPr/>
          <p:nvPr/>
        </p:nvSpPr>
        <p:spPr>
          <a:xfrm rot="7800000">
            <a:off x="4685008" y="4454578"/>
            <a:ext cx="678815" cy="236855"/>
          </a:xfrm>
          <a:prstGeom prst="rightArrow">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76" name="Flèche : droite 75">
            <a:extLst>
              <a:ext uri="{FF2B5EF4-FFF2-40B4-BE49-F238E27FC236}">
                <a16:creationId xmlns:a16="http://schemas.microsoft.com/office/drawing/2014/main" id="{5B0F89A1-83CB-C955-18AA-4C471973CA28}"/>
              </a:ext>
            </a:extLst>
          </p:cNvPr>
          <p:cNvSpPr/>
          <p:nvPr/>
        </p:nvSpPr>
        <p:spPr>
          <a:xfrm rot="10800000">
            <a:off x="4140892" y="4725041"/>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77" name="Flèche : droite 76">
            <a:extLst>
              <a:ext uri="{FF2B5EF4-FFF2-40B4-BE49-F238E27FC236}">
                <a16:creationId xmlns:a16="http://schemas.microsoft.com/office/drawing/2014/main" id="{8697D784-5F44-06B4-BDC9-BF4806946CFF}"/>
              </a:ext>
            </a:extLst>
          </p:cNvPr>
          <p:cNvSpPr/>
          <p:nvPr/>
        </p:nvSpPr>
        <p:spPr>
          <a:xfrm rot="10800000">
            <a:off x="4003270" y="4878484"/>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78" name="Flèche : droite 77">
            <a:extLst>
              <a:ext uri="{FF2B5EF4-FFF2-40B4-BE49-F238E27FC236}">
                <a16:creationId xmlns:a16="http://schemas.microsoft.com/office/drawing/2014/main" id="{9EC911E3-0E20-0A5A-8612-D16D3B8D0E03}"/>
              </a:ext>
            </a:extLst>
          </p:cNvPr>
          <p:cNvSpPr/>
          <p:nvPr/>
        </p:nvSpPr>
        <p:spPr>
          <a:xfrm>
            <a:off x="4957396" y="4745735"/>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79" name="Flèche : droite 78">
            <a:extLst>
              <a:ext uri="{FF2B5EF4-FFF2-40B4-BE49-F238E27FC236}">
                <a16:creationId xmlns:a16="http://schemas.microsoft.com/office/drawing/2014/main" id="{E9680986-DE5A-68F0-87AB-195AA883EC31}"/>
              </a:ext>
            </a:extLst>
          </p:cNvPr>
          <p:cNvSpPr/>
          <p:nvPr/>
        </p:nvSpPr>
        <p:spPr>
          <a:xfrm>
            <a:off x="4841262" y="4945863"/>
            <a:ext cx="582295" cy="171450"/>
          </a:xfrm>
          <a:prstGeom prst="rightArrow">
            <a:avLst/>
          </a:prstGeom>
          <a:solidFill>
            <a:srgbClr val="00B0F0"/>
          </a:solidFill>
          <a:ln w="12700" cap="flat" cmpd="sng" algn="ctr">
            <a:solidFill>
              <a:schemeClr val="accent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6" name="Titre 1">
            <a:extLst>
              <a:ext uri="{FF2B5EF4-FFF2-40B4-BE49-F238E27FC236}">
                <a16:creationId xmlns:a16="http://schemas.microsoft.com/office/drawing/2014/main" id="{693EDDA6-02F3-90D8-4D94-1EC197495332}"/>
              </a:ext>
            </a:extLst>
          </p:cNvPr>
          <p:cNvSpPr>
            <a:spLocks noGrp="1"/>
          </p:cNvSpPr>
          <p:nvPr>
            <p:ph type="title"/>
          </p:nvPr>
        </p:nvSpPr>
        <p:spPr>
          <a:xfrm>
            <a:off x="491321" y="1616662"/>
            <a:ext cx="8229600" cy="588202"/>
          </a:xfrm>
        </p:spPr>
        <p:txBody>
          <a:bodyPr vert="horz" lIns="91440" tIns="45720" rIns="91440" bIns="45720" rtlCol="0" anchor="ctr">
            <a:normAutofit/>
          </a:bodyPr>
          <a:lstStyle/>
          <a:p>
            <a:pPr algn="l"/>
            <a:r>
              <a:rPr lang="fr-FR" sz="2000" b="1">
                <a:sym typeface="Wingdings" panose="05000000000000000000" pitchFamily="2" charset="2"/>
              </a:rPr>
              <a:t> </a:t>
            </a:r>
            <a:r>
              <a:rPr lang="fr-FR" sz="2000" b="1"/>
              <a:t>Cas concrets : gestion des encombres</a:t>
            </a:r>
            <a:endParaRPr lang="fr-FR" sz="2000" b="1" u="sng"/>
          </a:p>
        </p:txBody>
      </p:sp>
      <p:sp>
        <p:nvSpPr>
          <p:cNvPr id="83" name="ZoneTexte 82">
            <a:extLst>
              <a:ext uri="{FF2B5EF4-FFF2-40B4-BE49-F238E27FC236}">
                <a16:creationId xmlns:a16="http://schemas.microsoft.com/office/drawing/2014/main" id="{BB88AB85-98F2-C7A9-5389-3FAA6D216718}"/>
              </a:ext>
            </a:extLst>
          </p:cNvPr>
          <p:cNvSpPr txBox="1"/>
          <p:nvPr/>
        </p:nvSpPr>
        <p:spPr>
          <a:xfrm>
            <a:off x="1058251" y="2324714"/>
            <a:ext cx="7272808" cy="646331"/>
          </a:xfrm>
          <a:prstGeom prst="rect">
            <a:avLst/>
          </a:prstGeom>
          <a:noFill/>
        </p:spPr>
        <p:txBody>
          <a:bodyPr wrap="square" rtlCol="0">
            <a:spAutoFit/>
          </a:bodyPr>
          <a:lstStyle/>
          <a:p>
            <a:pPr marL="285750" indent="-285750">
              <a:buFont typeface="Arial" panose="020B0604020202020204" pitchFamily="34" charset="0"/>
              <a:buChar char="•"/>
            </a:pPr>
            <a:r>
              <a:rPr lang="fr-FR"/>
              <a:t>Première question à se poser : intervenir ou ne pas intervenir ? = fonction des enjeux</a:t>
            </a:r>
          </a:p>
        </p:txBody>
      </p:sp>
      <p:sp>
        <p:nvSpPr>
          <p:cNvPr id="80" name="ZoneTexte 79">
            <a:extLst>
              <a:ext uri="{FF2B5EF4-FFF2-40B4-BE49-F238E27FC236}">
                <a16:creationId xmlns:a16="http://schemas.microsoft.com/office/drawing/2014/main" id="{B69D97CA-F838-EBA7-FF17-2EA42EC73E7B}"/>
              </a:ext>
            </a:extLst>
          </p:cNvPr>
          <p:cNvSpPr txBox="1"/>
          <p:nvPr/>
        </p:nvSpPr>
        <p:spPr>
          <a:xfrm>
            <a:off x="111559" y="180485"/>
            <a:ext cx="8640960" cy="1200329"/>
          </a:xfrm>
          <a:prstGeom prst="rect">
            <a:avLst/>
          </a:prstGeom>
        </p:spPr>
        <p:txBody>
          <a:bodyPr vert="horz" lIns="91440" tIns="45720" rIns="91440" bIns="45720" rtlCol="0" anchor="ctr">
            <a:noAutofit/>
          </a:bodyPr>
          <a:lstStyle>
            <a:lvl1pPr algn="ctr">
              <a:spcBef>
                <a:spcPct val="0"/>
              </a:spcBef>
              <a:buNone/>
              <a:defRPr sz="2800" b="1">
                <a:latin typeface="+mj-lt"/>
                <a:ea typeface="+mj-ea"/>
                <a:cs typeface="+mj-cs"/>
              </a:defRPr>
            </a:lvl1pPr>
          </a:lstStyle>
          <a:p>
            <a:pPr lvl="2" algn="ctr"/>
            <a:r>
              <a:rPr lang="fr-FR" sz="2500" b="1">
                <a:latin typeface="+mj-lt"/>
                <a:ea typeface="+mj-ea"/>
                <a:cs typeface="+mj-cs"/>
              </a:rPr>
              <a:t>Relations entre acteurs :</a:t>
            </a:r>
          </a:p>
          <a:p>
            <a:pPr marL="0" lvl="2" algn="ctr"/>
            <a:r>
              <a:rPr lang="fr-FR" sz="2500">
                <a:latin typeface="+mj-lt"/>
                <a:ea typeface="+mj-ea"/>
                <a:cs typeface="+mj-cs"/>
              </a:rPr>
              <a:t>nécessité d'une coopération efficace en fonction des enjeux</a:t>
            </a:r>
          </a:p>
        </p:txBody>
      </p:sp>
      <p:cxnSp>
        <p:nvCxnSpPr>
          <p:cNvPr id="2" name="Connecteur droit avec flèche 1">
            <a:extLst>
              <a:ext uri="{FF2B5EF4-FFF2-40B4-BE49-F238E27FC236}">
                <a16:creationId xmlns:a16="http://schemas.microsoft.com/office/drawing/2014/main" id="{6E90E5EB-15F3-6BAE-CFB6-624FDCD1DCB8}"/>
              </a:ext>
            </a:extLst>
          </p:cNvPr>
          <p:cNvCxnSpPr>
            <a:cxnSpLocks/>
          </p:cNvCxnSpPr>
          <p:nvPr/>
        </p:nvCxnSpPr>
        <p:spPr>
          <a:xfrm flipH="1">
            <a:off x="2980940" y="4676485"/>
            <a:ext cx="157724" cy="271192"/>
          </a:xfrm>
          <a:prstGeom prst="straightConnector1">
            <a:avLst/>
          </a:prstGeom>
          <a:ln w="76200">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901830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2" nodeType="clickEffect">
                                  <p:stCondLst>
                                    <p:cond delay="0"/>
                                  </p:stCondLst>
                                  <p:childTnLst>
                                    <p:set>
                                      <p:cBhvr>
                                        <p:cTn id="10" dur="1" fill="hold">
                                          <p:stCondLst>
                                            <p:cond delay="0"/>
                                          </p:stCondLst>
                                        </p:cTn>
                                        <p:tgtEl>
                                          <p:spTgt spid="59"/>
                                        </p:tgtEl>
                                        <p:attrNameLst>
                                          <p:attrName>style.visibility</p:attrName>
                                        </p:attrNameLst>
                                      </p:cBhvr>
                                      <p:to>
                                        <p:strVal val="visible"/>
                                      </p:to>
                                    </p:set>
                                  </p:childTnLst>
                                </p:cTn>
                              </p:par>
                              <p:par>
                                <p:cTn id="11" presetID="1" presetClass="entr" presetSubtype="0" fill="hold" grpId="1" nodeType="withEffect">
                                  <p:stCondLst>
                                    <p:cond delay="0"/>
                                  </p:stCondLst>
                                  <p:childTnLst>
                                    <p:set>
                                      <p:cBhvr>
                                        <p:cTn id="12" dur="1" fill="hold">
                                          <p:stCondLst>
                                            <p:cond delay="0"/>
                                          </p:stCondLst>
                                        </p:cTn>
                                        <p:tgtEl>
                                          <p:spTgt spid="5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5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7"/>
                                        </p:tgtEl>
                                        <p:attrNameLst>
                                          <p:attrName>style.visibility</p:attrName>
                                        </p:attrNameLst>
                                      </p:cBhvr>
                                      <p:to>
                                        <p:strVal val="visible"/>
                                      </p:to>
                                    </p:set>
                                  </p:childTnLst>
                                </p:cTn>
                              </p:par>
                              <p:par>
                                <p:cTn id="21" presetID="1" presetClass="entr" presetSubtype="0" fill="hold" grpId="1" nodeType="withEffect">
                                  <p:stCondLst>
                                    <p:cond delay="0"/>
                                  </p:stCondLst>
                                  <p:childTnLst>
                                    <p:set>
                                      <p:cBhvr>
                                        <p:cTn id="22" dur="1" fill="hold">
                                          <p:stCondLst>
                                            <p:cond delay="0"/>
                                          </p:stCondLst>
                                        </p:cTn>
                                        <p:tgtEl>
                                          <p:spTgt spid="7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52"/>
                                        </p:tgtEl>
                                        <p:attrNameLst>
                                          <p:attrName>style.visibility</p:attrName>
                                        </p:attrNameLst>
                                      </p:cBhvr>
                                      <p:to>
                                        <p:strVal val="hidden"/>
                                      </p:to>
                                    </p:set>
                                  </p:childTnLst>
                                </p:cTn>
                              </p:par>
                              <p:par>
                                <p:cTn id="31" presetID="1" presetClass="exit" presetSubtype="0" fill="hold" grpId="1" nodeType="withEffect">
                                  <p:stCondLst>
                                    <p:cond delay="0"/>
                                  </p:stCondLst>
                                  <p:childTnLst>
                                    <p:set>
                                      <p:cBhvr>
                                        <p:cTn id="32" dur="1" fill="hold">
                                          <p:stCondLst>
                                            <p:cond delay="0"/>
                                          </p:stCondLst>
                                        </p:cTn>
                                        <p:tgtEl>
                                          <p:spTgt spid="75"/>
                                        </p:tgtEl>
                                        <p:attrNameLst>
                                          <p:attrName>style.visibility</p:attrName>
                                        </p:attrNameLst>
                                      </p:cBhvr>
                                      <p:to>
                                        <p:strVal val="hidden"/>
                                      </p:to>
                                    </p:set>
                                  </p:childTnLst>
                                </p:cTn>
                              </p:par>
                              <p:par>
                                <p:cTn id="33" presetID="1" presetClass="exit" presetSubtype="0" fill="hold" grpId="2" nodeType="withEffect">
                                  <p:stCondLst>
                                    <p:cond delay="0"/>
                                  </p:stCondLst>
                                  <p:childTnLst>
                                    <p:set>
                                      <p:cBhvr>
                                        <p:cTn id="34" dur="1" fill="hold">
                                          <p:stCondLst>
                                            <p:cond delay="0"/>
                                          </p:stCondLst>
                                        </p:cTn>
                                        <p:tgtEl>
                                          <p:spTgt spid="58"/>
                                        </p:tgtEl>
                                        <p:attrNameLst>
                                          <p:attrName>style.visibility</p:attrName>
                                        </p:attrNameLst>
                                      </p:cBhvr>
                                      <p:to>
                                        <p:strVal val="hidden"/>
                                      </p:to>
                                    </p:set>
                                  </p:childTnLst>
                                </p:cTn>
                              </p:par>
                              <p:par>
                                <p:cTn id="35" presetID="1" presetClass="exit" presetSubtype="0" fill="hold" grpId="2" nodeType="withEffect">
                                  <p:stCondLst>
                                    <p:cond delay="0"/>
                                  </p:stCondLst>
                                  <p:childTnLst>
                                    <p:set>
                                      <p:cBhvr>
                                        <p:cTn id="36" dur="1" fill="hold">
                                          <p:stCondLst>
                                            <p:cond delay="0"/>
                                          </p:stCondLst>
                                        </p:cTn>
                                        <p:tgtEl>
                                          <p:spTgt spid="57"/>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0"/>
                                          </p:stCondLst>
                                        </p:cTn>
                                        <p:tgtEl>
                                          <p:spTgt spid="76"/>
                                        </p:tgtEl>
                                        <p:attrNameLst>
                                          <p:attrName>style.visibility</p:attrName>
                                        </p:attrNameLst>
                                      </p:cBhvr>
                                      <p:to>
                                        <p:strVal val="hidden"/>
                                      </p:to>
                                    </p:set>
                                  </p:childTnLst>
                                </p:cTn>
                              </p:par>
                              <p:par>
                                <p:cTn id="39" presetID="1" presetClass="exit" presetSubtype="0" fill="hold" grpId="1" nodeType="withEffect">
                                  <p:stCondLst>
                                    <p:cond delay="0"/>
                                  </p:stCondLst>
                                  <p:childTnLst>
                                    <p:set>
                                      <p:cBhvr>
                                        <p:cTn id="40" dur="1" fill="hold">
                                          <p:stCondLst>
                                            <p:cond delay="0"/>
                                          </p:stCondLst>
                                        </p:cTn>
                                        <p:tgtEl>
                                          <p:spTgt spid="77"/>
                                        </p:tgtEl>
                                        <p:attrNameLst>
                                          <p:attrName>style.visibility</p:attrName>
                                        </p:attrNameLst>
                                      </p:cBhvr>
                                      <p:to>
                                        <p:strVal val="hidden"/>
                                      </p:to>
                                    </p:set>
                                  </p:childTnLst>
                                </p:cTn>
                              </p:par>
                              <p:par>
                                <p:cTn id="41" presetID="1" presetClass="exit" presetSubtype="0" fill="hold" grpId="1" nodeType="withEffect">
                                  <p:stCondLst>
                                    <p:cond delay="0"/>
                                  </p:stCondLst>
                                  <p:childTnLst>
                                    <p:set>
                                      <p:cBhvr>
                                        <p:cTn id="42" dur="1" fill="hold">
                                          <p:stCondLst>
                                            <p:cond delay="0"/>
                                          </p:stCondLst>
                                        </p:cTn>
                                        <p:tgtEl>
                                          <p:spTgt spid="79"/>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7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0"/>
                                          </p:stCondLst>
                                        </p:cTn>
                                        <p:tgtEl>
                                          <p:spTgt spid="59"/>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51"/>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49"/>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5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52"/>
                                        </p:tgtEl>
                                        <p:attrNameLst>
                                          <p:attrName>style.visibility</p:attrName>
                                        </p:attrNameLst>
                                      </p:cBhvr>
                                      <p:to>
                                        <p:strVal val="visible"/>
                                      </p:to>
                                    </p:set>
                                  </p:childTnLst>
                                </p:cTn>
                              </p:par>
                              <p:par>
                                <p:cTn id="59" presetID="1" presetClass="entr" presetSubtype="0" fill="hold" grpId="1" nodeType="withEffect">
                                  <p:stCondLst>
                                    <p:cond delay="0"/>
                                  </p:stCondLst>
                                  <p:childTnLst>
                                    <p:set>
                                      <p:cBhvr>
                                        <p:cTn id="60" dur="1" fill="hold">
                                          <p:stCondLst>
                                            <p:cond delay="0"/>
                                          </p:stCondLst>
                                        </p:cTn>
                                        <p:tgtEl>
                                          <p:spTgt spid="59"/>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57"/>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68"/>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69"/>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71"/>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70"/>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65"/>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64"/>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67"/>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66"/>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62"/>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61"/>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60"/>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2"/>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2" nodeType="clickEffect">
                                  <p:stCondLst>
                                    <p:cond delay="0"/>
                                  </p:stCondLst>
                                  <p:childTnLst>
                                    <p:set>
                                      <p:cBhvr>
                                        <p:cTn id="94" dur="1" fill="hold">
                                          <p:stCondLst>
                                            <p:cond delay="0"/>
                                          </p:stCondLst>
                                        </p:cTn>
                                        <p:tgtEl>
                                          <p:spTgt spid="75"/>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75"/>
                                        </p:tgtEl>
                                        <p:attrNameLst>
                                          <p:attrName>style.visibility</p:attrName>
                                        </p:attrNameLst>
                                      </p:cBhvr>
                                      <p:to>
                                        <p:strVal val="hidden"/>
                                      </p:to>
                                    </p:set>
                                  </p:childTnLst>
                                </p:cTn>
                              </p:par>
                              <p:par>
                                <p:cTn id="99" presetID="1" presetClass="exit" presetSubtype="0" fill="hold" nodeType="withEffect">
                                  <p:stCondLst>
                                    <p:cond delay="0"/>
                                  </p:stCondLst>
                                  <p:childTnLst>
                                    <p:set>
                                      <p:cBhvr>
                                        <p:cTn id="100" dur="1" fill="hold">
                                          <p:stCondLst>
                                            <p:cond delay="0"/>
                                          </p:stCondLst>
                                        </p:cTn>
                                        <p:tgtEl>
                                          <p:spTgt spid="51"/>
                                        </p:tgtEl>
                                        <p:attrNameLst>
                                          <p:attrName>style.visibility</p:attrName>
                                        </p:attrNameLst>
                                      </p:cBhvr>
                                      <p:to>
                                        <p:strVal val="hidden"/>
                                      </p:to>
                                    </p:set>
                                  </p:childTnLst>
                                </p:cTn>
                              </p:par>
                              <p:par>
                                <p:cTn id="101" presetID="1" presetClass="exit" presetSubtype="0" fill="hold" nodeType="withEffect">
                                  <p:stCondLst>
                                    <p:cond delay="0"/>
                                  </p:stCondLst>
                                  <p:childTnLst>
                                    <p:set>
                                      <p:cBhvr>
                                        <p:cTn id="102" dur="1" fill="hold">
                                          <p:stCondLst>
                                            <p:cond delay="0"/>
                                          </p:stCondLst>
                                        </p:cTn>
                                        <p:tgtEl>
                                          <p:spTgt spid="49"/>
                                        </p:tgtEl>
                                        <p:attrNameLst>
                                          <p:attrName>style.visibility</p:attrName>
                                        </p:attrNameLst>
                                      </p:cBhvr>
                                      <p:to>
                                        <p:strVal val="hidden"/>
                                      </p:to>
                                    </p:set>
                                  </p:childTnLst>
                                </p:cTn>
                              </p:par>
                              <p:par>
                                <p:cTn id="103" presetID="1" presetClass="exit" presetSubtype="0" fill="hold" nodeType="withEffect">
                                  <p:stCondLst>
                                    <p:cond delay="0"/>
                                  </p:stCondLst>
                                  <p:childTnLst>
                                    <p:set>
                                      <p:cBhvr>
                                        <p:cTn id="104" dur="1" fill="hold">
                                          <p:stCondLst>
                                            <p:cond delay="0"/>
                                          </p:stCondLst>
                                        </p:cTn>
                                        <p:tgtEl>
                                          <p:spTgt spid="50"/>
                                        </p:tgtEl>
                                        <p:attrNameLst>
                                          <p:attrName>style.visibility</p:attrName>
                                        </p:attrNameLst>
                                      </p:cBhvr>
                                      <p:to>
                                        <p:strVal val="hidden"/>
                                      </p:to>
                                    </p:set>
                                  </p:childTnLst>
                                </p:cTn>
                              </p:par>
                              <p:par>
                                <p:cTn id="105" presetID="1" presetClass="exit" presetSubtype="0" fill="hold" nodeType="withEffect">
                                  <p:stCondLst>
                                    <p:cond delay="0"/>
                                  </p:stCondLst>
                                  <p:childTnLst>
                                    <p:set>
                                      <p:cBhvr>
                                        <p:cTn id="106" dur="1" fill="hold">
                                          <p:stCondLst>
                                            <p:cond delay="0"/>
                                          </p:stCondLst>
                                        </p:cTn>
                                        <p:tgtEl>
                                          <p:spTgt spid="68"/>
                                        </p:tgtEl>
                                        <p:attrNameLst>
                                          <p:attrName>style.visibility</p:attrName>
                                        </p:attrNameLst>
                                      </p:cBhvr>
                                      <p:to>
                                        <p:strVal val="hidden"/>
                                      </p:to>
                                    </p:set>
                                  </p:childTnLst>
                                </p:cTn>
                              </p:par>
                              <p:par>
                                <p:cTn id="107" presetID="1" presetClass="exit" presetSubtype="0" fill="hold" nodeType="withEffect">
                                  <p:stCondLst>
                                    <p:cond delay="0"/>
                                  </p:stCondLst>
                                  <p:childTnLst>
                                    <p:set>
                                      <p:cBhvr>
                                        <p:cTn id="108" dur="1" fill="hold">
                                          <p:stCondLst>
                                            <p:cond delay="0"/>
                                          </p:stCondLst>
                                        </p:cTn>
                                        <p:tgtEl>
                                          <p:spTgt spid="69"/>
                                        </p:tgtEl>
                                        <p:attrNameLst>
                                          <p:attrName>style.visibility</p:attrName>
                                        </p:attrNameLst>
                                      </p:cBhvr>
                                      <p:to>
                                        <p:strVal val="hidden"/>
                                      </p:to>
                                    </p:set>
                                  </p:childTnLst>
                                </p:cTn>
                              </p:par>
                              <p:par>
                                <p:cTn id="109" presetID="1" presetClass="exit" presetSubtype="0" fill="hold" nodeType="withEffect">
                                  <p:stCondLst>
                                    <p:cond delay="0"/>
                                  </p:stCondLst>
                                  <p:childTnLst>
                                    <p:set>
                                      <p:cBhvr>
                                        <p:cTn id="110" dur="1" fill="hold">
                                          <p:stCondLst>
                                            <p:cond delay="0"/>
                                          </p:stCondLst>
                                        </p:cTn>
                                        <p:tgtEl>
                                          <p:spTgt spid="71"/>
                                        </p:tgtEl>
                                        <p:attrNameLst>
                                          <p:attrName>style.visibility</p:attrName>
                                        </p:attrNameLst>
                                      </p:cBhvr>
                                      <p:to>
                                        <p:strVal val="hidden"/>
                                      </p:to>
                                    </p:set>
                                  </p:childTnLst>
                                </p:cTn>
                              </p:par>
                              <p:par>
                                <p:cTn id="111" presetID="1" presetClass="exit" presetSubtype="0" fill="hold" nodeType="withEffect">
                                  <p:stCondLst>
                                    <p:cond delay="0"/>
                                  </p:stCondLst>
                                  <p:childTnLst>
                                    <p:set>
                                      <p:cBhvr>
                                        <p:cTn id="112" dur="1" fill="hold">
                                          <p:stCondLst>
                                            <p:cond delay="0"/>
                                          </p:stCondLst>
                                        </p:cTn>
                                        <p:tgtEl>
                                          <p:spTgt spid="70"/>
                                        </p:tgtEl>
                                        <p:attrNameLst>
                                          <p:attrName>style.visibility</p:attrName>
                                        </p:attrNameLst>
                                      </p:cBhvr>
                                      <p:to>
                                        <p:strVal val="hidden"/>
                                      </p:to>
                                    </p:set>
                                  </p:childTnLst>
                                </p:cTn>
                              </p:par>
                              <p:par>
                                <p:cTn id="113" presetID="1" presetClass="exit" presetSubtype="0" fill="hold" nodeType="withEffect">
                                  <p:stCondLst>
                                    <p:cond delay="0"/>
                                  </p:stCondLst>
                                  <p:childTnLst>
                                    <p:set>
                                      <p:cBhvr>
                                        <p:cTn id="114" dur="1" fill="hold">
                                          <p:stCondLst>
                                            <p:cond delay="0"/>
                                          </p:stCondLst>
                                        </p:cTn>
                                        <p:tgtEl>
                                          <p:spTgt spid="65"/>
                                        </p:tgtEl>
                                        <p:attrNameLst>
                                          <p:attrName>style.visibility</p:attrName>
                                        </p:attrNameLst>
                                      </p:cBhvr>
                                      <p:to>
                                        <p:strVal val="hidden"/>
                                      </p:to>
                                    </p:set>
                                  </p:childTnLst>
                                </p:cTn>
                              </p:par>
                              <p:par>
                                <p:cTn id="115" presetID="1" presetClass="exit" presetSubtype="0" fill="hold" nodeType="withEffect">
                                  <p:stCondLst>
                                    <p:cond delay="0"/>
                                  </p:stCondLst>
                                  <p:childTnLst>
                                    <p:set>
                                      <p:cBhvr>
                                        <p:cTn id="116" dur="1" fill="hold">
                                          <p:stCondLst>
                                            <p:cond delay="0"/>
                                          </p:stCondLst>
                                        </p:cTn>
                                        <p:tgtEl>
                                          <p:spTgt spid="64"/>
                                        </p:tgtEl>
                                        <p:attrNameLst>
                                          <p:attrName>style.visibility</p:attrName>
                                        </p:attrNameLst>
                                      </p:cBhvr>
                                      <p:to>
                                        <p:strVal val="hidden"/>
                                      </p:to>
                                    </p:set>
                                  </p:childTnLst>
                                </p:cTn>
                              </p:par>
                              <p:par>
                                <p:cTn id="117" presetID="1" presetClass="exit" presetSubtype="0" fill="hold" nodeType="withEffect">
                                  <p:stCondLst>
                                    <p:cond delay="0"/>
                                  </p:stCondLst>
                                  <p:childTnLst>
                                    <p:set>
                                      <p:cBhvr>
                                        <p:cTn id="118" dur="1" fill="hold">
                                          <p:stCondLst>
                                            <p:cond delay="0"/>
                                          </p:stCondLst>
                                        </p:cTn>
                                        <p:tgtEl>
                                          <p:spTgt spid="67"/>
                                        </p:tgtEl>
                                        <p:attrNameLst>
                                          <p:attrName>style.visibility</p:attrName>
                                        </p:attrNameLst>
                                      </p:cBhvr>
                                      <p:to>
                                        <p:strVal val="hidden"/>
                                      </p:to>
                                    </p:set>
                                  </p:childTnLst>
                                </p:cTn>
                              </p:par>
                              <p:par>
                                <p:cTn id="119" presetID="1" presetClass="exit" presetSubtype="0" fill="hold" nodeType="withEffect">
                                  <p:stCondLst>
                                    <p:cond delay="0"/>
                                  </p:stCondLst>
                                  <p:childTnLst>
                                    <p:set>
                                      <p:cBhvr>
                                        <p:cTn id="120" dur="1" fill="hold">
                                          <p:stCondLst>
                                            <p:cond delay="0"/>
                                          </p:stCondLst>
                                        </p:cTn>
                                        <p:tgtEl>
                                          <p:spTgt spid="66"/>
                                        </p:tgtEl>
                                        <p:attrNameLst>
                                          <p:attrName>style.visibility</p:attrName>
                                        </p:attrNameLst>
                                      </p:cBhvr>
                                      <p:to>
                                        <p:strVal val="hidden"/>
                                      </p:to>
                                    </p:set>
                                  </p:childTnLst>
                                </p:cTn>
                              </p:par>
                              <p:par>
                                <p:cTn id="121" presetID="1" presetClass="exit" presetSubtype="0" fill="hold" nodeType="withEffect">
                                  <p:stCondLst>
                                    <p:cond delay="0"/>
                                  </p:stCondLst>
                                  <p:childTnLst>
                                    <p:set>
                                      <p:cBhvr>
                                        <p:cTn id="122" dur="1" fill="hold">
                                          <p:stCondLst>
                                            <p:cond delay="0"/>
                                          </p:stCondLst>
                                        </p:cTn>
                                        <p:tgtEl>
                                          <p:spTgt spid="62"/>
                                        </p:tgtEl>
                                        <p:attrNameLst>
                                          <p:attrName>style.visibility</p:attrName>
                                        </p:attrNameLst>
                                      </p:cBhvr>
                                      <p:to>
                                        <p:strVal val="hidden"/>
                                      </p:to>
                                    </p:set>
                                  </p:childTnLst>
                                </p:cTn>
                              </p:par>
                              <p:par>
                                <p:cTn id="123" presetID="1" presetClass="exit" presetSubtype="0" fill="hold" nodeType="withEffect">
                                  <p:stCondLst>
                                    <p:cond delay="0"/>
                                  </p:stCondLst>
                                  <p:childTnLst>
                                    <p:set>
                                      <p:cBhvr>
                                        <p:cTn id="124" dur="1" fill="hold">
                                          <p:stCondLst>
                                            <p:cond delay="0"/>
                                          </p:stCondLst>
                                        </p:cTn>
                                        <p:tgtEl>
                                          <p:spTgt spid="61"/>
                                        </p:tgtEl>
                                        <p:attrNameLst>
                                          <p:attrName>style.visibility</p:attrName>
                                        </p:attrNameLst>
                                      </p:cBhvr>
                                      <p:to>
                                        <p:strVal val="hidden"/>
                                      </p:to>
                                    </p:set>
                                  </p:childTnLst>
                                </p:cTn>
                              </p:par>
                              <p:par>
                                <p:cTn id="125" presetID="1" presetClass="exit" presetSubtype="0" fill="hold" nodeType="withEffect">
                                  <p:stCondLst>
                                    <p:cond delay="0"/>
                                  </p:stCondLst>
                                  <p:childTnLst>
                                    <p:set>
                                      <p:cBhvr>
                                        <p:cTn id="126" dur="1" fill="hold">
                                          <p:stCondLst>
                                            <p:cond delay="0"/>
                                          </p:stCondLst>
                                        </p:cTn>
                                        <p:tgtEl>
                                          <p:spTgt spid="60"/>
                                        </p:tgtEl>
                                        <p:attrNameLst>
                                          <p:attrName>style.visibility</p:attrName>
                                        </p:attrNameLst>
                                      </p:cBhvr>
                                      <p:to>
                                        <p:strVal val="hidden"/>
                                      </p:to>
                                    </p:set>
                                  </p:childTnLst>
                                </p:cTn>
                              </p:par>
                              <p:par>
                                <p:cTn id="127" presetID="1" presetClass="exit" presetSubtype="0" fill="hold" nodeType="withEffect">
                                  <p:stCondLst>
                                    <p:cond delay="0"/>
                                  </p:stCondLst>
                                  <p:childTnLst>
                                    <p:set>
                                      <p:cBhvr>
                                        <p:cTn id="128" dur="1" fill="hold">
                                          <p:stCondLst>
                                            <p:cond delay="0"/>
                                          </p:stCondLst>
                                        </p:cTn>
                                        <p:tgtEl>
                                          <p:spTgt spid="2"/>
                                        </p:tgtEl>
                                        <p:attrNameLst>
                                          <p:attrName>style.visibility</p:attrName>
                                        </p:attrNameLst>
                                      </p:cBhvr>
                                      <p:to>
                                        <p:strVal val="hidden"/>
                                      </p:to>
                                    </p:set>
                                  </p:childTnLst>
                                </p:cTn>
                              </p:par>
                              <p:par>
                                <p:cTn id="129" presetID="1" presetClass="exit" presetSubtype="0" fill="hold" grpId="3" nodeType="withEffect">
                                  <p:stCondLst>
                                    <p:cond delay="0"/>
                                  </p:stCondLst>
                                  <p:childTnLst>
                                    <p:set>
                                      <p:cBhvr>
                                        <p:cTn id="130" dur="1" fill="hold">
                                          <p:stCondLst>
                                            <p:cond delay="0"/>
                                          </p:stCondLst>
                                        </p:cTn>
                                        <p:tgtEl>
                                          <p:spTgt spid="59"/>
                                        </p:tgtEl>
                                        <p:attrNameLst>
                                          <p:attrName>style.visibility</p:attrName>
                                        </p:attrNameLst>
                                      </p:cBhvr>
                                      <p:to>
                                        <p:strVal val="hidden"/>
                                      </p:to>
                                    </p:set>
                                  </p:childTnLst>
                                </p:cTn>
                              </p:par>
                              <p:par>
                                <p:cTn id="131" presetID="1" presetClass="exit" presetSubtype="0" fill="hold" grpId="3" nodeType="withEffect">
                                  <p:stCondLst>
                                    <p:cond delay="0"/>
                                  </p:stCondLst>
                                  <p:childTnLst>
                                    <p:set>
                                      <p:cBhvr>
                                        <p:cTn id="132" dur="1" fill="hold">
                                          <p:stCondLst>
                                            <p:cond delay="0"/>
                                          </p:stCondLst>
                                        </p:cTn>
                                        <p:tgtEl>
                                          <p:spTgt spid="58"/>
                                        </p:tgtEl>
                                        <p:attrNameLst>
                                          <p:attrName>style.visibility</p:attrName>
                                        </p:attrNameLst>
                                      </p:cBhvr>
                                      <p:to>
                                        <p:strVal val="hidden"/>
                                      </p:to>
                                    </p:set>
                                  </p:childTnLst>
                                </p:cTn>
                              </p:par>
                              <p:par>
                                <p:cTn id="133" presetID="1" presetClass="exit" presetSubtype="0" fill="hold" grpId="3" nodeType="withEffect">
                                  <p:stCondLst>
                                    <p:cond delay="0"/>
                                  </p:stCondLst>
                                  <p:childTnLst>
                                    <p:set>
                                      <p:cBhvr>
                                        <p:cTn id="134" dur="1" fill="hold">
                                          <p:stCondLst>
                                            <p:cond delay="0"/>
                                          </p:stCondLst>
                                        </p:cTn>
                                        <p:tgtEl>
                                          <p:spTgt spid="57"/>
                                        </p:tgtEl>
                                        <p:attrNameLst>
                                          <p:attrName>style.visibility</p:attrName>
                                        </p:attrNameLst>
                                      </p:cBhvr>
                                      <p:to>
                                        <p:strVal val="hidden"/>
                                      </p:to>
                                    </p:set>
                                  </p:childTnLst>
                                </p:cTn>
                              </p:par>
                            </p:childTnLst>
                          </p:cTn>
                        </p:par>
                      </p:childTnLst>
                    </p:cTn>
                  </p:par>
                  <p:par>
                    <p:cTn id="135" fill="hold">
                      <p:stCondLst>
                        <p:cond delay="indefinite"/>
                      </p:stCondLst>
                      <p:childTnLst>
                        <p:par>
                          <p:cTn id="136" fill="hold">
                            <p:stCondLst>
                              <p:cond delay="0"/>
                            </p:stCondLst>
                            <p:childTnLst>
                              <p:par>
                                <p:cTn id="137" presetID="1" presetClass="entr" presetSubtype="0" fill="hold" nodeType="clickEffect">
                                  <p:stCondLst>
                                    <p:cond delay="0"/>
                                  </p:stCondLst>
                                  <p:childTnLst>
                                    <p:set>
                                      <p:cBhvr>
                                        <p:cTn id="138" dur="1" fill="hold">
                                          <p:stCondLst>
                                            <p:cond delay="0"/>
                                          </p:stCondLst>
                                        </p:cTn>
                                        <p:tgtEl>
                                          <p:spTgt spid="51"/>
                                        </p:tgtEl>
                                        <p:attrNameLst>
                                          <p:attrName>style.visibility</p:attrName>
                                        </p:attrNameLst>
                                      </p:cBhvr>
                                      <p:to>
                                        <p:strVal val="visible"/>
                                      </p:to>
                                    </p:set>
                                  </p:childTnLst>
                                </p:cTn>
                              </p:par>
                              <p:par>
                                <p:cTn id="139" presetID="1" presetClass="entr" presetSubtype="0" fill="hold" nodeType="withEffect">
                                  <p:stCondLst>
                                    <p:cond delay="0"/>
                                  </p:stCondLst>
                                  <p:childTnLst>
                                    <p:set>
                                      <p:cBhvr>
                                        <p:cTn id="140" dur="1" fill="hold">
                                          <p:stCondLst>
                                            <p:cond delay="0"/>
                                          </p:stCondLst>
                                        </p:cTn>
                                        <p:tgtEl>
                                          <p:spTgt spid="49"/>
                                        </p:tgtEl>
                                        <p:attrNameLst>
                                          <p:attrName>style.visibility</p:attrName>
                                        </p:attrNameLst>
                                      </p:cBhvr>
                                      <p:to>
                                        <p:strVal val="visible"/>
                                      </p:to>
                                    </p:set>
                                  </p:childTnLst>
                                </p:cTn>
                              </p:par>
                              <p:par>
                                <p:cTn id="141" presetID="1" presetClass="entr" presetSubtype="0" fill="hold" nodeType="withEffect">
                                  <p:stCondLst>
                                    <p:cond delay="0"/>
                                  </p:stCondLst>
                                  <p:childTnLst>
                                    <p:set>
                                      <p:cBhvr>
                                        <p:cTn id="142" dur="1" fill="hold">
                                          <p:stCondLst>
                                            <p:cond delay="0"/>
                                          </p:stCondLst>
                                        </p:cTn>
                                        <p:tgtEl>
                                          <p:spTgt spid="50"/>
                                        </p:tgtEl>
                                        <p:attrNameLst>
                                          <p:attrName>style.visibility</p:attrName>
                                        </p:attrNameLst>
                                      </p:cBhvr>
                                      <p:to>
                                        <p:strVal val="visible"/>
                                      </p:to>
                                    </p:set>
                                  </p:childTnLst>
                                </p:cTn>
                              </p:par>
                              <p:par>
                                <p:cTn id="143" presetID="1" presetClass="entr" presetSubtype="0" fill="hold" nodeType="withEffect">
                                  <p:stCondLst>
                                    <p:cond delay="0"/>
                                  </p:stCondLst>
                                  <p:childTnLst>
                                    <p:set>
                                      <p:cBhvr>
                                        <p:cTn id="144" dur="1" fill="hold">
                                          <p:stCondLst>
                                            <p:cond delay="0"/>
                                          </p:stCondLst>
                                        </p:cTn>
                                        <p:tgtEl>
                                          <p:spTgt spid="74"/>
                                        </p:tgtEl>
                                        <p:attrNameLst>
                                          <p:attrName>style.visibility</p:attrName>
                                        </p:attrNameLst>
                                      </p:cBhvr>
                                      <p:to>
                                        <p:strVal val="visible"/>
                                      </p:to>
                                    </p:set>
                                  </p:childTnLst>
                                </p:cTn>
                              </p:par>
                              <p:par>
                                <p:cTn id="145" presetID="1" presetClass="entr" presetSubtype="0" fill="hold" nodeType="withEffect">
                                  <p:stCondLst>
                                    <p:cond delay="0"/>
                                  </p:stCondLst>
                                  <p:childTnLst>
                                    <p:set>
                                      <p:cBhvr>
                                        <p:cTn id="146" dur="1" fill="hold">
                                          <p:stCondLst>
                                            <p:cond delay="0"/>
                                          </p:stCondLst>
                                        </p:cTn>
                                        <p:tgtEl>
                                          <p:spTgt spid="73"/>
                                        </p:tgtEl>
                                        <p:attrNameLst>
                                          <p:attrName>style.visibility</p:attrName>
                                        </p:attrNameLst>
                                      </p:cBhvr>
                                      <p:to>
                                        <p:strVal val="visible"/>
                                      </p:to>
                                    </p:set>
                                  </p:childTnLst>
                                </p:cTn>
                              </p:par>
                              <p:par>
                                <p:cTn id="147" presetID="1" presetClass="entr" presetSubtype="0" fill="hold" grpId="0" nodeType="withEffect">
                                  <p:stCondLst>
                                    <p:cond delay="0"/>
                                  </p:stCondLst>
                                  <p:childTnLst>
                                    <p:set>
                                      <p:cBhvr>
                                        <p:cTn id="148" dur="1" fill="hold">
                                          <p:stCondLst>
                                            <p:cond delay="0"/>
                                          </p:stCondLst>
                                        </p:cTn>
                                        <p:tgtEl>
                                          <p:spTgt spid="72"/>
                                        </p:tgtEl>
                                        <p:attrNameLst>
                                          <p:attrName>style.visibility</p:attrName>
                                        </p:attrNameLst>
                                      </p:cBhvr>
                                      <p:to>
                                        <p:strVal val="visible"/>
                                      </p:to>
                                    </p:set>
                                  </p:childTnLst>
                                </p:cTn>
                              </p:par>
                              <p:par>
                                <p:cTn id="149" presetID="1" presetClass="entr" presetSubtype="0" fill="hold" nodeType="withEffect">
                                  <p:stCondLst>
                                    <p:cond delay="0"/>
                                  </p:stCondLst>
                                  <p:childTnLst>
                                    <p:set>
                                      <p:cBhvr>
                                        <p:cTn id="150" dur="1" fill="hold">
                                          <p:stCondLst>
                                            <p:cond delay="0"/>
                                          </p:stCondLst>
                                        </p:cTn>
                                        <p:tgtEl>
                                          <p:spTgt spid="68"/>
                                        </p:tgtEl>
                                        <p:attrNameLst>
                                          <p:attrName>style.visibility</p:attrName>
                                        </p:attrNameLst>
                                      </p:cBhvr>
                                      <p:to>
                                        <p:strVal val="visible"/>
                                      </p:to>
                                    </p:set>
                                  </p:childTnLst>
                                </p:cTn>
                              </p:par>
                              <p:par>
                                <p:cTn id="151" presetID="1" presetClass="entr" presetSubtype="0" fill="hold" nodeType="withEffect">
                                  <p:stCondLst>
                                    <p:cond delay="0"/>
                                  </p:stCondLst>
                                  <p:childTnLst>
                                    <p:set>
                                      <p:cBhvr>
                                        <p:cTn id="152" dur="1" fill="hold">
                                          <p:stCondLst>
                                            <p:cond delay="0"/>
                                          </p:stCondLst>
                                        </p:cTn>
                                        <p:tgtEl>
                                          <p:spTgt spid="69"/>
                                        </p:tgtEl>
                                        <p:attrNameLst>
                                          <p:attrName>style.visibility</p:attrName>
                                        </p:attrNameLst>
                                      </p:cBhvr>
                                      <p:to>
                                        <p:strVal val="visible"/>
                                      </p:to>
                                    </p:set>
                                  </p:childTnLst>
                                </p:cTn>
                              </p:par>
                              <p:par>
                                <p:cTn id="153" presetID="1" presetClass="entr" presetSubtype="0" fill="hold" nodeType="withEffect">
                                  <p:stCondLst>
                                    <p:cond delay="0"/>
                                  </p:stCondLst>
                                  <p:childTnLst>
                                    <p:set>
                                      <p:cBhvr>
                                        <p:cTn id="154" dur="1" fill="hold">
                                          <p:stCondLst>
                                            <p:cond delay="0"/>
                                          </p:stCondLst>
                                        </p:cTn>
                                        <p:tgtEl>
                                          <p:spTgt spid="71"/>
                                        </p:tgtEl>
                                        <p:attrNameLst>
                                          <p:attrName>style.visibility</p:attrName>
                                        </p:attrNameLst>
                                      </p:cBhvr>
                                      <p:to>
                                        <p:strVal val="visible"/>
                                      </p:to>
                                    </p:set>
                                  </p:childTnLst>
                                </p:cTn>
                              </p:par>
                              <p:par>
                                <p:cTn id="155" presetID="1" presetClass="entr" presetSubtype="0" fill="hold" nodeType="withEffect">
                                  <p:stCondLst>
                                    <p:cond delay="0"/>
                                  </p:stCondLst>
                                  <p:childTnLst>
                                    <p:set>
                                      <p:cBhvr>
                                        <p:cTn id="156" dur="1" fill="hold">
                                          <p:stCondLst>
                                            <p:cond delay="0"/>
                                          </p:stCondLst>
                                        </p:cTn>
                                        <p:tgtEl>
                                          <p:spTgt spid="70"/>
                                        </p:tgtEl>
                                        <p:attrNameLst>
                                          <p:attrName>style.visibility</p:attrName>
                                        </p:attrNameLst>
                                      </p:cBhvr>
                                      <p:to>
                                        <p:strVal val="visible"/>
                                      </p:to>
                                    </p:set>
                                  </p:childTnLst>
                                </p:cTn>
                              </p:par>
                              <p:par>
                                <p:cTn id="157" presetID="1" presetClass="entr" presetSubtype="0" fill="hold" nodeType="withEffect">
                                  <p:stCondLst>
                                    <p:cond delay="0"/>
                                  </p:stCondLst>
                                  <p:childTnLst>
                                    <p:set>
                                      <p:cBhvr>
                                        <p:cTn id="158" dur="1" fill="hold">
                                          <p:stCondLst>
                                            <p:cond delay="0"/>
                                          </p:stCondLst>
                                        </p:cTn>
                                        <p:tgtEl>
                                          <p:spTgt spid="65"/>
                                        </p:tgtEl>
                                        <p:attrNameLst>
                                          <p:attrName>style.visibility</p:attrName>
                                        </p:attrNameLst>
                                      </p:cBhvr>
                                      <p:to>
                                        <p:strVal val="visible"/>
                                      </p:to>
                                    </p:set>
                                  </p:childTnLst>
                                </p:cTn>
                              </p:par>
                              <p:par>
                                <p:cTn id="159" presetID="1" presetClass="entr" presetSubtype="0" fill="hold" nodeType="withEffect">
                                  <p:stCondLst>
                                    <p:cond delay="0"/>
                                  </p:stCondLst>
                                  <p:childTnLst>
                                    <p:set>
                                      <p:cBhvr>
                                        <p:cTn id="160" dur="1" fill="hold">
                                          <p:stCondLst>
                                            <p:cond delay="0"/>
                                          </p:stCondLst>
                                        </p:cTn>
                                        <p:tgtEl>
                                          <p:spTgt spid="64"/>
                                        </p:tgtEl>
                                        <p:attrNameLst>
                                          <p:attrName>style.visibility</p:attrName>
                                        </p:attrNameLst>
                                      </p:cBhvr>
                                      <p:to>
                                        <p:strVal val="visible"/>
                                      </p:to>
                                    </p:set>
                                  </p:childTnLst>
                                </p:cTn>
                              </p:par>
                              <p:par>
                                <p:cTn id="161" presetID="1" presetClass="entr" presetSubtype="0" fill="hold" nodeType="withEffect">
                                  <p:stCondLst>
                                    <p:cond delay="0"/>
                                  </p:stCondLst>
                                  <p:childTnLst>
                                    <p:set>
                                      <p:cBhvr>
                                        <p:cTn id="162" dur="1" fill="hold">
                                          <p:stCondLst>
                                            <p:cond delay="0"/>
                                          </p:stCondLst>
                                        </p:cTn>
                                        <p:tgtEl>
                                          <p:spTgt spid="67"/>
                                        </p:tgtEl>
                                        <p:attrNameLst>
                                          <p:attrName>style.visibility</p:attrName>
                                        </p:attrNameLst>
                                      </p:cBhvr>
                                      <p:to>
                                        <p:strVal val="visible"/>
                                      </p:to>
                                    </p:set>
                                  </p:childTnLst>
                                </p:cTn>
                              </p:par>
                              <p:par>
                                <p:cTn id="163" presetID="1" presetClass="entr" presetSubtype="0" fill="hold" nodeType="withEffect">
                                  <p:stCondLst>
                                    <p:cond delay="0"/>
                                  </p:stCondLst>
                                  <p:childTnLst>
                                    <p:set>
                                      <p:cBhvr>
                                        <p:cTn id="164" dur="1" fill="hold">
                                          <p:stCondLst>
                                            <p:cond delay="0"/>
                                          </p:stCondLst>
                                        </p:cTn>
                                        <p:tgtEl>
                                          <p:spTgt spid="66"/>
                                        </p:tgtEl>
                                        <p:attrNameLst>
                                          <p:attrName>style.visibility</p:attrName>
                                        </p:attrNameLst>
                                      </p:cBhvr>
                                      <p:to>
                                        <p:strVal val="visible"/>
                                      </p:to>
                                    </p:set>
                                  </p:childTnLst>
                                </p:cTn>
                              </p:par>
                              <p:par>
                                <p:cTn id="165" presetID="1" presetClass="entr" presetSubtype="0" fill="hold" nodeType="withEffect">
                                  <p:stCondLst>
                                    <p:cond delay="0"/>
                                  </p:stCondLst>
                                  <p:childTnLst>
                                    <p:set>
                                      <p:cBhvr>
                                        <p:cTn id="166" dur="1" fill="hold">
                                          <p:stCondLst>
                                            <p:cond delay="0"/>
                                          </p:stCondLst>
                                        </p:cTn>
                                        <p:tgtEl>
                                          <p:spTgt spid="62"/>
                                        </p:tgtEl>
                                        <p:attrNameLst>
                                          <p:attrName>style.visibility</p:attrName>
                                        </p:attrNameLst>
                                      </p:cBhvr>
                                      <p:to>
                                        <p:strVal val="visible"/>
                                      </p:to>
                                    </p:set>
                                  </p:childTnLst>
                                </p:cTn>
                              </p:par>
                              <p:par>
                                <p:cTn id="167" presetID="1" presetClass="entr" presetSubtype="0" fill="hold" nodeType="withEffect">
                                  <p:stCondLst>
                                    <p:cond delay="0"/>
                                  </p:stCondLst>
                                  <p:childTnLst>
                                    <p:set>
                                      <p:cBhvr>
                                        <p:cTn id="168" dur="1" fill="hold">
                                          <p:stCondLst>
                                            <p:cond delay="0"/>
                                          </p:stCondLst>
                                        </p:cTn>
                                        <p:tgtEl>
                                          <p:spTgt spid="61"/>
                                        </p:tgtEl>
                                        <p:attrNameLst>
                                          <p:attrName>style.visibility</p:attrName>
                                        </p:attrNameLst>
                                      </p:cBhvr>
                                      <p:to>
                                        <p:strVal val="visible"/>
                                      </p:to>
                                    </p:set>
                                  </p:childTnLst>
                                </p:cTn>
                              </p:par>
                              <p:par>
                                <p:cTn id="169" presetID="1" presetClass="entr" presetSubtype="0" fill="hold" nodeType="withEffect">
                                  <p:stCondLst>
                                    <p:cond delay="0"/>
                                  </p:stCondLst>
                                  <p:childTnLst>
                                    <p:set>
                                      <p:cBhvr>
                                        <p:cTn id="170" dur="1" fill="hold">
                                          <p:stCondLst>
                                            <p:cond delay="0"/>
                                          </p:stCondLst>
                                        </p:cTn>
                                        <p:tgtEl>
                                          <p:spTgt spid="60"/>
                                        </p:tgtEl>
                                        <p:attrNameLst>
                                          <p:attrName>style.visibility</p:attrName>
                                        </p:attrNameLst>
                                      </p:cBhvr>
                                      <p:to>
                                        <p:strVal val="visible"/>
                                      </p:to>
                                    </p:set>
                                  </p:childTnLst>
                                </p:cTn>
                              </p:par>
                              <p:par>
                                <p:cTn id="171" presetID="1" presetClass="entr" presetSubtype="0" fill="hold" nodeType="withEffect">
                                  <p:stCondLst>
                                    <p:cond delay="0"/>
                                  </p:stCondLst>
                                  <p:childTnLst>
                                    <p:set>
                                      <p:cBhvr>
                                        <p:cTn id="172" dur="1" fill="hold">
                                          <p:stCondLst>
                                            <p:cond delay="0"/>
                                          </p:stCondLst>
                                        </p:cTn>
                                        <p:tgtEl>
                                          <p:spTgt spid="2"/>
                                        </p:tgtEl>
                                        <p:attrNameLst>
                                          <p:attrName>style.visibility</p:attrName>
                                        </p:attrNameLst>
                                      </p:cBhvr>
                                      <p:to>
                                        <p:strVal val="visible"/>
                                      </p:to>
                                    </p:set>
                                  </p:childTnLst>
                                </p:cTn>
                              </p:par>
                              <p:par>
                                <p:cTn id="173" presetID="1" presetClass="entr" presetSubtype="0" fill="hold" grpId="4" nodeType="withEffect">
                                  <p:stCondLst>
                                    <p:cond delay="0"/>
                                  </p:stCondLst>
                                  <p:childTnLst>
                                    <p:set>
                                      <p:cBhvr>
                                        <p:cTn id="174" dur="1" fill="hold">
                                          <p:stCondLst>
                                            <p:cond delay="0"/>
                                          </p:stCondLst>
                                        </p:cTn>
                                        <p:tgtEl>
                                          <p:spTgt spid="59"/>
                                        </p:tgtEl>
                                        <p:attrNameLst>
                                          <p:attrName>style.visibility</p:attrName>
                                        </p:attrNameLst>
                                      </p:cBhvr>
                                      <p:to>
                                        <p:strVal val="visible"/>
                                      </p:to>
                                    </p:set>
                                  </p:childTnLst>
                                </p:cTn>
                              </p:par>
                              <p:par>
                                <p:cTn id="175" presetID="1" presetClass="entr" presetSubtype="0" fill="hold" grpId="4" nodeType="withEffect">
                                  <p:stCondLst>
                                    <p:cond delay="0"/>
                                  </p:stCondLst>
                                  <p:childTnLst>
                                    <p:set>
                                      <p:cBhvr>
                                        <p:cTn id="176" dur="1" fill="hold">
                                          <p:stCondLst>
                                            <p:cond delay="0"/>
                                          </p:stCondLst>
                                        </p:cTn>
                                        <p:tgtEl>
                                          <p:spTgt spid="58"/>
                                        </p:tgtEl>
                                        <p:attrNameLst>
                                          <p:attrName>style.visibility</p:attrName>
                                        </p:attrNameLst>
                                      </p:cBhvr>
                                      <p:to>
                                        <p:strVal val="visible"/>
                                      </p:to>
                                    </p:set>
                                  </p:childTnLst>
                                </p:cTn>
                              </p:par>
                              <p:par>
                                <p:cTn id="177" presetID="1" presetClass="entr" presetSubtype="0" fill="hold" grpId="4" nodeType="withEffect">
                                  <p:stCondLst>
                                    <p:cond delay="0"/>
                                  </p:stCondLst>
                                  <p:childTnLst>
                                    <p:set>
                                      <p:cBhvr>
                                        <p:cTn id="178" dur="1" fill="hold">
                                          <p:stCondLst>
                                            <p:cond delay="0"/>
                                          </p:stCondLst>
                                        </p:cTn>
                                        <p:tgtEl>
                                          <p:spTgt spid="57"/>
                                        </p:tgtEl>
                                        <p:attrNameLst>
                                          <p:attrName>style.visibility</p:attrName>
                                        </p:attrNameLst>
                                      </p:cBhvr>
                                      <p:to>
                                        <p:strVal val="visible"/>
                                      </p:to>
                                    </p:set>
                                  </p:childTnLst>
                                </p:cTn>
                              </p:par>
                            </p:childTnLst>
                          </p:cTn>
                        </p:par>
                      </p:childTnLst>
                    </p:cTn>
                  </p:par>
                  <p:par>
                    <p:cTn id="179" fill="hold">
                      <p:stCondLst>
                        <p:cond delay="indefinite"/>
                      </p:stCondLst>
                      <p:childTnLst>
                        <p:par>
                          <p:cTn id="180" fill="hold">
                            <p:stCondLst>
                              <p:cond delay="0"/>
                            </p:stCondLst>
                            <p:childTnLst>
                              <p:par>
                                <p:cTn id="181" presetID="1" presetClass="entr" presetSubtype="0" fill="hold" grpId="4" nodeType="clickEffect">
                                  <p:stCondLst>
                                    <p:cond delay="0"/>
                                  </p:stCondLst>
                                  <p:childTnLst>
                                    <p:set>
                                      <p:cBhvr>
                                        <p:cTn id="182" dur="1" fill="hold">
                                          <p:stCondLst>
                                            <p:cond delay="0"/>
                                          </p:stCondLst>
                                        </p:cTn>
                                        <p:tgtEl>
                                          <p:spTgt spid="75"/>
                                        </p:tgtEl>
                                        <p:attrNameLst>
                                          <p:attrName>style.visibility</p:attrName>
                                        </p:attrNameLst>
                                      </p:cBhvr>
                                      <p:to>
                                        <p:strVal val="visible"/>
                                      </p:to>
                                    </p:set>
                                  </p:childTnLst>
                                </p:cTn>
                              </p:par>
                              <p:par>
                                <p:cTn id="183" presetID="1" presetClass="entr" presetSubtype="0" fill="hold" grpId="2" nodeType="withEffect">
                                  <p:stCondLst>
                                    <p:cond delay="0"/>
                                  </p:stCondLst>
                                  <p:childTnLst>
                                    <p:set>
                                      <p:cBhvr>
                                        <p:cTn id="184" dur="1" fill="hold">
                                          <p:stCondLst>
                                            <p:cond delay="0"/>
                                          </p:stCondLst>
                                        </p:cTn>
                                        <p:tgtEl>
                                          <p:spTgt spid="77"/>
                                        </p:tgtEl>
                                        <p:attrNameLst>
                                          <p:attrName>style.visibility</p:attrName>
                                        </p:attrNameLst>
                                      </p:cBhvr>
                                      <p:to>
                                        <p:strVal val="visible"/>
                                      </p:to>
                                    </p:set>
                                  </p:childTnLst>
                                </p:cTn>
                              </p:par>
                              <p:par>
                                <p:cTn id="185" presetID="1" presetClass="entr" presetSubtype="0" fill="hold" grpId="2" nodeType="withEffect">
                                  <p:stCondLst>
                                    <p:cond delay="0"/>
                                  </p:stCondLst>
                                  <p:childTnLst>
                                    <p:set>
                                      <p:cBhvr>
                                        <p:cTn id="186" dur="1" fill="hold">
                                          <p:stCondLst>
                                            <p:cond delay="0"/>
                                          </p:stCondLst>
                                        </p:cTn>
                                        <p:tgtEl>
                                          <p:spTgt spid="76"/>
                                        </p:tgtEl>
                                        <p:attrNameLst>
                                          <p:attrName>style.visibility</p:attrName>
                                        </p:attrNameLst>
                                      </p:cBhvr>
                                      <p:to>
                                        <p:strVal val="visible"/>
                                      </p:to>
                                    </p:set>
                                  </p:childTnLst>
                                </p:cTn>
                              </p:par>
                              <p:par>
                                <p:cTn id="187" presetID="1" presetClass="entr" presetSubtype="0" fill="hold" grpId="2" nodeType="withEffect">
                                  <p:stCondLst>
                                    <p:cond delay="0"/>
                                  </p:stCondLst>
                                  <p:childTnLst>
                                    <p:set>
                                      <p:cBhvr>
                                        <p:cTn id="188" dur="1" fill="hold">
                                          <p:stCondLst>
                                            <p:cond delay="0"/>
                                          </p:stCondLst>
                                        </p:cTn>
                                        <p:tgtEl>
                                          <p:spTgt spid="79"/>
                                        </p:tgtEl>
                                        <p:attrNameLst>
                                          <p:attrName>style.visibility</p:attrName>
                                        </p:attrNameLst>
                                      </p:cBhvr>
                                      <p:to>
                                        <p:strVal val="visible"/>
                                      </p:to>
                                    </p:set>
                                  </p:childTnLst>
                                </p:cTn>
                              </p:par>
                              <p:par>
                                <p:cTn id="189" presetID="1" presetClass="entr" presetSubtype="0" fill="hold" grpId="2" nodeType="withEffect">
                                  <p:stCondLst>
                                    <p:cond delay="0"/>
                                  </p:stCondLst>
                                  <p:childTnLst>
                                    <p:set>
                                      <p:cBhvr>
                                        <p:cTn id="190" dur="1" fill="hold">
                                          <p:stCondLst>
                                            <p:cond delay="0"/>
                                          </p:stCondLst>
                                        </p:cTn>
                                        <p:tgtEl>
                                          <p:spTgt spid="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72" grpId="0" animBg="1"/>
      <p:bldP spid="75" grpId="0" animBg="1"/>
      <p:bldP spid="75" grpId="1" animBg="1"/>
      <p:bldP spid="75" grpId="2" animBg="1"/>
      <p:bldP spid="75" grpId="3" animBg="1"/>
      <p:bldP spid="75" grpId="4"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494FE3-9477-24B9-0743-A5FE84184441}"/>
              </a:ext>
            </a:extLst>
          </p:cNvPr>
          <p:cNvSpPr>
            <a:spLocks noGrp="1"/>
          </p:cNvSpPr>
          <p:nvPr>
            <p:ph type="title"/>
          </p:nvPr>
        </p:nvSpPr>
        <p:spPr>
          <a:xfrm>
            <a:off x="491321" y="1616662"/>
            <a:ext cx="8229600" cy="588202"/>
          </a:xfrm>
        </p:spPr>
        <p:txBody>
          <a:bodyPr vert="horz" lIns="91440" tIns="45720" rIns="91440" bIns="45720" rtlCol="0" anchor="ctr">
            <a:normAutofit/>
          </a:bodyPr>
          <a:lstStyle/>
          <a:p>
            <a:pPr algn="l"/>
            <a:r>
              <a:rPr lang="fr-FR" sz="2000" b="1">
                <a:sym typeface="Wingdings" panose="05000000000000000000" pitchFamily="2" charset="2"/>
              </a:rPr>
              <a:t> </a:t>
            </a:r>
            <a:r>
              <a:rPr lang="fr-FR" sz="2000" b="1"/>
              <a:t>Cas concrets : gestion d’un encombre à l’abord </a:t>
            </a:r>
            <a:endParaRPr lang="fr-FR" sz="2000" b="1" u="sng"/>
          </a:p>
        </p:txBody>
      </p:sp>
      <p:pic>
        <p:nvPicPr>
          <p:cNvPr id="6" name="Image 5">
            <a:extLst>
              <a:ext uri="{FF2B5EF4-FFF2-40B4-BE49-F238E27FC236}">
                <a16:creationId xmlns:a16="http://schemas.microsoft.com/office/drawing/2014/main" id="{81A67896-0A86-7D84-BAD7-F756609378D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20240" y="2537621"/>
            <a:ext cx="4950350" cy="2726326"/>
          </a:xfrm>
          <a:prstGeom prst="rect">
            <a:avLst/>
          </a:prstGeom>
          <a:ln>
            <a:solidFill>
              <a:schemeClr val="tx1"/>
            </a:solidFill>
          </a:ln>
        </p:spPr>
      </p:pic>
      <p:sp>
        <p:nvSpPr>
          <p:cNvPr id="9" name="ZoneTexte 8">
            <a:extLst>
              <a:ext uri="{FF2B5EF4-FFF2-40B4-BE49-F238E27FC236}">
                <a16:creationId xmlns:a16="http://schemas.microsoft.com/office/drawing/2014/main" id="{B69D97CA-F838-EBA7-FF17-2EA42EC73E7B}"/>
              </a:ext>
            </a:extLst>
          </p:cNvPr>
          <p:cNvSpPr txBox="1"/>
          <p:nvPr/>
        </p:nvSpPr>
        <p:spPr>
          <a:xfrm>
            <a:off x="251520" y="260648"/>
            <a:ext cx="8640960" cy="1200329"/>
          </a:xfrm>
          <a:prstGeom prst="rect">
            <a:avLst/>
          </a:prstGeom>
        </p:spPr>
        <p:txBody>
          <a:bodyPr vert="horz" lIns="91440" tIns="45720" rIns="91440" bIns="45720" rtlCol="0" anchor="ctr">
            <a:noAutofit/>
          </a:bodyPr>
          <a:lstStyle>
            <a:lvl1pPr algn="ctr">
              <a:spcBef>
                <a:spcPct val="0"/>
              </a:spcBef>
              <a:buNone/>
              <a:defRPr sz="2800" b="1">
                <a:latin typeface="+mj-lt"/>
                <a:ea typeface="+mj-ea"/>
                <a:cs typeface="+mj-cs"/>
              </a:defRPr>
            </a:lvl1pPr>
          </a:lstStyle>
          <a:p>
            <a:pPr lvl="2" algn="ctr"/>
            <a:r>
              <a:rPr lang="fr-FR" sz="2500" b="1" dirty="0">
                <a:latin typeface="+mj-lt"/>
                <a:ea typeface="+mj-ea"/>
                <a:cs typeface="+mj-cs"/>
              </a:rPr>
              <a:t>Relations entre acteurs :</a:t>
            </a:r>
          </a:p>
          <a:p>
            <a:pPr marL="0" lvl="2" algn="ctr"/>
            <a:r>
              <a:rPr lang="fr-FR" sz="2500" dirty="0">
                <a:latin typeface="+mj-lt"/>
                <a:ea typeface="+mj-ea"/>
                <a:cs typeface="+mj-cs"/>
              </a:rPr>
              <a:t>nécessité d'une coopération efficace en fonction des enjeux</a:t>
            </a:r>
          </a:p>
        </p:txBody>
      </p:sp>
      <p:sp>
        <p:nvSpPr>
          <p:cNvPr id="3" name="ZoneTexte 2">
            <a:extLst>
              <a:ext uri="{FF2B5EF4-FFF2-40B4-BE49-F238E27FC236}">
                <a16:creationId xmlns:a16="http://schemas.microsoft.com/office/drawing/2014/main" id="{47A0EFEF-B067-EAEA-2DD2-C5E50D4902BA}"/>
              </a:ext>
            </a:extLst>
          </p:cNvPr>
          <p:cNvSpPr txBox="1"/>
          <p:nvPr/>
        </p:nvSpPr>
        <p:spPr>
          <a:xfrm>
            <a:off x="1579557" y="5412038"/>
            <a:ext cx="5760640"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fr-FR"/>
              <a:t>À vous de jouer ! Qui intervient et comment ? </a:t>
            </a:r>
          </a:p>
        </p:txBody>
      </p:sp>
      <p:sp>
        <p:nvSpPr>
          <p:cNvPr id="5" name="ZoneTexte 4">
            <a:extLst>
              <a:ext uri="{FF2B5EF4-FFF2-40B4-BE49-F238E27FC236}">
                <a16:creationId xmlns:a16="http://schemas.microsoft.com/office/drawing/2014/main" id="{DE786D37-6848-77D1-1808-5CEDBEECE61D}"/>
              </a:ext>
            </a:extLst>
          </p:cNvPr>
          <p:cNvSpPr txBox="1"/>
          <p:nvPr/>
        </p:nvSpPr>
        <p:spPr>
          <a:xfrm>
            <a:off x="1615561" y="5781370"/>
            <a:ext cx="5688632" cy="369332"/>
          </a:xfrm>
          <a:prstGeom prst="rect">
            <a:avLst/>
          </a:prstGeom>
          <a:noFill/>
        </p:spPr>
        <p:txBody>
          <a:bodyPr wrap="square">
            <a:spAutoFit/>
          </a:bodyPr>
          <a:lstStyle/>
          <a:p>
            <a:pPr algn="ctr"/>
            <a:r>
              <a:rPr lang="fr-FR" i="1" dirty="0"/>
              <a:t>Travail en groupe</a:t>
            </a:r>
          </a:p>
        </p:txBody>
      </p:sp>
      <p:sp>
        <p:nvSpPr>
          <p:cNvPr id="10" name="ZoneTexte 9">
            <a:extLst>
              <a:ext uri="{FF2B5EF4-FFF2-40B4-BE49-F238E27FC236}">
                <a16:creationId xmlns:a16="http://schemas.microsoft.com/office/drawing/2014/main" id="{428CFCB2-451C-3E22-7F24-F7F5F91C82AC}"/>
              </a:ext>
            </a:extLst>
          </p:cNvPr>
          <p:cNvSpPr txBox="1"/>
          <p:nvPr/>
        </p:nvSpPr>
        <p:spPr>
          <a:xfrm>
            <a:off x="1920240" y="2223020"/>
            <a:ext cx="4989266" cy="338554"/>
          </a:xfrm>
          <a:prstGeom prst="rect">
            <a:avLst/>
          </a:prstGeom>
          <a:noFill/>
        </p:spPr>
        <p:txBody>
          <a:bodyPr wrap="square" lIns="91440" tIns="45720" rIns="91440" bIns="45720" anchor="t">
            <a:spAutoFit/>
          </a:bodyPr>
          <a:lstStyle/>
          <a:p>
            <a:pPr algn="ctr"/>
            <a:r>
              <a:rPr lang="fr-FR" sz="1600" b="1" u="sng" dirty="0"/>
              <a:t>D’un pont/route communale ou parcelle communale</a:t>
            </a:r>
            <a:endParaRPr lang="fr-FR" sz="1600" dirty="0"/>
          </a:p>
        </p:txBody>
      </p:sp>
    </p:spTree>
    <p:extLst>
      <p:ext uri="{BB962C8B-B14F-4D97-AF65-F5344CB8AC3E}">
        <p14:creationId xmlns:p14="http://schemas.microsoft.com/office/powerpoint/2010/main" val="931275049"/>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5" name="Image 24">
            <a:extLst>
              <a:ext uri="{FF2B5EF4-FFF2-40B4-BE49-F238E27FC236}">
                <a16:creationId xmlns:a16="http://schemas.microsoft.com/office/drawing/2014/main" id="{477968A5-9AB5-9FBD-4A22-9510B4E80A0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71408" y="1201369"/>
            <a:ext cx="2171421" cy="1195875"/>
          </a:xfrm>
          <a:prstGeom prst="rect">
            <a:avLst/>
          </a:prstGeom>
        </p:spPr>
      </p:pic>
      <p:sp>
        <p:nvSpPr>
          <p:cNvPr id="4" name="Titre 1">
            <a:extLst>
              <a:ext uri="{FF2B5EF4-FFF2-40B4-BE49-F238E27FC236}">
                <a16:creationId xmlns:a16="http://schemas.microsoft.com/office/drawing/2014/main" id="{5EF2F2DF-819A-3933-A6F8-AA03F1D86C16}"/>
              </a:ext>
            </a:extLst>
          </p:cNvPr>
          <p:cNvSpPr>
            <a:spLocks noGrp="1"/>
          </p:cNvSpPr>
          <p:nvPr>
            <p:ph type="title"/>
          </p:nvPr>
        </p:nvSpPr>
        <p:spPr>
          <a:xfrm>
            <a:off x="517279" y="364722"/>
            <a:ext cx="8229600" cy="588202"/>
          </a:xfrm>
        </p:spPr>
        <p:txBody>
          <a:bodyPr vert="horz" lIns="91440" tIns="45720" rIns="91440" bIns="45720" rtlCol="0" anchor="ctr">
            <a:normAutofit fontScale="90000"/>
          </a:bodyPr>
          <a:lstStyle/>
          <a:p>
            <a:pPr algn="l"/>
            <a:r>
              <a:rPr lang="fr-FR" sz="2000" b="1">
                <a:sym typeface="Wingdings" panose="05000000000000000000" pitchFamily="2" charset="2"/>
              </a:rPr>
              <a:t> </a:t>
            </a:r>
            <a:r>
              <a:rPr lang="fr-FR" sz="2000" b="1"/>
              <a:t>Cas concrets : gestion d’un encombre à l’abord </a:t>
            </a:r>
            <a:r>
              <a:rPr lang="fr-FR" sz="2000" b="1" u="sng"/>
              <a:t>d’un pont d’une route communale ou parcelle communale</a:t>
            </a:r>
          </a:p>
        </p:txBody>
      </p:sp>
      <p:sp>
        <p:nvSpPr>
          <p:cNvPr id="7" name="ZoneTexte 6">
            <a:extLst>
              <a:ext uri="{FF2B5EF4-FFF2-40B4-BE49-F238E27FC236}">
                <a16:creationId xmlns:a16="http://schemas.microsoft.com/office/drawing/2014/main" id="{E7890624-DCAA-2040-365C-2BCBE0FF7B52}"/>
              </a:ext>
            </a:extLst>
          </p:cNvPr>
          <p:cNvSpPr txBox="1"/>
          <p:nvPr/>
        </p:nvSpPr>
        <p:spPr>
          <a:xfrm>
            <a:off x="1043608" y="4637056"/>
            <a:ext cx="1394692"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a:t>Commune</a:t>
            </a:r>
          </a:p>
        </p:txBody>
      </p:sp>
      <p:sp>
        <p:nvSpPr>
          <p:cNvPr id="8" name="ZoneTexte 7">
            <a:extLst>
              <a:ext uri="{FF2B5EF4-FFF2-40B4-BE49-F238E27FC236}">
                <a16:creationId xmlns:a16="http://schemas.microsoft.com/office/drawing/2014/main" id="{5BEAD54D-582E-CD61-2179-8A5B6D86354E}"/>
              </a:ext>
            </a:extLst>
          </p:cNvPr>
          <p:cNvSpPr txBox="1"/>
          <p:nvPr/>
        </p:nvSpPr>
        <p:spPr>
          <a:xfrm>
            <a:off x="6794026" y="4335989"/>
            <a:ext cx="1260140"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SIETRA</a:t>
            </a:r>
          </a:p>
        </p:txBody>
      </p:sp>
      <p:sp>
        <p:nvSpPr>
          <p:cNvPr id="9" name="ZoneTexte 8">
            <a:extLst>
              <a:ext uri="{FF2B5EF4-FFF2-40B4-BE49-F238E27FC236}">
                <a16:creationId xmlns:a16="http://schemas.microsoft.com/office/drawing/2014/main" id="{B4051609-A448-2D7A-E3D3-09CCA76EF7E2}"/>
              </a:ext>
            </a:extLst>
          </p:cNvPr>
          <p:cNvSpPr txBox="1"/>
          <p:nvPr/>
        </p:nvSpPr>
        <p:spPr>
          <a:xfrm>
            <a:off x="3848977" y="5436034"/>
            <a:ext cx="1566205" cy="923330"/>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Propriétaires Riverains</a:t>
            </a:r>
          </a:p>
          <a:p>
            <a:r>
              <a:rPr lang="fr-FR"/>
              <a:t>Grand public</a:t>
            </a:r>
          </a:p>
        </p:txBody>
      </p:sp>
      <p:sp>
        <p:nvSpPr>
          <p:cNvPr id="11" name="ZoneTexte 10">
            <a:extLst>
              <a:ext uri="{FF2B5EF4-FFF2-40B4-BE49-F238E27FC236}">
                <a16:creationId xmlns:a16="http://schemas.microsoft.com/office/drawing/2014/main" id="{04B9A31D-A654-632B-CA5D-3C6B957A4434}"/>
              </a:ext>
            </a:extLst>
          </p:cNvPr>
          <p:cNvSpPr txBox="1"/>
          <p:nvPr/>
        </p:nvSpPr>
        <p:spPr>
          <a:xfrm>
            <a:off x="663053" y="3053135"/>
            <a:ext cx="2155801" cy="830997"/>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p>
            <a:pPr algn="ctr"/>
            <a:r>
              <a:rPr lang="fr-FR" sz="1600" b="1" i="1"/>
              <a:t>Intervention privilégiée </a:t>
            </a:r>
            <a:r>
              <a:rPr lang="fr-FR" sz="1600" i="1"/>
              <a:t>en tant que</a:t>
            </a:r>
            <a:endParaRPr lang="fr-FR"/>
          </a:p>
          <a:p>
            <a:pPr algn="ctr"/>
            <a:r>
              <a:rPr lang="fr-FR" sz="1600" i="1"/>
              <a:t> propriétaire </a:t>
            </a:r>
            <a:endParaRPr lang="fr-FR"/>
          </a:p>
        </p:txBody>
      </p:sp>
      <p:sp>
        <p:nvSpPr>
          <p:cNvPr id="13" name="ZoneTexte 12">
            <a:extLst>
              <a:ext uri="{FF2B5EF4-FFF2-40B4-BE49-F238E27FC236}">
                <a16:creationId xmlns:a16="http://schemas.microsoft.com/office/drawing/2014/main" id="{E6E758B0-83EA-EDBA-7688-443B33440588}"/>
              </a:ext>
            </a:extLst>
          </p:cNvPr>
          <p:cNvSpPr txBox="1"/>
          <p:nvPr/>
        </p:nvSpPr>
        <p:spPr>
          <a:xfrm>
            <a:off x="3477115" y="4345454"/>
            <a:ext cx="2047021" cy="738664"/>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a:t>Rôle de conseil sur le type d’intervention en fonction des enjeux</a:t>
            </a:r>
          </a:p>
        </p:txBody>
      </p:sp>
      <p:sp>
        <p:nvSpPr>
          <p:cNvPr id="15" name="ZoneTexte 14">
            <a:extLst>
              <a:ext uri="{FF2B5EF4-FFF2-40B4-BE49-F238E27FC236}">
                <a16:creationId xmlns:a16="http://schemas.microsoft.com/office/drawing/2014/main" id="{254AF6F8-C4E3-2564-8876-C08145B18E15}"/>
              </a:ext>
            </a:extLst>
          </p:cNvPr>
          <p:cNvSpPr txBox="1"/>
          <p:nvPr/>
        </p:nvSpPr>
        <p:spPr>
          <a:xfrm>
            <a:off x="6160202" y="2836778"/>
            <a:ext cx="2527788" cy="1077218"/>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rtlCol="0">
            <a:spAutoFit/>
          </a:bodyPr>
          <a:lstStyle>
            <a:defPPr>
              <a:defRPr lang="fr-FR"/>
            </a:defPPr>
            <a:lvl1pPr algn="ctr">
              <a:defRPr sz="1600" i="1"/>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Intervention possible (compétence GEMAPI)          - Action du PPG   </a:t>
            </a:r>
          </a:p>
          <a:p>
            <a:r>
              <a:rPr lang="fr-FR" dirty="0"/>
              <a:t> - Travaux urgents</a:t>
            </a:r>
          </a:p>
        </p:txBody>
      </p:sp>
      <p:cxnSp>
        <p:nvCxnSpPr>
          <p:cNvPr id="18" name="Connecteur droit avec flèche 17">
            <a:extLst>
              <a:ext uri="{FF2B5EF4-FFF2-40B4-BE49-F238E27FC236}">
                <a16:creationId xmlns:a16="http://schemas.microsoft.com/office/drawing/2014/main" id="{571EEA42-9C1B-7F7E-E6D3-52D76BDC13E8}"/>
              </a:ext>
            </a:extLst>
          </p:cNvPr>
          <p:cNvCxnSpPr>
            <a:cxnSpLocks/>
            <a:stCxn id="7" idx="0"/>
            <a:endCxn id="11" idx="2"/>
          </p:cNvCxnSpPr>
          <p:nvPr/>
        </p:nvCxnSpPr>
        <p:spPr>
          <a:xfrm flipV="1">
            <a:off x="1740954" y="3884132"/>
            <a:ext cx="0" cy="752924"/>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cxnSp>
        <p:nvCxnSpPr>
          <p:cNvPr id="19" name="Connecteur droit avec flèche 18">
            <a:extLst>
              <a:ext uri="{FF2B5EF4-FFF2-40B4-BE49-F238E27FC236}">
                <a16:creationId xmlns:a16="http://schemas.microsoft.com/office/drawing/2014/main" id="{05C01DF6-8687-75A7-74AD-545085719EDB}"/>
              </a:ext>
            </a:extLst>
          </p:cNvPr>
          <p:cNvCxnSpPr>
            <a:cxnSpLocks/>
            <a:stCxn id="8" idx="0"/>
            <a:endCxn id="15" idx="2"/>
          </p:cNvCxnSpPr>
          <p:nvPr/>
        </p:nvCxnSpPr>
        <p:spPr>
          <a:xfrm flipV="1">
            <a:off x="7424096" y="3913996"/>
            <a:ext cx="0" cy="421993"/>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23" name="Connecteur droit avec flèche 22">
            <a:extLst>
              <a:ext uri="{FF2B5EF4-FFF2-40B4-BE49-F238E27FC236}">
                <a16:creationId xmlns:a16="http://schemas.microsoft.com/office/drawing/2014/main" id="{935922C1-16E7-BEA0-6E06-C1507DF264E6}"/>
              </a:ext>
            </a:extLst>
          </p:cNvPr>
          <p:cNvCxnSpPr>
            <a:cxnSpLocks/>
            <a:stCxn id="8" idx="1"/>
            <a:endCxn id="13" idx="3"/>
          </p:cNvCxnSpPr>
          <p:nvPr/>
        </p:nvCxnSpPr>
        <p:spPr>
          <a:xfrm flipH="1">
            <a:off x="5524136" y="4520655"/>
            <a:ext cx="1269890" cy="194131"/>
          </a:xfrm>
          <a:prstGeom prst="straightConnector1">
            <a:avLst/>
          </a:prstGeom>
          <a:ln w="38100">
            <a:tailEnd type="triangle" w="lg" len="lg"/>
          </a:ln>
        </p:spPr>
        <p:style>
          <a:lnRef idx="1">
            <a:schemeClr val="accent3"/>
          </a:lnRef>
          <a:fillRef idx="0">
            <a:schemeClr val="accent3"/>
          </a:fillRef>
          <a:effectRef idx="0">
            <a:schemeClr val="accent3"/>
          </a:effectRef>
          <a:fontRef idx="minor">
            <a:schemeClr val="tx1"/>
          </a:fontRef>
        </p:style>
      </p:cxnSp>
      <p:cxnSp>
        <p:nvCxnSpPr>
          <p:cNvPr id="31" name="Connecteur droit avec flèche 30">
            <a:extLst>
              <a:ext uri="{FF2B5EF4-FFF2-40B4-BE49-F238E27FC236}">
                <a16:creationId xmlns:a16="http://schemas.microsoft.com/office/drawing/2014/main" id="{E5A26919-0C8F-C456-C03A-1C2569EAED52}"/>
              </a:ext>
            </a:extLst>
          </p:cNvPr>
          <p:cNvCxnSpPr>
            <a:cxnSpLocks/>
            <a:stCxn id="36" idx="1"/>
            <a:endCxn id="9" idx="3"/>
          </p:cNvCxnSpPr>
          <p:nvPr/>
        </p:nvCxnSpPr>
        <p:spPr>
          <a:xfrm flipH="1">
            <a:off x="5415182" y="5791385"/>
            <a:ext cx="772876" cy="106314"/>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34" name="ZoneTexte 33">
            <a:extLst>
              <a:ext uri="{FF2B5EF4-FFF2-40B4-BE49-F238E27FC236}">
                <a16:creationId xmlns:a16="http://schemas.microsoft.com/office/drawing/2014/main" id="{09C4E11E-6D43-ADA6-5251-73FE8D8C8D76}"/>
              </a:ext>
            </a:extLst>
          </p:cNvPr>
          <p:cNvSpPr txBox="1"/>
          <p:nvPr/>
        </p:nvSpPr>
        <p:spPr>
          <a:xfrm>
            <a:off x="1681410" y="5454681"/>
            <a:ext cx="1394691" cy="738664"/>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dirty="0"/>
              <a:t>Rôle d’information / communication</a:t>
            </a:r>
          </a:p>
        </p:txBody>
      </p:sp>
      <p:cxnSp>
        <p:nvCxnSpPr>
          <p:cNvPr id="35" name="Connecteur droit avec flèche 34">
            <a:extLst>
              <a:ext uri="{FF2B5EF4-FFF2-40B4-BE49-F238E27FC236}">
                <a16:creationId xmlns:a16="http://schemas.microsoft.com/office/drawing/2014/main" id="{690D2594-7D72-1E85-3ECA-979CF7498E5D}"/>
              </a:ext>
            </a:extLst>
          </p:cNvPr>
          <p:cNvCxnSpPr>
            <a:cxnSpLocks/>
            <a:stCxn id="8" idx="2"/>
            <a:endCxn id="36" idx="0"/>
          </p:cNvCxnSpPr>
          <p:nvPr/>
        </p:nvCxnSpPr>
        <p:spPr>
          <a:xfrm flipH="1">
            <a:off x="6885404" y="4705321"/>
            <a:ext cx="538692" cy="716732"/>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36" name="ZoneTexte 35">
            <a:extLst>
              <a:ext uri="{FF2B5EF4-FFF2-40B4-BE49-F238E27FC236}">
                <a16:creationId xmlns:a16="http://schemas.microsoft.com/office/drawing/2014/main" id="{ED34C7E5-5A45-9F26-3164-A78849A5DD9E}"/>
              </a:ext>
            </a:extLst>
          </p:cNvPr>
          <p:cNvSpPr txBox="1"/>
          <p:nvPr/>
        </p:nvSpPr>
        <p:spPr>
          <a:xfrm>
            <a:off x="6188058" y="5422053"/>
            <a:ext cx="1394691" cy="738664"/>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a:t>Rôle d’information / communication</a:t>
            </a:r>
          </a:p>
        </p:txBody>
      </p:sp>
      <p:cxnSp>
        <p:nvCxnSpPr>
          <p:cNvPr id="37" name="Connecteur droit avec flèche 36">
            <a:extLst>
              <a:ext uri="{FF2B5EF4-FFF2-40B4-BE49-F238E27FC236}">
                <a16:creationId xmlns:a16="http://schemas.microsoft.com/office/drawing/2014/main" id="{E5A26919-0C8F-C456-C03A-1C2569EAED52}"/>
              </a:ext>
            </a:extLst>
          </p:cNvPr>
          <p:cNvCxnSpPr>
            <a:cxnSpLocks/>
            <a:stCxn id="7" idx="2"/>
            <a:endCxn id="34" idx="0"/>
          </p:cNvCxnSpPr>
          <p:nvPr/>
        </p:nvCxnSpPr>
        <p:spPr>
          <a:xfrm>
            <a:off x="1740954" y="5006388"/>
            <a:ext cx="637802" cy="448293"/>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38" name="Connecteur droit avec flèche 37">
            <a:extLst>
              <a:ext uri="{FF2B5EF4-FFF2-40B4-BE49-F238E27FC236}">
                <a16:creationId xmlns:a16="http://schemas.microsoft.com/office/drawing/2014/main" id="{E5A26919-0C8F-C456-C03A-1C2569EAED52}"/>
              </a:ext>
            </a:extLst>
          </p:cNvPr>
          <p:cNvCxnSpPr>
            <a:cxnSpLocks/>
            <a:stCxn id="34" idx="3"/>
            <a:endCxn id="9" idx="1"/>
          </p:cNvCxnSpPr>
          <p:nvPr/>
        </p:nvCxnSpPr>
        <p:spPr>
          <a:xfrm>
            <a:off x="3076101" y="5824013"/>
            <a:ext cx="772876" cy="73686"/>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44" name="Connecteur droit avec flèche 43">
            <a:extLst>
              <a:ext uri="{FF2B5EF4-FFF2-40B4-BE49-F238E27FC236}">
                <a16:creationId xmlns:a16="http://schemas.microsoft.com/office/drawing/2014/main" id="{935922C1-16E7-BEA0-6E06-C1507DF264E6}"/>
              </a:ext>
            </a:extLst>
          </p:cNvPr>
          <p:cNvCxnSpPr>
            <a:cxnSpLocks/>
            <a:stCxn id="13" idx="1"/>
            <a:endCxn id="7" idx="3"/>
          </p:cNvCxnSpPr>
          <p:nvPr/>
        </p:nvCxnSpPr>
        <p:spPr>
          <a:xfrm flipH="1">
            <a:off x="2438300" y="4714786"/>
            <a:ext cx="1038815" cy="106936"/>
          </a:xfrm>
          <a:prstGeom prst="straightConnector1">
            <a:avLst/>
          </a:prstGeom>
          <a:ln w="38100">
            <a:tailEnd type="triangle" w="lg" len="lg"/>
          </a:ln>
        </p:spPr>
        <p:style>
          <a:lnRef idx="1">
            <a:schemeClr val="accent3"/>
          </a:lnRef>
          <a:fillRef idx="0">
            <a:schemeClr val="accent3"/>
          </a:fillRef>
          <a:effectRef idx="0">
            <a:schemeClr val="accent3"/>
          </a:effectRef>
          <a:fontRef idx="minor">
            <a:schemeClr val="tx1"/>
          </a:fontRef>
        </p:style>
      </p:cxnSp>
      <p:sp>
        <p:nvSpPr>
          <p:cNvPr id="49" name="ZoneTexte 48">
            <a:extLst>
              <a:ext uri="{FF2B5EF4-FFF2-40B4-BE49-F238E27FC236}">
                <a16:creationId xmlns:a16="http://schemas.microsoft.com/office/drawing/2014/main" id="{04B9A31D-A654-632B-CA5D-3C6B957A4434}"/>
              </a:ext>
            </a:extLst>
          </p:cNvPr>
          <p:cNvSpPr txBox="1"/>
          <p:nvPr/>
        </p:nvSpPr>
        <p:spPr>
          <a:xfrm>
            <a:off x="3861676" y="3050570"/>
            <a:ext cx="1190886" cy="584775"/>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fr-FR" sz="1600" i="1"/>
              <a:t>Partenariat possible</a:t>
            </a:r>
          </a:p>
        </p:txBody>
      </p:sp>
      <p:cxnSp>
        <p:nvCxnSpPr>
          <p:cNvPr id="50" name="Connecteur droit avec flèche 49">
            <a:extLst>
              <a:ext uri="{FF2B5EF4-FFF2-40B4-BE49-F238E27FC236}">
                <a16:creationId xmlns:a16="http://schemas.microsoft.com/office/drawing/2014/main" id="{05C01DF6-8687-75A7-74AD-545085719EDB}"/>
              </a:ext>
            </a:extLst>
          </p:cNvPr>
          <p:cNvCxnSpPr>
            <a:cxnSpLocks/>
            <a:stCxn id="15" idx="1"/>
            <a:endCxn id="49" idx="3"/>
          </p:cNvCxnSpPr>
          <p:nvPr/>
        </p:nvCxnSpPr>
        <p:spPr>
          <a:xfrm flipH="1" flipV="1">
            <a:off x="5052562" y="3342958"/>
            <a:ext cx="1107640" cy="32429"/>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54" name="Connecteur droit avec flèche 53">
            <a:extLst>
              <a:ext uri="{FF2B5EF4-FFF2-40B4-BE49-F238E27FC236}">
                <a16:creationId xmlns:a16="http://schemas.microsoft.com/office/drawing/2014/main" id="{05C01DF6-8687-75A7-74AD-545085719EDB}"/>
              </a:ext>
            </a:extLst>
          </p:cNvPr>
          <p:cNvCxnSpPr>
            <a:cxnSpLocks/>
            <a:stCxn id="15" idx="0"/>
            <a:endCxn id="25" idx="3"/>
          </p:cNvCxnSpPr>
          <p:nvPr/>
        </p:nvCxnSpPr>
        <p:spPr>
          <a:xfrm flipH="1" flipV="1">
            <a:off x="5542829" y="1799307"/>
            <a:ext cx="1881267" cy="1037471"/>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57" name="Connecteur droit avec flèche 56">
            <a:extLst>
              <a:ext uri="{FF2B5EF4-FFF2-40B4-BE49-F238E27FC236}">
                <a16:creationId xmlns:a16="http://schemas.microsoft.com/office/drawing/2014/main" id="{05C01DF6-8687-75A7-74AD-545085719EDB}"/>
              </a:ext>
            </a:extLst>
          </p:cNvPr>
          <p:cNvCxnSpPr>
            <a:cxnSpLocks/>
            <a:stCxn id="11" idx="3"/>
            <a:endCxn id="49" idx="1"/>
          </p:cNvCxnSpPr>
          <p:nvPr/>
        </p:nvCxnSpPr>
        <p:spPr>
          <a:xfrm flipV="1">
            <a:off x="2818854" y="3342958"/>
            <a:ext cx="1042822" cy="125676"/>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73" name="Connecteur droit avec flèche 72">
            <a:extLst>
              <a:ext uri="{FF2B5EF4-FFF2-40B4-BE49-F238E27FC236}">
                <a16:creationId xmlns:a16="http://schemas.microsoft.com/office/drawing/2014/main" id="{05C01DF6-8687-75A7-74AD-545085719EDB}"/>
              </a:ext>
            </a:extLst>
          </p:cNvPr>
          <p:cNvCxnSpPr>
            <a:cxnSpLocks/>
            <a:stCxn id="49" idx="0"/>
            <a:endCxn id="25" idx="2"/>
          </p:cNvCxnSpPr>
          <p:nvPr/>
        </p:nvCxnSpPr>
        <p:spPr>
          <a:xfrm flipV="1">
            <a:off x="4457119" y="2397244"/>
            <a:ext cx="0" cy="653326"/>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26" name="Connecteur droit avec flèche 25">
            <a:extLst>
              <a:ext uri="{FF2B5EF4-FFF2-40B4-BE49-F238E27FC236}">
                <a16:creationId xmlns:a16="http://schemas.microsoft.com/office/drawing/2014/main" id="{05C01DF6-8687-75A7-74AD-545085719EDB}"/>
              </a:ext>
            </a:extLst>
          </p:cNvPr>
          <p:cNvCxnSpPr>
            <a:cxnSpLocks/>
            <a:stCxn id="11" idx="0"/>
            <a:endCxn id="25" idx="1"/>
          </p:cNvCxnSpPr>
          <p:nvPr/>
        </p:nvCxnSpPr>
        <p:spPr>
          <a:xfrm flipV="1">
            <a:off x="1740954" y="1799307"/>
            <a:ext cx="1630454" cy="1253828"/>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4280698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down)">
                                      <p:cBhvr>
                                        <p:cTn id="10" dur="500"/>
                                        <p:tgtEl>
                                          <p:spTgt spid="23"/>
                                        </p:tgtEl>
                                      </p:cBhvr>
                                    </p:animEffect>
                                  </p:childTnLst>
                                </p:cTn>
                              </p:par>
                              <p:par>
                                <p:cTn id="11" presetID="22" presetClass="entr" presetSubtype="4" fill="hold"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down)">
                                      <p:cBhvr>
                                        <p:cTn id="13" dur="500"/>
                                        <p:tgtEl>
                                          <p:spTgt spid="4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down)">
                                      <p:cBhvr>
                                        <p:cTn id="18" dur="500"/>
                                        <p:tgtEl>
                                          <p:spTgt spid="36"/>
                                        </p:tgtEl>
                                      </p:cBhvr>
                                    </p:animEffect>
                                  </p:childTnLst>
                                </p:cTn>
                              </p:par>
                              <p:par>
                                <p:cTn id="19" presetID="22" presetClass="entr" presetSubtype="4" fill="hold" nodeType="with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down)">
                                      <p:cBhvr>
                                        <p:cTn id="21" dur="500"/>
                                        <p:tgtEl>
                                          <p:spTgt spid="35"/>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down)">
                                      <p:cBhvr>
                                        <p:cTn id="24" dur="500"/>
                                        <p:tgtEl>
                                          <p:spTgt spid="34"/>
                                        </p:tgtEl>
                                      </p:cBhvr>
                                    </p:animEffect>
                                  </p:childTnLst>
                                </p:cTn>
                              </p:par>
                              <p:par>
                                <p:cTn id="25" presetID="22" presetClass="entr" presetSubtype="4"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down)">
                                      <p:cBhvr>
                                        <p:cTn id="27" dur="500"/>
                                        <p:tgtEl>
                                          <p:spTgt spid="37"/>
                                        </p:tgtEl>
                                      </p:cBhvr>
                                    </p:animEffect>
                                  </p:childTnLst>
                                </p:cTn>
                              </p:par>
                              <p:par>
                                <p:cTn id="28" presetID="22" presetClass="entr" presetSubtype="4"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down)">
                                      <p:cBhvr>
                                        <p:cTn id="30" dur="500"/>
                                        <p:tgtEl>
                                          <p:spTgt spid="31"/>
                                        </p:tgtEl>
                                      </p:cBhvr>
                                    </p:animEffect>
                                  </p:childTnLst>
                                </p:cTn>
                              </p:par>
                              <p:par>
                                <p:cTn id="31" presetID="22" presetClass="entr" presetSubtype="4" fill="hold" nodeType="with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wipe(down)">
                                      <p:cBhvr>
                                        <p:cTn id="33" dur="500"/>
                                        <p:tgtEl>
                                          <p:spTgt spid="38"/>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down)">
                                      <p:cBhvr>
                                        <p:cTn id="38" dur="500"/>
                                        <p:tgtEl>
                                          <p:spTgt spid="18"/>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500"/>
                                        <p:tgtEl>
                                          <p:spTgt spid="11"/>
                                        </p:tgtEl>
                                      </p:cBhvr>
                                    </p:animEffect>
                                  </p:childTnLst>
                                </p:cTn>
                              </p:par>
                              <p:par>
                                <p:cTn id="42" presetID="22" presetClass="entr" presetSubtype="4"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down)">
                                      <p:cBhvr>
                                        <p:cTn id="44" dur="50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down)">
                                      <p:cBhvr>
                                        <p:cTn id="49" dur="500"/>
                                        <p:tgtEl>
                                          <p:spTgt spid="1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wipe(down)">
                                      <p:cBhvr>
                                        <p:cTn id="52" dur="500"/>
                                        <p:tgtEl>
                                          <p:spTgt spid="49"/>
                                        </p:tgtEl>
                                      </p:cBhvr>
                                    </p:animEffect>
                                  </p:childTnLst>
                                </p:cTn>
                              </p:par>
                              <p:par>
                                <p:cTn id="53" presetID="22" presetClass="entr" presetSubtype="4" fill="hold" nodeType="with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par>
                                <p:cTn id="56" presetID="22" presetClass="entr" presetSubtype="4" fill="hold" nodeType="withEffect">
                                  <p:stCondLst>
                                    <p:cond delay="0"/>
                                  </p:stCondLst>
                                  <p:childTnLst>
                                    <p:set>
                                      <p:cBhvr>
                                        <p:cTn id="57" dur="1" fill="hold">
                                          <p:stCondLst>
                                            <p:cond delay="0"/>
                                          </p:stCondLst>
                                        </p:cTn>
                                        <p:tgtEl>
                                          <p:spTgt spid="54"/>
                                        </p:tgtEl>
                                        <p:attrNameLst>
                                          <p:attrName>style.visibility</p:attrName>
                                        </p:attrNameLst>
                                      </p:cBhvr>
                                      <p:to>
                                        <p:strVal val="visible"/>
                                      </p:to>
                                    </p:set>
                                    <p:animEffect transition="in" filter="wipe(down)">
                                      <p:cBhvr>
                                        <p:cTn id="58" dur="500"/>
                                        <p:tgtEl>
                                          <p:spTgt spid="54"/>
                                        </p:tgtEl>
                                      </p:cBhvr>
                                    </p:animEffect>
                                  </p:childTnLst>
                                </p:cTn>
                              </p:par>
                              <p:par>
                                <p:cTn id="59" presetID="22" presetClass="entr" presetSubtype="4" fill="hold" nodeType="withEffect">
                                  <p:stCondLst>
                                    <p:cond delay="0"/>
                                  </p:stCondLst>
                                  <p:childTnLst>
                                    <p:set>
                                      <p:cBhvr>
                                        <p:cTn id="60" dur="1" fill="hold">
                                          <p:stCondLst>
                                            <p:cond delay="0"/>
                                          </p:stCondLst>
                                        </p:cTn>
                                        <p:tgtEl>
                                          <p:spTgt spid="57"/>
                                        </p:tgtEl>
                                        <p:attrNameLst>
                                          <p:attrName>style.visibility</p:attrName>
                                        </p:attrNameLst>
                                      </p:cBhvr>
                                      <p:to>
                                        <p:strVal val="visible"/>
                                      </p:to>
                                    </p:set>
                                    <p:animEffect transition="in" filter="wipe(down)">
                                      <p:cBhvr>
                                        <p:cTn id="61" dur="500"/>
                                        <p:tgtEl>
                                          <p:spTgt spid="57"/>
                                        </p:tgtEl>
                                      </p:cBhvr>
                                    </p:animEffect>
                                  </p:childTnLst>
                                </p:cTn>
                              </p:par>
                              <p:par>
                                <p:cTn id="62" presetID="22" presetClass="entr" presetSubtype="4" fill="hold" nodeType="with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wipe(down)">
                                      <p:cBhvr>
                                        <p:cTn id="64" dur="500"/>
                                        <p:tgtEl>
                                          <p:spTgt spid="73"/>
                                        </p:tgtEl>
                                      </p:cBhvr>
                                    </p:animEffect>
                                  </p:childTnLst>
                                </p:cTn>
                              </p:par>
                              <p:par>
                                <p:cTn id="65" presetID="22"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5" grpId="0" animBg="1"/>
      <p:bldP spid="34" grpId="0" animBg="1"/>
      <p:bldP spid="36" grpId="0" animBg="1"/>
      <p:bldP spid="4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494FE3-9477-24B9-0743-A5FE84184441}"/>
              </a:ext>
            </a:extLst>
          </p:cNvPr>
          <p:cNvSpPr>
            <a:spLocks noGrp="1"/>
          </p:cNvSpPr>
          <p:nvPr>
            <p:ph type="title"/>
          </p:nvPr>
        </p:nvSpPr>
        <p:spPr>
          <a:xfrm>
            <a:off x="381513" y="408776"/>
            <a:ext cx="8229600" cy="588202"/>
          </a:xfrm>
        </p:spPr>
        <p:txBody>
          <a:bodyPr vert="horz" lIns="91440" tIns="45720" rIns="91440" bIns="45720" rtlCol="0" anchor="ctr">
            <a:normAutofit fontScale="90000"/>
          </a:bodyPr>
          <a:lstStyle/>
          <a:p>
            <a:pPr algn="l"/>
            <a:r>
              <a:rPr lang="fr-FR" sz="2000" b="1" dirty="0">
                <a:sym typeface="Wingdings" panose="05000000000000000000" pitchFamily="2" charset="2"/>
              </a:rPr>
              <a:t> </a:t>
            </a:r>
            <a:r>
              <a:rPr lang="fr-FR" sz="2000" b="1" dirty="0"/>
              <a:t>Cas concrets : gestion d’un encombre </a:t>
            </a:r>
            <a:r>
              <a:rPr lang="fr-FR" sz="2000" b="1" u="sng" dirty="0"/>
              <a:t>à l'aval d'un </a:t>
            </a:r>
            <a:r>
              <a:rPr lang="fr-FR" sz="2000" b="1" u="sng" dirty="0" err="1"/>
              <a:t>Estey</a:t>
            </a:r>
            <a:r>
              <a:rPr lang="fr-FR" sz="2000" b="1" u="sng" dirty="0"/>
              <a:t>/cours d'eau, à la confluence avec la Garonne</a:t>
            </a:r>
          </a:p>
        </p:txBody>
      </p:sp>
      <p:sp>
        <p:nvSpPr>
          <p:cNvPr id="3" name="ZoneTexte 2">
            <a:extLst>
              <a:ext uri="{FF2B5EF4-FFF2-40B4-BE49-F238E27FC236}">
                <a16:creationId xmlns:a16="http://schemas.microsoft.com/office/drawing/2014/main" id="{47A0EFEF-B067-EAEA-2DD2-C5E50D4902BA}"/>
              </a:ext>
            </a:extLst>
          </p:cNvPr>
          <p:cNvSpPr txBox="1"/>
          <p:nvPr/>
        </p:nvSpPr>
        <p:spPr>
          <a:xfrm>
            <a:off x="1615561" y="5241338"/>
            <a:ext cx="5760640"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fr-FR"/>
              <a:t>À vous de jouer ! Qui intervient et comment ? </a:t>
            </a:r>
          </a:p>
        </p:txBody>
      </p:sp>
      <p:sp>
        <p:nvSpPr>
          <p:cNvPr id="5" name="ZoneTexte 4">
            <a:extLst>
              <a:ext uri="{FF2B5EF4-FFF2-40B4-BE49-F238E27FC236}">
                <a16:creationId xmlns:a16="http://schemas.microsoft.com/office/drawing/2014/main" id="{DE786D37-6848-77D1-1808-5CEDBEECE61D}"/>
              </a:ext>
            </a:extLst>
          </p:cNvPr>
          <p:cNvSpPr txBox="1"/>
          <p:nvPr/>
        </p:nvSpPr>
        <p:spPr>
          <a:xfrm>
            <a:off x="1615561" y="5673386"/>
            <a:ext cx="5688632" cy="369332"/>
          </a:xfrm>
          <a:prstGeom prst="rect">
            <a:avLst/>
          </a:prstGeom>
          <a:noFill/>
        </p:spPr>
        <p:txBody>
          <a:bodyPr wrap="square">
            <a:spAutoFit/>
          </a:bodyPr>
          <a:lstStyle/>
          <a:p>
            <a:pPr algn="ctr"/>
            <a:r>
              <a:rPr lang="fr-FR" i="1"/>
              <a:t>Travail en groupe</a:t>
            </a:r>
          </a:p>
        </p:txBody>
      </p:sp>
      <p:pic>
        <p:nvPicPr>
          <p:cNvPr id="8" name="Image 7" descr="Une image contenant plein air, eau, plante, herbe&#10;&#10;Description générée automatiquement">
            <a:extLst>
              <a:ext uri="{FF2B5EF4-FFF2-40B4-BE49-F238E27FC236}">
                <a16:creationId xmlns:a16="http://schemas.microsoft.com/office/drawing/2014/main" id="{57DEB9B7-E49C-51C1-D664-D70DBEC3D79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845771" y="1247330"/>
            <a:ext cx="5145995" cy="3911144"/>
          </a:xfrm>
          <a:prstGeom prst="rect">
            <a:avLst/>
          </a:prstGeom>
        </p:spPr>
      </p:pic>
    </p:spTree>
    <p:extLst>
      <p:ext uri="{BB962C8B-B14F-4D97-AF65-F5344CB8AC3E}">
        <p14:creationId xmlns:p14="http://schemas.microsoft.com/office/powerpoint/2010/main" val="4123464662"/>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5EF2F2DF-819A-3933-A6F8-AA03F1D86C16}"/>
              </a:ext>
            </a:extLst>
          </p:cNvPr>
          <p:cNvSpPr>
            <a:spLocks noGrp="1"/>
          </p:cNvSpPr>
          <p:nvPr>
            <p:ph type="title"/>
          </p:nvPr>
        </p:nvSpPr>
        <p:spPr>
          <a:xfrm>
            <a:off x="517278" y="364722"/>
            <a:ext cx="8375201" cy="588202"/>
          </a:xfrm>
        </p:spPr>
        <p:txBody>
          <a:bodyPr vert="horz" lIns="91440" tIns="45720" rIns="91440" bIns="45720" rtlCol="0" anchor="ctr">
            <a:normAutofit fontScale="90000"/>
          </a:bodyPr>
          <a:lstStyle/>
          <a:p>
            <a:pPr algn="l"/>
            <a:r>
              <a:rPr lang="fr-FR" sz="2000" b="1" dirty="0">
                <a:sym typeface="Wingdings" panose="05000000000000000000" pitchFamily="2" charset="2"/>
              </a:rPr>
              <a:t> </a:t>
            </a:r>
            <a:r>
              <a:rPr lang="fr-FR" sz="2000" b="1" dirty="0"/>
              <a:t>Cas concrets : gestion d’un encombre </a:t>
            </a:r>
            <a:r>
              <a:rPr lang="fr-FR" sz="2000" b="1" u="sng" dirty="0"/>
              <a:t>à l'aval d'un </a:t>
            </a:r>
            <a:r>
              <a:rPr lang="fr-FR" sz="2000" b="1" u="sng" dirty="0" err="1"/>
              <a:t>Estey</a:t>
            </a:r>
            <a:r>
              <a:rPr lang="fr-FR" sz="2000" b="1" u="sng" dirty="0"/>
              <a:t>/cours d'eau, à la confluence avec la Garonne</a:t>
            </a:r>
          </a:p>
        </p:txBody>
      </p:sp>
      <p:sp>
        <p:nvSpPr>
          <p:cNvPr id="7" name="ZoneTexte 6">
            <a:extLst>
              <a:ext uri="{FF2B5EF4-FFF2-40B4-BE49-F238E27FC236}">
                <a16:creationId xmlns:a16="http://schemas.microsoft.com/office/drawing/2014/main" id="{E7890624-DCAA-2040-365C-2BCBE0FF7B52}"/>
              </a:ext>
            </a:extLst>
          </p:cNvPr>
          <p:cNvSpPr txBox="1"/>
          <p:nvPr/>
        </p:nvSpPr>
        <p:spPr>
          <a:xfrm>
            <a:off x="4045078" y="5606719"/>
            <a:ext cx="1394692"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a:t>Commune</a:t>
            </a:r>
          </a:p>
        </p:txBody>
      </p:sp>
      <p:sp>
        <p:nvSpPr>
          <p:cNvPr id="8" name="ZoneTexte 7">
            <a:extLst>
              <a:ext uri="{FF2B5EF4-FFF2-40B4-BE49-F238E27FC236}">
                <a16:creationId xmlns:a16="http://schemas.microsoft.com/office/drawing/2014/main" id="{5BEAD54D-582E-CD61-2179-8A5B6D86354E}"/>
              </a:ext>
            </a:extLst>
          </p:cNvPr>
          <p:cNvSpPr txBox="1"/>
          <p:nvPr/>
        </p:nvSpPr>
        <p:spPr>
          <a:xfrm>
            <a:off x="6821882" y="4319754"/>
            <a:ext cx="1260140"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SIETRA</a:t>
            </a:r>
          </a:p>
        </p:txBody>
      </p:sp>
      <p:sp>
        <p:nvSpPr>
          <p:cNvPr id="9" name="ZoneTexte 8">
            <a:extLst>
              <a:ext uri="{FF2B5EF4-FFF2-40B4-BE49-F238E27FC236}">
                <a16:creationId xmlns:a16="http://schemas.microsoft.com/office/drawing/2014/main" id="{B4051609-A448-2D7A-E3D3-09CCA76EF7E2}"/>
              </a:ext>
            </a:extLst>
          </p:cNvPr>
          <p:cNvSpPr txBox="1"/>
          <p:nvPr/>
        </p:nvSpPr>
        <p:spPr>
          <a:xfrm>
            <a:off x="1029772" y="4285130"/>
            <a:ext cx="1566205"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Etat (pas VNF)</a:t>
            </a:r>
          </a:p>
        </p:txBody>
      </p:sp>
      <p:sp>
        <p:nvSpPr>
          <p:cNvPr id="11" name="ZoneTexte 10">
            <a:extLst>
              <a:ext uri="{FF2B5EF4-FFF2-40B4-BE49-F238E27FC236}">
                <a16:creationId xmlns:a16="http://schemas.microsoft.com/office/drawing/2014/main" id="{04B9A31D-A654-632B-CA5D-3C6B957A4434}"/>
              </a:ext>
            </a:extLst>
          </p:cNvPr>
          <p:cNvSpPr txBox="1"/>
          <p:nvPr/>
        </p:nvSpPr>
        <p:spPr>
          <a:xfrm>
            <a:off x="734973" y="3001370"/>
            <a:ext cx="2155801" cy="830997"/>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p>
            <a:pPr algn="ctr"/>
            <a:r>
              <a:rPr lang="fr-FR" sz="1600" b="1" i="1" dirty="0"/>
              <a:t>Intervention privilégiée </a:t>
            </a:r>
            <a:r>
              <a:rPr lang="fr-FR" sz="1600" i="1" dirty="0"/>
              <a:t>en tant que</a:t>
            </a:r>
            <a:endParaRPr lang="fr-FR" dirty="0"/>
          </a:p>
          <a:p>
            <a:pPr algn="ctr"/>
            <a:r>
              <a:rPr lang="fr-FR" sz="1600" i="1" dirty="0"/>
              <a:t> propriétaire </a:t>
            </a:r>
            <a:endParaRPr lang="fr-FR"/>
          </a:p>
        </p:txBody>
      </p:sp>
      <p:sp>
        <p:nvSpPr>
          <p:cNvPr id="15" name="ZoneTexte 14">
            <a:extLst>
              <a:ext uri="{FF2B5EF4-FFF2-40B4-BE49-F238E27FC236}">
                <a16:creationId xmlns:a16="http://schemas.microsoft.com/office/drawing/2014/main" id="{254AF6F8-C4E3-2564-8876-C08145B18E15}"/>
              </a:ext>
            </a:extLst>
          </p:cNvPr>
          <p:cNvSpPr txBox="1"/>
          <p:nvPr/>
        </p:nvSpPr>
        <p:spPr>
          <a:xfrm>
            <a:off x="6188058" y="2646244"/>
            <a:ext cx="2527788" cy="1077218"/>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rtlCol="0">
            <a:spAutoFit/>
          </a:bodyPr>
          <a:lstStyle>
            <a:defPPr>
              <a:defRPr lang="fr-FR"/>
            </a:defPPr>
            <a:lvl1pPr algn="ctr">
              <a:defRPr sz="1600" i="1"/>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Intervention possible (compétence GEMAPI)          - Action du PPG   </a:t>
            </a:r>
          </a:p>
          <a:p>
            <a:r>
              <a:rPr lang="fr-FR" dirty="0"/>
              <a:t> - Travaux urgents</a:t>
            </a:r>
          </a:p>
        </p:txBody>
      </p:sp>
      <p:cxnSp>
        <p:nvCxnSpPr>
          <p:cNvPr id="18" name="Connecteur droit avec flèche 17">
            <a:extLst>
              <a:ext uri="{FF2B5EF4-FFF2-40B4-BE49-F238E27FC236}">
                <a16:creationId xmlns:a16="http://schemas.microsoft.com/office/drawing/2014/main" id="{571EEA42-9C1B-7F7E-E6D3-52D76BDC13E8}"/>
              </a:ext>
            </a:extLst>
          </p:cNvPr>
          <p:cNvCxnSpPr>
            <a:cxnSpLocks/>
            <a:stCxn id="9" idx="0"/>
            <a:endCxn id="11" idx="2"/>
          </p:cNvCxnSpPr>
          <p:nvPr/>
        </p:nvCxnSpPr>
        <p:spPr>
          <a:xfrm flipH="1" flipV="1">
            <a:off x="1812874" y="3832367"/>
            <a:ext cx="1" cy="452763"/>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cxnSp>
        <p:nvCxnSpPr>
          <p:cNvPr id="19" name="Connecteur droit avec flèche 18">
            <a:extLst>
              <a:ext uri="{FF2B5EF4-FFF2-40B4-BE49-F238E27FC236}">
                <a16:creationId xmlns:a16="http://schemas.microsoft.com/office/drawing/2014/main" id="{05C01DF6-8687-75A7-74AD-545085719EDB}"/>
              </a:ext>
            </a:extLst>
          </p:cNvPr>
          <p:cNvCxnSpPr>
            <a:cxnSpLocks/>
            <a:stCxn id="8" idx="0"/>
            <a:endCxn id="15" idx="2"/>
          </p:cNvCxnSpPr>
          <p:nvPr/>
        </p:nvCxnSpPr>
        <p:spPr>
          <a:xfrm flipV="1">
            <a:off x="7451952" y="3723462"/>
            <a:ext cx="0" cy="596292"/>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35" name="Connecteur droit avec flèche 34">
            <a:extLst>
              <a:ext uri="{FF2B5EF4-FFF2-40B4-BE49-F238E27FC236}">
                <a16:creationId xmlns:a16="http://schemas.microsoft.com/office/drawing/2014/main" id="{690D2594-7D72-1E85-3ECA-979CF7498E5D}"/>
              </a:ext>
            </a:extLst>
          </p:cNvPr>
          <p:cNvCxnSpPr>
            <a:cxnSpLocks/>
            <a:stCxn id="8" idx="2"/>
            <a:endCxn id="36" idx="0"/>
          </p:cNvCxnSpPr>
          <p:nvPr/>
        </p:nvCxnSpPr>
        <p:spPr>
          <a:xfrm flipH="1">
            <a:off x="6885404" y="4689086"/>
            <a:ext cx="566548" cy="732967"/>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36" name="ZoneTexte 35">
            <a:extLst>
              <a:ext uri="{FF2B5EF4-FFF2-40B4-BE49-F238E27FC236}">
                <a16:creationId xmlns:a16="http://schemas.microsoft.com/office/drawing/2014/main" id="{ED34C7E5-5A45-9F26-3164-A78849A5DD9E}"/>
              </a:ext>
            </a:extLst>
          </p:cNvPr>
          <p:cNvSpPr txBox="1"/>
          <p:nvPr/>
        </p:nvSpPr>
        <p:spPr>
          <a:xfrm>
            <a:off x="6188058" y="5422053"/>
            <a:ext cx="1394691" cy="738664"/>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a:t>Rôle d’information / communication</a:t>
            </a:r>
          </a:p>
        </p:txBody>
      </p:sp>
      <p:cxnSp>
        <p:nvCxnSpPr>
          <p:cNvPr id="37" name="Connecteur droit avec flèche 36">
            <a:extLst>
              <a:ext uri="{FF2B5EF4-FFF2-40B4-BE49-F238E27FC236}">
                <a16:creationId xmlns:a16="http://schemas.microsoft.com/office/drawing/2014/main" id="{E5A26919-0C8F-C456-C03A-1C2569EAED52}"/>
              </a:ext>
            </a:extLst>
          </p:cNvPr>
          <p:cNvCxnSpPr>
            <a:cxnSpLocks/>
            <a:stCxn id="36" idx="1"/>
            <a:endCxn id="7" idx="3"/>
          </p:cNvCxnSpPr>
          <p:nvPr/>
        </p:nvCxnSpPr>
        <p:spPr>
          <a:xfrm flipH="1">
            <a:off x="5439770" y="5791385"/>
            <a:ext cx="748288" cy="0"/>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54" name="Connecteur droit avec flèche 53">
            <a:extLst>
              <a:ext uri="{FF2B5EF4-FFF2-40B4-BE49-F238E27FC236}">
                <a16:creationId xmlns:a16="http://schemas.microsoft.com/office/drawing/2014/main" id="{05C01DF6-8687-75A7-74AD-545085719EDB}"/>
              </a:ext>
            </a:extLst>
          </p:cNvPr>
          <p:cNvCxnSpPr>
            <a:cxnSpLocks/>
            <a:stCxn id="15" idx="0"/>
          </p:cNvCxnSpPr>
          <p:nvPr/>
        </p:nvCxnSpPr>
        <p:spPr>
          <a:xfrm flipH="1" flipV="1">
            <a:off x="5862235" y="1813384"/>
            <a:ext cx="1589717" cy="832860"/>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57" name="Connecteur droit avec flèche 56">
            <a:extLst>
              <a:ext uri="{FF2B5EF4-FFF2-40B4-BE49-F238E27FC236}">
                <a16:creationId xmlns:a16="http://schemas.microsoft.com/office/drawing/2014/main" id="{05C01DF6-8687-75A7-74AD-545085719EDB}"/>
              </a:ext>
            </a:extLst>
          </p:cNvPr>
          <p:cNvCxnSpPr>
            <a:cxnSpLocks/>
            <a:stCxn id="11" idx="0"/>
          </p:cNvCxnSpPr>
          <p:nvPr/>
        </p:nvCxnSpPr>
        <p:spPr>
          <a:xfrm flipV="1">
            <a:off x="1812874" y="1813384"/>
            <a:ext cx="1565534" cy="1187986"/>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sp>
        <p:nvSpPr>
          <p:cNvPr id="48" name="ZoneTexte 47">
            <a:extLst>
              <a:ext uri="{FF2B5EF4-FFF2-40B4-BE49-F238E27FC236}">
                <a16:creationId xmlns:a16="http://schemas.microsoft.com/office/drawing/2014/main" id="{ED34C7E5-5A45-9F26-3164-A78849A5DD9E}"/>
              </a:ext>
            </a:extLst>
          </p:cNvPr>
          <p:cNvSpPr txBox="1"/>
          <p:nvPr/>
        </p:nvSpPr>
        <p:spPr>
          <a:xfrm>
            <a:off x="1812874" y="5411968"/>
            <a:ext cx="1394691" cy="738664"/>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dirty="0"/>
              <a:t>Rôle d’information / communication</a:t>
            </a:r>
          </a:p>
        </p:txBody>
      </p:sp>
      <p:cxnSp>
        <p:nvCxnSpPr>
          <p:cNvPr id="51" name="Connecteur droit avec flèche 50">
            <a:extLst>
              <a:ext uri="{FF2B5EF4-FFF2-40B4-BE49-F238E27FC236}">
                <a16:creationId xmlns:a16="http://schemas.microsoft.com/office/drawing/2014/main" id="{E5A26919-0C8F-C456-C03A-1C2569EAED52}"/>
              </a:ext>
            </a:extLst>
          </p:cNvPr>
          <p:cNvCxnSpPr>
            <a:cxnSpLocks/>
            <a:stCxn id="7" idx="1"/>
            <a:endCxn id="48" idx="3"/>
          </p:cNvCxnSpPr>
          <p:nvPr/>
        </p:nvCxnSpPr>
        <p:spPr>
          <a:xfrm flipH="1" flipV="1">
            <a:off x="3207565" y="5781300"/>
            <a:ext cx="837513" cy="10085"/>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52" name="Connecteur droit avec flèche 51">
            <a:extLst>
              <a:ext uri="{FF2B5EF4-FFF2-40B4-BE49-F238E27FC236}">
                <a16:creationId xmlns:a16="http://schemas.microsoft.com/office/drawing/2014/main" id="{E5A26919-0C8F-C456-C03A-1C2569EAED52}"/>
              </a:ext>
            </a:extLst>
          </p:cNvPr>
          <p:cNvCxnSpPr>
            <a:cxnSpLocks/>
            <a:stCxn id="48" idx="0"/>
            <a:endCxn id="9" idx="2"/>
          </p:cNvCxnSpPr>
          <p:nvPr/>
        </p:nvCxnSpPr>
        <p:spPr>
          <a:xfrm flipH="1" flipV="1">
            <a:off x="1812875" y="4654462"/>
            <a:ext cx="697345" cy="757506"/>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pic>
        <p:nvPicPr>
          <p:cNvPr id="3" name="Image 2" descr="Une image contenant plein air, eau, plante, herbe&#10;&#10;Description générée automatiquement">
            <a:extLst>
              <a:ext uri="{FF2B5EF4-FFF2-40B4-BE49-F238E27FC236}">
                <a16:creationId xmlns:a16="http://schemas.microsoft.com/office/drawing/2014/main" id="{7B9D6ED2-EA98-853D-6FC1-403C532BB1E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04044" y="940855"/>
            <a:ext cx="2435739" cy="1901672"/>
          </a:xfrm>
          <a:prstGeom prst="rect">
            <a:avLst/>
          </a:prstGeom>
        </p:spPr>
      </p:pic>
      <p:sp>
        <p:nvSpPr>
          <p:cNvPr id="6" name="ZoneTexte 5">
            <a:extLst>
              <a:ext uri="{FF2B5EF4-FFF2-40B4-BE49-F238E27FC236}">
                <a16:creationId xmlns:a16="http://schemas.microsoft.com/office/drawing/2014/main" id="{1EAA2524-CA8A-FD38-6DE4-0E95DAC29291}"/>
              </a:ext>
            </a:extLst>
          </p:cNvPr>
          <p:cNvSpPr txBox="1"/>
          <p:nvPr/>
        </p:nvSpPr>
        <p:spPr>
          <a:xfrm>
            <a:off x="3764964" y="3876758"/>
            <a:ext cx="1968767" cy="584775"/>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defPPr>
              <a:defRPr lang="fr-FR"/>
            </a:defPPr>
            <a:lvl1pPr algn="ctr">
              <a:defRPr sz="1600" i="1"/>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Intervention possible </a:t>
            </a:r>
            <a:endParaRPr lang="fr-FR" dirty="0">
              <a:ea typeface="Calibri"/>
              <a:cs typeface="Calibri"/>
            </a:endParaRPr>
          </a:p>
          <a:p>
            <a:r>
              <a:rPr lang="fr-FR" dirty="0"/>
              <a:t> - Travaux urgents</a:t>
            </a:r>
            <a:endParaRPr lang="fr-FR" dirty="0">
              <a:ea typeface="Calibri"/>
              <a:cs typeface="Calibri"/>
            </a:endParaRPr>
          </a:p>
        </p:txBody>
      </p:sp>
      <p:cxnSp>
        <p:nvCxnSpPr>
          <p:cNvPr id="12" name="Connecteur droit avec flèche 11">
            <a:extLst>
              <a:ext uri="{FF2B5EF4-FFF2-40B4-BE49-F238E27FC236}">
                <a16:creationId xmlns:a16="http://schemas.microsoft.com/office/drawing/2014/main" id="{87A01B28-2E77-AC94-E6C2-B5998B67ECDF}"/>
              </a:ext>
            </a:extLst>
          </p:cNvPr>
          <p:cNvCxnSpPr>
            <a:cxnSpLocks/>
          </p:cNvCxnSpPr>
          <p:nvPr/>
        </p:nvCxnSpPr>
        <p:spPr>
          <a:xfrm flipH="1" flipV="1">
            <a:off x="4666994" y="2854230"/>
            <a:ext cx="2494" cy="982597"/>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16" name="Connecteur droit avec flèche 15">
            <a:extLst>
              <a:ext uri="{FF2B5EF4-FFF2-40B4-BE49-F238E27FC236}">
                <a16:creationId xmlns:a16="http://schemas.microsoft.com/office/drawing/2014/main" id="{5F483B6A-9373-A59C-70EF-CA22501139BC}"/>
              </a:ext>
            </a:extLst>
          </p:cNvPr>
          <p:cNvCxnSpPr>
            <a:cxnSpLocks/>
          </p:cNvCxnSpPr>
          <p:nvPr/>
        </p:nvCxnSpPr>
        <p:spPr>
          <a:xfrm flipH="1" flipV="1">
            <a:off x="4669656" y="4474062"/>
            <a:ext cx="2494" cy="1112369"/>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11320957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par>
                                <p:cTn id="8" presetID="22" presetClass="entr" presetSubtype="4"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down)">
                                      <p:cBhvr>
                                        <p:cTn id="10" dur="500"/>
                                        <p:tgtEl>
                                          <p:spTgt spid="35"/>
                                        </p:tgtEl>
                                      </p:cBhvr>
                                    </p:animEffect>
                                  </p:childTnLst>
                                </p:cTn>
                              </p:par>
                              <p:par>
                                <p:cTn id="11" presetID="22" presetClass="entr" presetSubtype="4" fill="hold" nodeType="with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par>
                                <p:cTn id="14" presetID="22" presetClass="entr" presetSubtype="4" fill="hold" nodeType="with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wipe(down)">
                                      <p:cBhvr>
                                        <p:cTn id="16" dur="500"/>
                                        <p:tgtEl>
                                          <p:spTgt spid="51"/>
                                        </p:tgtEl>
                                      </p:cBhvr>
                                    </p:animEffect>
                                  </p:childTnLst>
                                </p:cTn>
                              </p:par>
                              <p:par>
                                <p:cTn id="17" presetID="22" presetClass="entr" presetSubtype="4"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down)">
                                      <p:cBhvr>
                                        <p:cTn id="19" dur="500"/>
                                        <p:tgtEl>
                                          <p:spTgt spid="52"/>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wipe(down)">
                                      <p:cBhvr>
                                        <p:cTn id="22" dur="500"/>
                                        <p:tgtEl>
                                          <p:spTgt spid="4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500"/>
                                        <p:tgtEl>
                                          <p:spTgt spid="1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down)">
                                      <p:cBhvr>
                                        <p:cTn id="30" dur="500"/>
                                        <p:tgtEl>
                                          <p:spTgt spid="11"/>
                                        </p:tgtEl>
                                      </p:cBhvr>
                                    </p:animEffect>
                                  </p:childTnLst>
                                </p:cTn>
                              </p:par>
                              <p:par>
                                <p:cTn id="31" presetID="22" presetClass="entr" presetSubtype="4" fill="hold" nodeType="withEffect">
                                  <p:stCondLst>
                                    <p:cond delay="0"/>
                                  </p:stCondLst>
                                  <p:childTnLst>
                                    <p:set>
                                      <p:cBhvr>
                                        <p:cTn id="32" dur="1" fill="hold">
                                          <p:stCondLst>
                                            <p:cond delay="0"/>
                                          </p:stCondLst>
                                        </p:cTn>
                                        <p:tgtEl>
                                          <p:spTgt spid="57"/>
                                        </p:tgtEl>
                                        <p:attrNameLst>
                                          <p:attrName>style.visibility</p:attrName>
                                        </p:attrNameLst>
                                      </p:cBhvr>
                                      <p:to>
                                        <p:strVal val="visible"/>
                                      </p:to>
                                    </p:set>
                                    <p:animEffect transition="in" filter="wipe(down)">
                                      <p:cBhvr>
                                        <p:cTn id="33" dur="500"/>
                                        <p:tgtEl>
                                          <p:spTgt spid="5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down)">
                                      <p:cBhvr>
                                        <p:cTn id="38" dur="500"/>
                                        <p:tgtEl>
                                          <p:spTgt spid="16"/>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down)">
                                      <p:cBhvr>
                                        <p:cTn id="41" dur="500"/>
                                        <p:tgtEl>
                                          <p:spTgt spid="6"/>
                                        </p:tgtEl>
                                      </p:cBhvr>
                                    </p:animEffect>
                                  </p:childTnLst>
                                </p:cTn>
                              </p:par>
                              <p:par>
                                <p:cTn id="42" presetID="22" presetClass="entr" presetSubtype="4"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down)">
                                      <p:cBhvr>
                                        <p:cTn id="44" dur="500"/>
                                        <p:tgtEl>
                                          <p:spTgt spid="12"/>
                                        </p:tgtEl>
                                      </p:cBhvr>
                                    </p:animEffect>
                                  </p:childTnLst>
                                </p:cTn>
                              </p:par>
                              <p:par>
                                <p:cTn id="45" presetID="22" presetClass="entr" presetSubtype="4"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down)">
                                      <p:cBhvr>
                                        <p:cTn id="47" dur="500"/>
                                        <p:tgtEl>
                                          <p:spTgt spid="19"/>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par>
                                <p:cTn id="51" presetID="22" presetClass="entr" presetSubtype="4" fill="hold" nodeType="with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wipe(down)">
                                      <p:cBhvr>
                                        <p:cTn id="53"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36" grpId="0" animBg="1"/>
      <p:bldP spid="48"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494FE3-9477-24B9-0743-A5FE84184441}"/>
              </a:ext>
            </a:extLst>
          </p:cNvPr>
          <p:cNvSpPr>
            <a:spLocks noGrp="1"/>
          </p:cNvSpPr>
          <p:nvPr>
            <p:ph type="title"/>
          </p:nvPr>
        </p:nvSpPr>
        <p:spPr>
          <a:xfrm>
            <a:off x="354999" y="641442"/>
            <a:ext cx="8431513" cy="588202"/>
          </a:xfrm>
        </p:spPr>
        <p:txBody>
          <a:bodyPr vert="horz" lIns="91440" tIns="45720" rIns="91440" bIns="45720" rtlCol="0" anchor="ctr">
            <a:noAutofit/>
          </a:bodyPr>
          <a:lstStyle/>
          <a:p>
            <a:pPr algn="l"/>
            <a:r>
              <a:rPr lang="fr-FR" sz="2000" b="1">
                <a:sym typeface="Wingdings" panose="05000000000000000000" pitchFamily="2" charset="2"/>
              </a:rPr>
              <a:t> </a:t>
            </a:r>
            <a:r>
              <a:rPr lang="fr-FR" sz="2000" b="1"/>
              <a:t>Cas concrets : gestion d’un encombre à l’abord d’une </a:t>
            </a:r>
            <a:r>
              <a:rPr lang="fr-FR" sz="2000" b="1" u="sng"/>
              <a:t>parcelle privée (hors commune)</a:t>
            </a:r>
          </a:p>
        </p:txBody>
      </p:sp>
      <p:pic>
        <p:nvPicPr>
          <p:cNvPr id="3" name="Image 2" descr="Une image contenant plein air, plante, ravines, forêt&#10;&#10;Description générée automatiquement">
            <a:extLst>
              <a:ext uri="{FF2B5EF4-FFF2-40B4-BE49-F238E27FC236}">
                <a16:creationId xmlns:a16="http://schemas.microsoft.com/office/drawing/2014/main" id="{C66089CC-753A-9552-BD49-A2EFB7673A9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58237" y="1970984"/>
            <a:ext cx="3376557" cy="2532418"/>
          </a:xfrm>
          <a:prstGeom prst="rect">
            <a:avLst/>
          </a:prstGeom>
          <a:ln>
            <a:solidFill>
              <a:schemeClr val="tx1"/>
            </a:solidFill>
          </a:ln>
        </p:spPr>
      </p:pic>
      <p:pic>
        <p:nvPicPr>
          <p:cNvPr id="4" name="Image 3" descr="Une image contenant plein air, nature, ravines, arbre&#10;&#10;Description générée automatiquement">
            <a:extLst>
              <a:ext uri="{FF2B5EF4-FFF2-40B4-BE49-F238E27FC236}">
                <a16:creationId xmlns:a16="http://schemas.microsoft.com/office/drawing/2014/main" id="{B0294F6F-A465-E9E8-1C64-7EDCAF7B57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50818" y="1679360"/>
            <a:ext cx="2192493" cy="2923324"/>
          </a:xfrm>
          <a:prstGeom prst="rect">
            <a:avLst/>
          </a:prstGeom>
          <a:ln>
            <a:solidFill>
              <a:schemeClr val="tx1"/>
            </a:solidFill>
          </a:ln>
        </p:spPr>
      </p:pic>
      <p:sp>
        <p:nvSpPr>
          <p:cNvPr id="5" name="ZoneTexte 4">
            <a:extLst>
              <a:ext uri="{FF2B5EF4-FFF2-40B4-BE49-F238E27FC236}">
                <a16:creationId xmlns:a16="http://schemas.microsoft.com/office/drawing/2014/main" id="{DBF8690F-B437-B03E-24A4-55C80694779C}"/>
              </a:ext>
            </a:extLst>
          </p:cNvPr>
          <p:cNvSpPr txBox="1"/>
          <p:nvPr/>
        </p:nvSpPr>
        <p:spPr>
          <a:xfrm>
            <a:off x="1554679" y="4819744"/>
            <a:ext cx="5760640"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fr-FR"/>
              <a:t>À vous de jouer ! Qui intervient et comment ? </a:t>
            </a:r>
          </a:p>
        </p:txBody>
      </p:sp>
      <p:sp>
        <p:nvSpPr>
          <p:cNvPr id="7" name="ZoneTexte 6">
            <a:extLst>
              <a:ext uri="{FF2B5EF4-FFF2-40B4-BE49-F238E27FC236}">
                <a16:creationId xmlns:a16="http://schemas.microsoft.com/office/drawing/2014/main" id="{FE740558-0BF0-EECB-5001-F38E847A3D53}"/>
              </a:ext>
            </a:extLst>
          </p:cNvPr>
          <p:cNvSpPr txBox="1"/>
          <p:nvPr/>
        </p:nvSpPr>
        <p:spPr>
          <a:xfrm>
            <a:off x="1554679" y="5251792"/>
            <a:ext cx="5688632" cy="369332"/>
          </a:xfrm>
          <a:prstGeom prst="rect">
            <a:avLst/>
          </a:prstGeom>
          <a:noFill/>
        </p:spPr>
        <p:txBody>
          <a:bodyPr wrap="square">
            <a:spAutoFit/>
          </a:bodyPr>
          <a:lstStyle/>
          <a:p>
            <a:pPr algn="ctr"/>
            <a:r>
              <a:rPr lang="fr-FR" i="1"/>
              <a:t>Travail en groupe</a:t>
            </a:r>
          </a:p>
        </p:txBody>
      </p:sp>
    </p:spTree>
    <p:extLst>
      <p:ext uri="{BB962C8B-B14F-4D97-AF65-F5344CB8AC3E}">
        <p14:creationId xmlns:p14="http://schemas.microsoft.com/office/powerpoint/2010/main" val="3465078263"/>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5EF2F2DF-819A-3933-A6F8-AA03F1D86C16}"/>
              </a:ext>
            </a:extLst>
          </p:cNvPr>
          <p:cNvSpPr>
            <a:spLocks noGrp="1"/>
          </p:cNvSpPr>
          <p:nvPr>
            <p:ph type="title"/>
          </p:nvPr>
        </p:nvSpPr>
        <p:spPr>
          <a:xfrm>
            <a:off x="517278" y="364722"/>
            <a:ext cx="8375201" cy="588202"/>
          </a:xfrm>
        </p:spPr>
        <p:txBody>
          <a:bodyPr vert="horz" lIns="91440" tIns="45720" rIns="91440" bIns="45720" rtlCol="0" anchor="ctr">
            <a:normAutofit fontScale="90000"/>
          </a:bodyPr>
          <a:lstStyle/>
          <a:p>
            <a:pPr algn="l"/>
            <a:r>
              <a:rPr lang="fr-FR" sz="2000" b="1">
                <a:sym typeface="Wingdings" panose="05000000000000000000" pitchFamily="2" charset="2"/>
              </a:rPr>
              <a:t> </a:t>
            </a:r>
            <a:r>
              <a:rPr lang="fr-FR" sz="2000" b="1"/>
              <a:t>Cas concrets : gestion d’un encombre à l’abord d’une </a:t>
            </a:r>
            <a:r>
              <a:rPr lang="fr-FR" sz="2000" b="1" u="sng"/>
              <a:t>parcelle privée (hors commune)</a:t>
            </a:r>
          </a:p>
        </p:txBody>
      </p:sp>
      <p:sp>
        <p:nvSpPr>
          <p:cNvPr id="7" name="ZoneTexte 6">
            <a:extLst>
              <a:ext uri="{FF2B5EF4-FFF2-40B4-BE49-F238E27FC236}">
                <a16:creationId xmlns:a16="http://schemas.microsoft.com/office/drawing/2014/main" id="{E7890624-DCAA-2040-365C-2BCBE0FF7B52}"/>
              </a:ext>
            </a:extLst>
          </p:cNvPr>
          <p:cNvSpPr txBox="1"/>
          <p:nvPr/>
        </p:nvSpPr>
        <p:spPr>
          <a:xfrm>
            <a:off x="4045078" y="5606719"/>
            <a:ext cx="1394692"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a:t>Commune</a:t>
            </a:r>
          </a:p>
        </p:txBody>
      </p:sp>
      <p:sp>
        <p:nvSpPr>
          <p:cNvPr id="8" name="ZoneTexte 7">
            <a:extLst>
              <a:ext uri="{FF2B5EF4-FFF2-40B4-BE49-F238E27FC236}">
                <a16:creationId xmlns:a16="http://schemas.microsoft.com/office/drawing/2014/main" id="{5BEAD54D-582E-CD61-2179-8A5B6D86354E}"/>
              </a:ext>
            </a:extLst>
          </p:cNvPr>
          <p:cNvSpPr txBox="1"/>
          <p:nvPr/>
        </p:nvSpPr>
        <p:spPr>
          <a:xfrm>
            <a:off x="6821882" y="4319754"/>
            <a:ext cx="1260140"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SIETRA</a:t>
            </a:r>
          </a:p>
        </p:txBody>
      </p:sp>
      <p:sp>
        <p:nvSpPr>
          <p:cNvPr id="9" name="ZoneTexte 8">
            <a:extLst>
              <a:ext uri="{FF2B5EF4-FFF2-40B4-BE49-F238E27FC236}">
                <a16:creationId xmlns:a16="http://schemas.microsoft.com/office/drawing/2014/main" id="{B4051609-A448-2D7A-E3D3-09CCA76EF7E2}"/>
              </a:ext>
            </a:extLst>
          </p:cNvPr>
          <p:cNvSpPr txBox="1"/>
          <p:nvPr/>
        </p:nvSpPr>
        <p:spPr>
          <a:xfrm>
            <a:off x="1029772" y="4285130"/>
            <a:ext cx="1566205"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Riverains</a:t>
            </a:r>
          </a:p>
        </p:txBody>
      </p:sp>
      <p:sp>
        <p:nvSpPr>
          <p:cNvPr id="11" name="ZoneTexte 10">
            <a:extLst>
              <a:ext uri="{FF2B5EF4-FFF2-40B4-BE49-F238E27FC236}">
                <a16:creationId xmlns:a16="http://schemas.microsoft.com/office/drawing/2014/main" id="{04B9A31D-A654-632B-CA5D-3C6B957A4434}"/>
              </a:ext>
            </a:extLst>
          </p:cNvPr>
          <p:cNvSpPr txBox="1"/>
          <p:nvPr/>
        </p:nvSpPr>
        <p:spPr>
          <a:xfrm>
            <a:off x="734973" y="3001370"/>
            <a:ext cx="2155801" cy="830997"/>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p>
            <a:pPr algn="ctr"/>
            <a:r>
              <a:rPr lang="fr-FR" sz="1600" b="1" i="1" dirty="0"/>
              <a:t>Intervention privilégiée </a:t>
            </a:r>
            <a:r>
              <a:rPr lang="fr-FR" sz="1600" i="1" dirty="0"/>
              <a:t>en tant que</a:t>
            </a:r>
            <a:endParaRPr lang="fr-FR" dirty="0"/>
          </a:p>
          <a:p>
            <a:pPr algn="ctr"/>
            <a:r>
              <a:rPr lang="fr-FR" sz="1600" i="1" dirty="0"/>
              <a:t> propriétaire </a:t>
            </a:r>
            <a:endParaRPr lang="fr-FR"/>
          </a:p>
        </p:txBody>
      </p:sp>
      <p:sp>
        <p:nvSpPr>
          <p:cNvPr id="13" name="ZoneTexte 12">
            <a:extLst>
              <a:ext uri="{FF2B5EF4-FFF2-40B4-BE49-F238E27FC236}">
                <a16:creationId xmlns:a16="http://schemas.microsoft.com/office/drawing/2014/main" id="{E6E758B0-83EA-EDBA-7688-443B33440588}"/>
              </a:ext>
            </a:extLst>
          </p:cNvPr>
          <p:cNvSpPr txBox="1"/>
          <p:nvPr/>
        </p:nvSpPr>
        <p:spPr>
          <a:xfrm>
            <a:off x="3596812" y="4121721"/>
            <a:ext cx="2047021" cy="738664"/>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a:t>Rôle de conseil sur le type d’intervention en fonction des enjeux</a:t>
            </a:r>
          </a:p>
        </p:txBody>
      </p:sp>
      <p:sp>
        <p:nvSpPr>
          <p:cNvPr id="15" name="ZoneTexte 14">
            <a:extLst>
              <a:ext uri="{FF2B5EF4-FFF2-40B4-BE49-F238E27FC236}">
                <a16:creationId xmlns:a16="http://schemas.microsoft.com/office/drawing/2014/main" id="{254AF6F8-C4E3-2564-8876-C08145B18E15}"/>
              </a:ext>
            </a:extLst>
          </p:cNvPr>
          <p:cNvSpPr txBox="1"/>
          <p:nvPr/>
        </p:nvSpPr>
        <p:spPr>
          <a:xfrm>
            <a:off x="6188058" y="2646244"/>
            <a:ext cx="2527788" cy="1077218"/>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rtlCol="0">
            <a:spAutoFit/>
          </a:bodyPr>
          <a:lstStyle>
            <a:defPPr>
              <a:defRPr lang="fr-FR"/>
            </a:defPPr>
            <a:lvl1pPr algn="ctr">
              <a:defRPr sz="1600" i="1"/>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Intervention possible (compétence GEMAPI)          - Action du PPG   </a:t>
            </a:r>
          </a:p>
          <a:p>
            <a:r>
              <a:rPr lang="fr-FR" dirty="0"/>
              <a:t> - Travaux urgents</a:t>
            </a:r>
          </a:p>
        </p:txBody>
      </p:sp>
      <p:cxnSp>
        <p:nvCxnSpPr>
          <p:cNvPr id="18" name="Connecteur droit avec flèche 17">
            <a:extLst>
              <a:ext uri="{FF2B5EF4-FFF2-40B4-BE49-F238E27FC236}">
                <a16:creationId xmlns:a16="http://schemas.microsoft.com/office/drawing/2014/main" id="{571EEA42-9C1B-7F7E-E6D3-52D76BDC13E8}"/>
              </a:ext>
            </a:extLst>
          </p:cNvPr>
          <p:cNvCxnSpPr>
            <a:cxnSpLocks/>
            <a:stCxn id="9" idx="0"/>
            <a:endCxn id="11" idx="2"/>
          </p:cNvCxnSpPr>
          <p:nvPr/>
        </p:nvCxnSpPr>
        <p:spPr>
          <a:xfrm flipH="1" flipV="1">
            <a:off x="1812874" y="3832367"/>
            <a:ext cx="1" cy="452763"/>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cxnSp>
        <p:nvCxnSpPr>
          <p:cNvPr id="19" name="Connecteur droit avec flèche 18">
            <a:extLst>
              <a:ext uri="{FF2B5EF4-FFF2-40B4-BE49-F238E27FC236}">
                <a16:creationId xmlns:a16="http://schemas.microsoft.com/office/drawing/2014/main" id="{05C01DF6-8687-75A7-74AD-545085719EDB}"/>
              </a:ext>
            </a:extLst>
          </p:cNvPr>
          <p:cNvCxnSpPr>
            <a:cxnSpLocks/>
            <a:stCxn id="8" idx="0"/>
            <a:endCxn id="15" idx="2"/>
          </p:cNvCxnSpPr>
          <p:nvPr/>
        </p:nvCxnSpPr>
        <p:spPr>
          <a:xfrm flipV="1">
            <a:off x="7451952" y="3723462"/>
            <a:ext cx="0" cy="596292"/>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23" name="Connecteur droit avec flèche 22">
            <a:extLst>
              <a:ext uri="{FF2B5EF4-FFF2-40B4-BE49-F238E27FC236}">
                <a16:creationId xmlns:a16="http://schemas.microsoft.com/office/drawing/2014/main" id="{935922C1-16E7-BEA0-6E06-C1507DF264E6}"/>
              </a:ext>
            </a:extLst>
          </p:cNvPr>
          <p:cNvCxnSpPr>
            <a:cxnSpLocks/>
            <a:stCxn id="8" idx="1"/>
            <a:endCxn id="13" idx="3"/>
          </p:cNvCxnSpPr>
          <p:nvPr/>
        </p:nvCxnSpPr>
        <p:spPr>
          <a:xfrm flipH="1" flipV="1">
            <a:off x="5643833" y="4491053"/>
            <a:ext cx="1178049" cy="13367"/>
          </a:xfrm>
          <a:prstGeom prst="straightConnector1">
            <a:avLst/>
          </a:prstGeom>
          <a:ln w="38100">
            <a:tailEnd type="triangle" w="lg" len="lg"/>
          </a:ln>
        </p:spPr>
        <p:style>
          <a:lnRef idx="1">
            <a:schemeClr val="accent3"/>
          </a:lnRef>
          <a:fillRef idx="0">
            <a:schemeClr val="accent3"/>
          </a:fillRef>
          <a:effectRef idx="0">
            <a:schemeClr val="accent3"/>
          </a:effectRef>
          <a:fontRef idx="minor">
            <a:schemeClr val="tx1"/>
          </a:fontRef>
        </p:style>
      </p:cxnSp>
      <p:cxnSp>
        <p:nvCxnSpPr>
          <p:cNvPr id="35" name="Connecteur droit avec flèche 34">
            <a:extLst>
              <a:ext uri="{FF2B5EF4-FFF2-40B4-BE49-F238E27FC236}">
                <a16:creationId xmlns:a16="http://schemas.microsoft.com/office/drawing/2014/main" id="{690D2594-7D72-1E85-3ECA-979CF7498E5D}"/>
              </a:ext>
            </a:extLst>
          </p:cNvPr>
          <p:cNvCxnSpPr>
            <a:cxnSpLocks/>
            <a:stCxn id="8" idx="2"/>
            <a:endCxn id="36" idx="0"/>
          </p:cNvCxnSpPr>
          <p:nvPr/>
        </p:nvCxnSpPr>
        <p:spPr>
          <a:xfrm flipH="1">
            <a:off x="6885404" y="4689086"/>
            <a:ext cx="566548" cy="732967"/>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36" name="ZoneTexte 35">
            <a:extLst>
              <a:ext uri="{FF2B5EF4-FFF2-40B4-BE49-F238E27FC236}">
                <a16:creationId xmlns:a16="http://schemas.microsoft.com/office/drawing/2014/main" id="{ED34C7E5-5A45-9F26-3164-A78849A5DD9E}"/>
              </a:ext>
            </a:extLst>
          </p:cNvPr>
          <p:cNvSpPr txBox="1"/>
          <p:nvPr/>
        </p:nvSpPr>
        <p:spPr>
          <a:xfrm>
            <a:off x="6188058" y="5422053"/>
            <a:ext cx="1394691" cy="738664"/>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a:t>Rôle d’information / communication</a:t>
            </a:r>
          </a:p>
        </p:txBody>
      </p:sp>
      <p:cxnSp>
        <p:nvCxnSpPr>
          <p:cNvPr id="37" name="Connecteur droit avec flèche 36">
            <a:extLst>
              <a:ext uri="{FF2B5EF4-FFF2-40B4-BE49-F238E27FC236}">
                <a16:creationId xmlns:a16="http://schemas.microsoft.com/office/drawing/2014/main" id="{E5A26919-0C8F-C456-C03A-1C2569EAED52}"/>
              </a:ext>
            </a:extLst>
          </p:cNvPr>
          <p:cNvCxnSpPr>
            <a:cxnSpLocks/>
            <a:stCxn id="36" idx="1"/>
            <a:endCxn id="7" idx="3"/>
          </p:cNvCxnSpPr>
          <p:nvPr/>
        </p:nvCxnSpPr>
        <p:spPr>
          <a:xfrm flipH="1">
            <a:off x="5439770" y="5791385"/>
            <a:ext cx="748288" cy="0"/>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44" name="Connecteur droit avec flèche 43">
            <a:extLst>
              <a:ext uri="{FF2B5EF4-FFF2-40B4-BE49-F238E27FC236}">
                <a16:creationId xmlns:a16="http://schemas.microsoft.com/office/drawing/2014/main" id="{935922C1-16E7-BEA0-6E06-C1507DF264E6}"/>
              </a:ext>
            </a:extLst>
          </p:cNvPr>
          <p:cNvCxnSpPr>
            <a:cxnSpLocks/>
            <a:stCxn id="13" idx="1"/>
            <a:endCxn id="9" idx="3"/>
          </p:cNvCxnSpPr>
          <p:nvPr/>
        </p:nvCxnSpPr>
        <p:spPr>
          <a:xfrm flipH="1" flipV="1">
            <a:off x="2595977" y="4469796"/>
            <a:ext cx="1000835" cy="21257"/>
          </a:xfrm>
          <a:prstGeom prst="straightConnector1">
            <a:avLst/>
          </a:prstGeom>
          <a:ln w="38100">
            <a:tailEnd type="triangle" w="lg" len="lg"/>
          </a:ln>
        </p:spPr>
        <p:style>
          <a:lnRef idx="1">
            <a:schemeClr val="accent3"/>
          </a:lnRef>
          <a:fillRef idx="0">
            <a:schemeClr val="accent3"/>
          </a:fillRef>
          <a:effectRef idx="0">
            <a:schemeClr val="accent3"/>
          </a:effectRef>
          <a:fontRef idx="minor">
            <a:schemeClr val="tx1"/>
          </a:fontRef>
        </p:style>
      </p:cxnSp>
      <p:cxnSp>
        <p:nvCxnSpPr>
          <p:cNvPr id="54" name="Connecteur droit avec flèche 53">
            <a:extLst>
              <a:ext uri="{FF2B5EF4-FFF2-40B4-BE49-F238E27FC236}">
                <a16:creationId xmlns:a16="http://schemas.microsoft.com/office/drawing/2014/main" id="{05C01DF6-8687-75A7-74AD-545085719EDB}"/>
              </a:ext>
            </a:extLst>
          </p:cNvPr>
          <p:cNvCxnSpPr>
            <a:cxnSpLocks/>
            <a:stCxn id="15" idx="0"/>
            <a:endCxn id="26" idx="3"/>
          </p:cNvCxnSpPr>
          <p:nvPr/>
        </p:nvCxnSpPr>
        <p:spPr>
          <a:xfrm flipH="1" flipV="1">
            <a:off x="5862235" y="1813384"/>
            <a:ext cx="1589717" cy="832860"/>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57" name="Connecteur droit avec flèche 56">
            <a:extLst>
              <a:ext uri="{FF2B5EF4-FFF2-40B4-BE49-F238E27FC236}">
                <a16:creationId xmlns:a16="http://schemas.microsoft.com/office/drawing/2014/main" id="{05C01DF6-8687-75A7-74AD-545085719EDB}"/>
              </a:ext>
            </a:extLst>
          </p:cNvPr>
          <p:cNvCxnSpPr>
            <a:cxnSpLocks/>
            <a:stCxn id="11" idx="0"/>
            <a:endCxn id="26" idx="1"/>
          </p:cNvCxnSpPr>
          <p:nvPr/>
        </p:nvCxnSpPr>
        <p:spPr>
          <a:xfrm flipV="1">
            <a:off x="1812874" y="1813384"/>
            <a:ext cx="1565534" cy="1187986"/>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pic>
        <p:nvPicPr>
          <p:cNvPr id="26" name="Image 25" descr="Une image contenant plein air, plante, ravines, forêt&#10;&#10;Description générée automatiquement">
            <a:extLst>
              <a:ext uri="{FF2B5EF4-FFF2-40B4-BE49-F238E27FC236}">
                <a16:creationId xmlns:a16="http://schemas.microsoft.com/office/drawing/2014/main" id="{4007E0C2-FA44-9665-2ACC-41DD85D0AF2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78408" y="881949"/>
            <a:ext cx="2483827" cy="1862870"/>
          </a:xfrm>
          <a:prstGeom prst="rect">
            <a:avLst/>
          </a:prstGeom>
        </p:spPr>
      </p:pic>
      <p:sp>
        <p:nvSpPr>
          <p:cNvPr id="48" name="ZoneTexte 47">
            <a:extLst>
              <a:ext uri="{FF2B5EF4-FFF2-40B4-BE49-F238E27FC236}">
                <a16:creationId xmlns:a16="http://schemas.microsoft.com/office/drawing/2014/main" id="{ED34C7E5-5A45-9F26-3164-A78849A5DD9E}"/>
              </a:ext>
            </a:extLst>
          </p:cNvPr>
          <p:cNvSpPr txBox="1"/>
          <p:nvPr/>
        </p:nvSpPr>
        <p:spPr>
          <a:xfrm>
            <a:off x="1812874" y="5411968"/>
            <a:ext cx="1394691" cy="738664"/>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a:t>Rôle d’information / communication</a:t>
            </a:r>
          </a:p>
        </p:txBody>
      </p:sp>
      <p:cxnSp>
        <p:nvCxnSpPr>
          <p:cNvPr id="51" name="Connecteur droit avec flèche 50">
            <a:extLst>
              <a:ext uri="{FF2B5EF4-FFF2-40B4-BE49-F238E27FC236}">
                <a16:creationId xmlns:a16="http://schemas.microsoft.com/office/drawing/2014/main" id="{E5A26919-0C8F-C456-C03A-1C2569EAED52}"/>
              </a:ext>
            </a:extLst>
          </p:cNvPr>
          <p:cNvCxnSpPr>
            <a:cxnSpLocks/>
            <a:stCxn id="7" idx="1"/>
            <a:endCxn id="48" idx="3"/>
          </p:cNvCxnSpPr>
          <p:nvPr/>
        </p:nvCxnSpPr>
        <p:spPr>
          <a:xfrm flipH="1" flipV="1">
            <a:off x="3207565" y="5781300"/>
            <a:ext cx="837513" cy="10085"/>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52" name="Connecteur droit avec flèche 51">
            <a:extLst>
              <a:ext uri="{FF2B5EF4-FFF2-40B4-BE49-F238E27FC236}">
                <a16:creationId xmlns:a16="http://schemas.microsoft.com/office/drawing/2014/main" id="{E5A26919-0C8F-C456-C03A-1C2569EAED52}"/>
              </a:ext>
            </a:extLst>
          </p:cNvPr>
          <p:cNvCxnSpPr>
            <a:cxnSpLocks/>
            <a:stCxn id="48" idx="0"/>
            <a:endCxn id="9" idx="2"/>
          </p:cNvCxnSpPr>
          <p:nvPr/>
        </p:nvCxnSpPr>
        <p:spPr>
          <a:xfrm flipH="1" flipV="1">
            <a:off x="1812875" y="4654462"/>
            <a:ext cx="697345" cy="757506"/>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83144787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down)">
                                      <p:cBhvr>
                                        <p:cTn id="10" dur="500"/>
                                        <p:tgtEl>
                                          <p:spTgt spid="23"/>
                                        </p:tgtEl>
                                      </p:cBhvr>
                                    </p:animEffect>
                                  </p:childTnLst>
                                </p:cTn>
                              </p:par>
                              <p:par>
                                <p:cTn id="11" presetID="22" presetClass="entr" presetSubtype="4" fill="hold"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down)">
                                      <p:cBhvr>
                                        <p:cTn id="13" dur="500"/>
                                        <p:tgtEl>
                                          <p:spTgt spid="4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down)">
                                      <p:cBhvr>
                                        <p:cTn id="18" dur="500"/>
                                        <p:tgtEl>
                                          <p:spTgt spid="18"/>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down)">
                                      <p:cBhvr>
                                        <p:cTn id="21" dur="500"/>
                                        <p:tgtEl>
                                          <p:spTgt spid="11"/>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down)">
                                      <p:cBhvr>
                                        <p:cTn id="24" dur="500"/>
                                        <p:tgtEl>
                                          <p:spTgt spid="36"/>
                                        </p:tgtEl>
                                      </p:cBhvr>
                                    </p:animEffect>
                                  </p:childTnLst>
                                </p:cTn>
                              </p:par>
                              <p:par>
                                <p:cTn id="25" presetID="22" presetClass="entr" presetSubtype="4"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down)">
                                      <p:cBhvr>
                                        <p:cTn id="27" dur="500"/>
                                        <p:tgtEl>
                                          <p:spTgt spid="35"/>
                                        </p:tgtEl>
                                      </p:cBhvr>
                                    </p:animEffect>
                                  </p:childTnLst>
                                </p:cTn>
                              </p:par>
                              <p:par>
                                <p:cTn id="28" presetID="22" presetClass="entr" presetSubtype="4" fill="hold" nodeType="with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wipe(down)">
                                      <p:cBhvr>
                                        <p:cTn id="30" dur="500"/>
                                        <p:tgtEl>
                                          <p:spTgt spid="37"/>
                                        </p:tgtEl>
                                      </p:cBhvr>
                                    </p:animEffect>
                                  </p:childTnLst>
                                </p:cTn>
                              </p:par>
                              <p:par>
                                <p:cTn id="31" presetID="22" presetClass="entr" presetSubtype="4" fill="hold" nodeType="withEffect">
                                  <p:stCondLst>
                                    <p:cond delay="0"/>
                                  </p:stCondLst>
                                  <p:childTnLst>
                                    <p:set>
                                      <p:cBhvr>
                                        <p:cTn id="32" dur="1" fill="hold">
                                          <p:stCondLst>
                                            <p:cond delay="0"/>
                                          </p:stCondLst>
                                        </p:cTn>
                                        <p:tgtEl>
                                          <p:spTgt spid="57"/>
                                        </p:tgtEl>
                                        <p:attrNameLst>
                                          <p:attrName>style.visibility</p:attrName>
                                        </p:attrNameLst>
                                      </p:cBhvr>
                                      <p:to>
                                        <p:strVal val="visible"/>
                                      </p:to>
                                    </p:set>
                                    <p:animEffect transition="in" filter="wipe(down)">
                                      <p:cBhvr>
                                        <p:cTn id="33" dur="500"/>
                                        <p:tgtEl>
                                          <p:spTgt spid="57"/>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500"/>
                                        <p:tgtEl>
                                          <p:spTgt spid="48"/>
                                        </p:tgtEl>
                                      </p:cBhvr>
                                    </p:animEffect>
                                  </p:childTnLst>
                                </p:cTn>
                              </p:par>
                              <p:par>
                                <p:cTn id="37" presetID="22" presetClass="entr" presetSubtype="4" fill="hold" nodeType="with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wipe(down)">
                                      <p:cBhvr>
                                        <p:cTn id="39" dur="500"/>
                                        <p:tgtEl>
                                          <p:spTgt spid="51"/>
                                        </p:tgtEl>
                                      </p:cBhvr>
                                    </p:animEffect>
                                  </p:childTnLst>
                                </p:cTn>
                              </p:par>
                              <p:par>
                                <p:cTn id="40" presetID="22" presetClass="entr" presetSubtype="4" fill="hold"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wipe(down)">
                                      <p:cBhvr>
                                        <p:cTn id="42" dur="500"/>
                                        <p:tgtEl>
                                          <p:spTgt spid="5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down)">
                                      <p:cBhvr>
                                        <p:cTn id="50" dur="500"/>
                                        <p:tgtEl>
                                          <p:spTgt spid="19"/>
                                        </p:tgtEl>
                                      </p:cBhvr>
                                    </p:animEffect>
                                  </p:childTnLst>
                                </p:cTn>
                              </p:par>
                              <p:par>
                                <p:cTn id="51" presetID="22" presetClass="entr" presetSubtype="4" fill="hold" nodeType="with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wipe(down)">
                                      <p:cBhvr>
                                        <p:cTn id="53"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5" grpId="0" animBg="1"/>
      <p:bldP spid="36" grpId="0" animBg="1"/>
      <p:bldP spid="4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833330A7-CE18-60E3-92E6-1B7925CE8F5A}"/>
              </a:ext>
            </a:extLst>
          </p:cNvPr>
          <p:cNvSpPr txBox="1">
            <a:spLocks/>
          </p:cNvSpPr>
          <p:nvPr/>
        </p:nvSpPr>
        <p:spPr>
          <a:xfrm>
            <a:off x="609600" y="427038"/>
            <a:ext cx="8229600" cy="11430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2800" b="1"/>
              <a:t>Identifier et retenir les compétences </a:t>
            </a:r>
            <a:br>
              <a:rPr lang="fr-FR" sz="2800" b="1"/>
            </a:br>
            <a:r>
              <a:rPr lang="fr-FR" sz="2800" b="1"/>
              <a:t>et les responsabilités de chacun dans le cadre de la GEMAPI</a:t>
            </a:r>
            <a:br>
              <a:rPr lang="fr-FR" sz="2800" b="1"/>
            </a:br>
            <a:endParaRPr lang="fr-FR" sz="2800" b="1"/>
          </a:p>
        </p:txBody>
      </p:sp>
      <p:pic>
        <p:nvPicPr>
          <p:cNvPr id="16" name="Image 15">
            <a:extLst>
              <a:ext uri="{FF2B5EF4-FFF2-40B4-BE49-F238E27FC236}">
                <a16:creationId xmlns:a16="http://schemas.microsoft.com/office/drawing/2014/main" id="{411BD947-323E-E4C3-B6D9-0109A805A4E6}"/>
              </a:ext>
            </a:extLst>
          </p:cNvPr>
          <p:cNvPicPr>
            <a:picLocks noChangeAspect="1"/>
          </p:cNvPicPr>
          <p:nvPr/>
        </p:nvPicPr>
        <p:blipFill>
          <a:blip r:embed="rId5"/>
          <a:stretch>
            <a:fillRect/>
          </a:stretch>
        </p:blipFill>
        <p:spPr>
          <a:xfrm>
            <a:off x="1475656" y="1344378"/>
            <a:ext cx="6778639" cy="4819674"/>
          </a:xfrm>
          <a:prstGeom prst="rect">
            <a:avLst/>
          </a:prstGeom>
        </p:spPr>
      </p:pic>
      <p:sp>
        <p:nvSpPr>
          <p:cNvPr id="2" name="Rectangle 1">
            <a:extLst>
              <a:ext uri="{FF2B5EF4-FFF2-40B4-BE49-F238E27FC236}">
                <a16:creationId xmlns:a16="http://schemas.microsoft.com/office/drawing/2014/main" id="{2B457263-FC12-53F9-0251-DA3FA27ED0D9}"/>
              </a:ext>
            </a:extLst>
          </p:cNvPr>
          <p:cNvSpPr/>
          <p:nvPr/>
        </p:nvSpPr>
        <p:spPr>
          <a:xfrm>
            <a:off x="1477173" y="1834841"/>
            <a:ext cx="2406402" cy="215401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fr-FR"/>
          </a:p>
        </p:txBody>
      </p:sp>
    </p:spTree>
    <p:extLst>
      <p:ext uri="{BB962C8B-B14F-4D97-AF65-F5344CB8AC3E}">
        <p14:creationId xmlns:p14="http://schemas.microsoft.com/office/powerpoint/2010/main" val="1847392146"/>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Espace réservé du contenu 2">
            <a:extLst>
              <a:ext uri="{FF2B5EF4-FFF2-40B4-BE49-F238E27FC236}">
                <a16:creationId xmlns:a16="http://schemas.microsoft.com/office/drawing/2014/main" id="{1B92E4C4-64AC-83BE-0153-42912091A181}"/>
              </a:ext>
            </a:extLst>
          </p:cNvPr>
          <p:cNvSpPr txBox="1">
            <a:spLocks/>
          </p:cNvSpPr>
          <p:nvPr/>
        </p:nvSpPr>
        <p:spPr>
          <a:xfrm>
            <a:off x="299619" y="985871"/>
            <a:ext cx="5256584" cy="151216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fr-FR" sz="2000" b="1"/>
              <a:t>Législatif et règlementaire :</a:t>
            </a:r>
          </a:p>
          <a:p>
            <a:pPr marL="0" indent="0" algn="just">
              <a:buNone/>
            </a:pPr>
            <a:endParaRPr lang="fr-FR" sz="800"/>
          </a:p>
          <a:p>
            <a:pPr marL="685800" lvl="1" algn="just">
              <a:buFont typeface="Courier New" panose="02070309020205020404" pitchFamily="49" charset="0"/>
              <a:buChar char="o"/>
            </a:pPr>
            <a:r>
              <a:rPr lang="fr-FR" sz="1300"/>
              <a:t>Traduction des Directives Européennes en loi</a:t>
            </a:r>
          </a:p>
          <a:p>
            <a:pPr marL="685800" lvl="1" algn="just">
              <a:buFont typeface="Courier New" panose="02070309020205020404" pitchFamily="49" charset="0"/>
              <a:buChar char="o"/>
            </a:pPr>
            <a:r>
              <a:rPr lang="fr-FR" sz="1300" b="1"/>
              <a:t>La loi sur l’eau</a:t>
            </a:r>
          </a:p>
          <a:p>
            <a:pPr marL="685800" lvl="1" algn="just">
              <a:buFont typeface="Courier New" panose="02070309020205020404" pitchFamily="49" charset="0"/>
              <a:buChar char="o"/>
            </a:pPr>
            <a:r>
              <a:rPr lang="fr-FR" sz="1300" b="1"/>
              <a:t>La loi biodiversité</a:t>
            </a:r>
          </a:p>
          <a:p>
            <a:pPr marL="685800" lvl="1" algn="just">
              <a:buFont typeface="Courier New" panose="02070309020205020404" pitchFamily="49" charset="0"/>
              <a:buChar char="o"/>
            </a:pPr>
            <a:r>
              <a:rPr lang="fr-FR" sz="1300" b="1"/>
              <a:t>La loi LENE,…</a:t>
            </a:r>
          </a:p>
          <a:p>
            <a:pPr marL="685800" lvl="1" algn="just">
              <a:buFont typeface="Courier New" panose="02070309020205020404" pitchFamily="49" charset="0"/>
              <a:buChar char="o"/>
            </a:pPr>
            <a:r>
              <a:rPr lang="fr-FR" sz="1300"/>
              <a:t>Etablissement des textes règlementaires</a:t>
            </a:r>
          </a:p>
          <a:p>
            <a:pPr marL="400050" lvl="1" indent="0" algn="just">
              <a:buNone/>
            </a:pPr>
            <a:endParaRPr lang="fr-FR" sz="1400" b="1"/>
          </a:p>
          <a:p>
            <a:pPr marL="400050" lvl="1" indent="0" algn="just">
              <a:buNone/>
            </a:pPr>
            <a:endParaRPr lang="fr-FR" sz="1400" b="1"/>
          </a:p>
          <a:p>
            <a:pPr marL="400050" lvl="1" indent="0" algn="just">
              <a:buNone/>
            </a:pPr>
            <a:endParaRPr lang="fr-FR" sz="1400" b="1"/>
          </a:p>
          <a:p>
            <a:pPr marL="0" indent="0">
              <a:buNone/>
            </a:pPr>
            <a:endParaRPr lang="fr-FR" sz="800"/>
          </a:p>
          <a:p>
            <a:pPr lvl="1" algn="just">
              <a:buFont typeface="Wingdings" panose="05000000000000000000" pitchFamily="2" charset="2"/>
              <a:buChar char="q"/>
            </a:pPr>
            <a:endParaRPr lang="fr-FR" sz="1800">
              <a:highlight>
                <a:srgbClr val="FFFF00"/>
              </a:highlight>
            </a:endParaRPr>
          </a:p>
          <a:p>
            <a:endParaRPr lang="fr-FR" sz="2000"/>
          </a:p>
        </p:txBody>
      </p:sp>
      <p:sp>
        <p:nvSpPr>
          <p:cNvPr id="7" name="Titre 1">
            <a:extLst>
              <a:ext uri="{FF2B5EF4-FFF2-40B4-BE49-F238E27FC236}">
                <a16:creationId xmlns:a16="http://schemas.microsoft.com/office/drawing/2014/main" id="{A3D20F6E-FFD9-8BF8-2638-47BCD1C48687}"/>
              </a:ext>
            </a:extLst>
          </p:cNvPr>
          <p:cNvSpPr>
            <a:spLocks noGrp="1"/>
          </p:cNvSpPr>
          <p:nvPr>
            <p:ph type="title"/>
          </p:nvPr>
        </p:nvSpPr>
        <p:spPr>
          <a:xfrm>
            <a:off x="457200" y="274638"/>
            <a:ext cx="8229600" cy="634082"/>
          </a:xfrm>
        </p:spPr>
        <p:txBody>
          <a:bodyPr vert="horz" lIns="91440" tIns="45720" rIns="91440" bIns="45720" rtlCol="0" anchor="ctr">
            <a:normAutofit/>
          </a:bodyPr>
          <a:lstStyle/>
          <a:p>
            <a:pPr algn="l"/>
            <a:r>
              <a:rPr lang="fr-FR" sz="2500" b="1"/>
              <a:t>Le rôle de l’Etat</a:t>
            </a:r>
          </a:p>
        </p:txBody>
      </p:sp>
      <p:sp>
        <p:nvSpPr>
          <p:cNvPr id="8" name="Espace réservé du contenu 2">
            <a:extLst>
              <a:ext uri="{FF2B5EF4-FFF2-40B4-BE49-F238E27FC236}">
                <a16:creationId xmlns:a16="http://schemas.microsoft.com/office/drawing/2014/main" id="{1B92E4C4-64AC-83BE-0153-42912091A181}"/>
              </a:ext>
            </a:extLst>
          </p:cNvPr>
          <p:cNvSpPr txBox="1">
            <a:spLocks/>
          </p:cNvSpPr>
          <p:nvPr/>
        </p:nvSpPr>
        <p:spPr>
          <a:xfrm>
            <a:off x="294169" y="2462087"/>
            <a:ext cx="4565863" cy="1554682"/>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fr-FR" sz="2000" b="1"/>
              <a:t>Exécutif :</a:t>
            </a:r>
          </a:p>
          <a:p>
            <a:pPr marL="400050" lvl="1" indent="0" algn="just">
              <a:buNone/>
            </a:pPr>
            <a:endParaRPr lang="fr-FR" sz="1400" b="1"/>
          </a:p>
          <a:p>
            <a:pPr marL="685800" lvl="1" algn="just">
              <a:buFont typeface="Courier New" panose="02070309020205020404" pitchFamily="49" charset="0"/>
              <a:buChar char="o"/>
            </a:pPr>
            <a:r>
              <a:rPr lang="fr-FR" sz="1300"/>
              <a:t>Police (DDTM, OFB, Police nationale,…)</a:t>
            </a:r>
          </a:p>
          <a:p>
            <a:pPr marL="685800" lvl="1" algn="just">
              <a:buFont typeface="Courier New" panose="02070309020205020404" pitchFamily="49" charset="0"/>
              <a:buChar char="o"/>
            </a:pPr>
            <a:r>
              <a:rPr lang="fr-FR" sz="1300"/>
              <a:t>Information, Surveillance et connaissance (SPC, </a:t>
            </a:r>
            <a:r>
              <a:rPr lang="fr-FR" sz="1300" err="1"/>
              <a:t>méteo</a:t>
            </a:r>
            <a:r>
              <a:rPr lang="fr-FR" sz="1300"/>
              <a:t> France, OFB, Agence de l’eau, </a:t>
            </a:r>
            <a:r>
              <a:rPr lang="fr-FR" sz="1300" err="1"/>
              <a:t>Cerema</a:t>
            </a:r>
            <a:r>
              <a:rPr lang="fr-FR" sz="1300"/>
              <a:t>, </a:t>
            </a:r>
            <a:r>
              <a:rPr lang="fr-FR" sz="1300" err="1"/>
              <a:t>Irstea</a:t>
            </a:r>
            <a:r>
              <a:rPr lang="fr-FR" sz="1300"/>
              <a:t>,…)</a:t>
            </a:r>
          </a:p>
          <a:p>
            <a:pPr marL="685800" lvl="1" algn="just">
              <a:buFont typeface="Courier New" panose="02070309020205020404" pitchFamily="49" charset="0"/>
              <a:buChar char="o"/>
            </a:pPr>
            <a:r>
              <a:rPr lang="fr-FR" sz="1300"/>
              <a:t>Planification (SDAGE, PGRI, PPRI,…)</a:t>
            </a:r>
          </a:p>
          <a:p>
            <a:pPr marL="685800" lvl="1" algn="just">
              <a:buFont typeface="Courier New" panose="02070309020205020404" pitchFamily="49" charset="0"/>
              <a:buChar char="o"/>
            </a:pPr>
            <a:r>
              <a:rPr lang="fr-FR" sz="1300"/>
              <a:t>Délivrance des autorisations (PC, PPG, SE, AH,…)</a:t>
            </a:r>
          </a:p>
          <a:p>
            <a:pPr marL="685800" lvl="1" algn="just">
              <a:buFont typeface="Courier New" panose="02070309020205020404" pitchFamily="49" charset="0"/>
              <a:buChar char="o"/>
            </a:pPr>
            <a:r>
              <a:rPr lang="fr-FR" sz="1300"/>
              <a:t>Secours et gestion de crise</a:t>
            </a:r>
          </a:p>
          <a:p>
            <a:pPr marL="400050" lvl="1" indent="0" algn="just">
              <a:buNone/>
            </a:pPr>
            <a:endParaRPr lang="fr-FR" sz="1400" b="1"/>
          </a:p>
          <a:p>
            <a:pPr marL="400050" lvl="1" indent="0" algn="just">
              <a:buNone/>
            </a:pPr>
            <a:endParaRPr lang="fr-FR" sz="1400" b="1"/>
          </a:p>
          <a:p>
            <a:pPr marL="0" indent="0">
              <a:buNone/>
            </a:pPr>
            <a:endParaRPr lang="fr-FR" sz="800"/>
          </a:p>
          <a:p>
            <a:pPr lvl="1" algn="just">
              <a:buFont typeface="Wingdings" panose="05000000000000000000" pitchFamily="2" charset="2"/>
              <a:buChar char="q"/>
            </a:pPr>
            <a:endParaRPr lang="fr-FR" sz="1800">
              <a:highlight>
                <a:srgbClr val="FFFF00"/>
              </a:highlight>
            </a:endParaRPr>
          </a:p>
          <a:p>
            <a:endParaRPr lang="fr-FR" sz="2000"/>
          </a:p>
        </p:txBody>
      </p:sp>
      <p:sp>
        <p:nvSpPr>
          <p:cNvPr id="9" name="Espace réservé du contenu 2">
            <a:extLst>
              <a:ext uri="{FF2B5EF4-FFF2-40B4-BE49-F238E27FC236}">
                <a16:creationId xmlns:a16="http://schemas.microsoft.com/office/drawing/2014/main" id="{1B92E4C4-64AC-83BE-0153-42912091A181}"/>
              </a:ext>
            </a:extLst>
          </p:cNvPr>
          <p:cNvSpPr txBox="1">
            <a:spLocks/>
          </p:cNvSpPr>
          <p:nvPr/>
        </p:nvSpPr>
        <p:spPr>
          <a:xfrm>
            <a:off x="283513" y="3974256"/>
            <a:ext cx="6922805" cy="1005310"/>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fr-FR" sz="1900" b="1"/>
              <a:t>Financement :</a:t>
            </a:r>
          </a:p>
          <a:p>
            <a:pPr marL="400050" lvl="1" indent="0" algn="just">
              <a:spcBef>
                <a:spcPts val="0"/>
              </a:spcBef>
              <a:buNone/>
            </a:pPr>
            <a:endParaRPr lang="fr-FR" sz="1200" b="1">
              <a:solidFill>
                <a:prstClr val="black"/>
              </a:solidFill>
            </a:endParaRPr>
          </a:p>
          <a:p>
            <a:pPr marL="571500" lvl="1" indent="-171450" algn="just">
              <a:spcBef>
                <a:spcPts val="0"/>
              </a:spcBef>
              <a:buFont typeface="Courier New" panose="02070309020205020404" pitchFamily="49" charset="0"/>
              <a:buChar char="o"/>
            </a:pPr>
            <a:r>
              <a:rPr lang="fr-FR" sz="1100" b="1">
                <a:solidFill>
                  <a:prstClr val="black"/>
                </a:solidFill>
              </a:rPr>
              <a:t>Agence de l’eau </a:t>
            </a:r>
            <a:endParaRPr lang="fr-FR" sz="1100" b="1">
              <a:solidFill>
                <a:prstClr val="black"/>
              </a:solidFill>
              <a:cs typeface="Calibri"/>
            </a:endParaRPr>
          </a:p>
          <a:p>
            <a:pPr marL="571500" lvl="1" indent="-171450" algn="just">
              <a:spcBef>
                <a:spcPts val="0"/>
              </a:spcBef>
              <a:buFont typeface="Courier New" panose="02070309020205020404" pitchFamily="49" charset="0"/>
              <a:buChar char="o"/>
            </a:pPr>
            <a:r>
              <a:rPr lang="fr-FR" sz="1100" b="1">
                <a:solidFill>
                  <a:prstClr val="black"/>
                </a:solidFill>
              </a:rPr>
              <a:t>Fonds </a:t>
            </a:r>
            <a:r>
              <a:rPr lang="fr-FR" sz="1100" b="1" err="1">
                <a:solidFill>
                  <a:prstClr val="black"/>
                </a:solidFill>
              </a:rPr>
              <a:t>barniers</a:t>
            </a:r>
            <a:r>
              <a:rPr lang="fr-FR" sz="1100" b="1">
                <a:solidFill>
                  <a:prstClr val="black"/>
                </a:solidFill>
              </a:rPr>
              <a:t> </a:t>
            </a:r>
            <a:r>
              <a:rPr lang="fr-FR" sz="1100"/>
              <a:t>Le fonds de prévention des risques naturels majeurs</a:t>
            </a:r>
            <a:endParaRPr lang="fr-FR" sz="1100" b="1">
              <a:solidFill>
                <a:prstClr val="black"/>
              </a:solidFill>
              <a:cs typeface="Calibri"/>
            </a:endParaRPr>
          </a:p>
          <a:p>
            <a:pPr marL="400050" lvl="1" indent="0" algn="just">
              <a:spcBef>
                <a:spcPts val="0"/>
              </a:spcBef>
              <a:buNone/>
            </a:pPr>
            <a:endParaRPr lang="fr-FR" sz="2000" b="1"/>
          </a:p>
          <a:p>
            <a:endParaRPr lang="fr-FR" sz="2000" b="1"/>
          </a:p>
          <a:p>
            <a:pPr marL="0" indent="0" algn="just">
              <a:buNone/>
            </a:pPr>
            <a:endParaRPr lang="fr-FR" sz="800"/>
          </a:p>
          <a:p>
            <a:pPr marL="400050" lvl="1" indent="0" algn="just">
              <a:buNone/>
            </a:pPr>
            <a:endParaRPr lang="fr-FR" sz="1400" b="1"/>
          </a:p>
          <a:p>
            <a:pPr marL="400050" lvl="1" indent="0" algn="just">
              <a:buNone/>
            </a:pPr>
            <a:endParaRPr lang="fr-FR" sz="1400" b="1"/>
          </a:p>
          <a:p>
            <a:pPr marL="400050" lvl="1" indent="0" algn="just">
              <a:buNone/>
            </a:pPr>
            <a:endParaRPr lang="fr-FR" sz="1400" b="1"/>
          </a:p>
          <a:p>
            <a:pPr marL="400050" lvl="1" indent="0" algn="just">
              <a:buNone/>
            </a:pPr>
            <a:endParaRPr lang="fr-FR" sz="1400" b="1"/>
          </a:p>
          <a:p>
            <a:pPr marL="0" indent="0">
              <a:buNone/>
            </a:pPr>
            <a:endParaRPr lang="fr-FR" sz="800"/>
          </a:p>
          <a:p>
            <a:pPr lvl="1" algn="just">
              <a:buFont typeface="Wingdings" panose="05000000000000000000" pitchFamily="2" charset="2"/>
              <a:buChar char="q"/>
            </a:pPr>
            <a:endParaRPr lang="fr-FR" sz="1800">
              <a:highlight>
                <a:srgbClr val="FFFF00"/>
              </a:highlight>
            </a:endParaRPr>
          </a:p>
          <a:p>
            <a:endParaRPr lang="fr-FR" sz="2000"/>
          </a:p>
        </p:txBody>
      </p:sp>
      <p:sp>
        <p:nvSpPr>
          <p:cNvPr id="12" name="Espace réservé du contenu 2">
            <a:extLst>
              <a:ext uri="{FF2B5EF4-FFF2-40B4-BE49-F238E27FC236}">
                <a16:creationId xmlns:a16="http://schemas.microsoft.com/office/drawing/2014/main" id="{1B92E4C4-64AC-83BE-0153-42912091A181}"/>
              </a:ext>
            </a:extLst>
          </p:cNvPr>
          <p:cNvSpPr txBox="1">
            <a:spLocks/>
          </p:cNvSpPr>
          <p:nvPr/>
        </p:nvSpPr>
        <p:spPr>
          <a:xfrm>
            <a:off x="283512" y="5015517"/>
            <a:ext cx="6922805" cy="748745"/>
          </a:xfrm>
          <a:prstGeom prst="rect">
            <a:avLst/>
          </a:prstGeom>
        </p:spPr>
        <p:txBody>
          <a:bodyPr vert="horz" lIns="91440" tIns="45720" rIns="91440" bIns="45720" rtlCol="0" anchor="t">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fr-FR" sz="2000" b="1"/>
              <a:t>Domaine Public Fluvial :</a:t>
            </a:r>
          </a:p>
          <a:p>
            <a:pPr marL="400050" lvl="1" indent="0" algn="just">
              <a:spcBef>
                <a:spcPts val="0"/>
              </a:spcBef>
              <a:buNone/>
            </a:pPr>
            <a:endParaRPr lang="fr-FR" sz="1400" b="1">
              <a:solidFill>
                <a:prstClr val="black"/>
              </a:solidFill>
            </a:endParaRPr>
          </a:p>
          <a:p>
            <a:pPr marL="685800" lvl="1" algn="just">
              <a:spcBef>
                <a:spcPts val="0"/>
              </a:spcBef>
              <a:buFont typeface="Courier New" panose="02070309020205020404" pitchFamily="49" charset="0"/>
              <a:buChar char="o"/>
            </a:pPr>
            <a:r>
              <a:rPr lang="fr-FR" sz="1100">
                <a:solidFill>
                  <a:prstClr val="black"/>
                </a:solidFill>
              </a:rPr>
              <a:t>Propriétaire</a:t>
            </a:r>
            <a:endParaRPr lang="fr-FR" sz="1100">
              <a:solidFill>
                <a:prstClr val="black"/>
              </a:solidFill>
              <a:cs typeface="Calibri"/>
            </a:endParaRPr>
          </a:p>
          <a:p>
            <a:pPr marL="400050" lvl="1" indent="0" algn="just">
              <a:spcBef>
                <a:spcPts val="0"/>
              </a:spcBef>
              <a:buNone/>
            </a:pPr>
            <a:endParaRPr lang="fr-FR" sz="2000" b="1"/>
          </a:p>
          <a:p>
            <a:endParaRPr lang="fr-FR" sz="2000" b="1"/>
          </a:p>
          <a:p>
            <a:pPr marL="0" indent="0" algn="just">
              <a:buNone/>
            </a:pPr>
            <a:endParaRPr lang="fr-FR" sz="800"/>
          </a:p>
          <a:p>
            <a:pPr marL="400050" lvl="1" indent="0" algn="just">
              <a:buNone/>
            </a:pPr>
            <a:endParaRPr lang="fr-FR" sz="1400" b="1"/>
          </a:p>
          <a:p>
            <a:pPr marL="400050" lvl="1" indent="0" algn="just">
              <a:buNone/>
            </a:pPr>
            <a:endParaRPr lang="fr-FR" sz="1400" b="1"/>
          </a:p>
          <a:p>
            <a:pPr marL="400050" lvl="1" indent="0" algn="just">
              <a:buNone/>
            </a:pPr>
            <a:endParaRPr lang="fr-FR" sz="1400" b="1"/>
          </a:p>
          <a:p>
            <a:pPr marL="400050" lvl="1" indent="0" algn="just">
              <a:buNone/>
            </a:pPr>
            <a:endParaRPr lang="fr-FR" sz="1400" b="1"/>
          </a:p>
          <a:p>
            <a:pPr marL="0" indent="0">
              <a:buNone/>
            </a:pPr>
            <a:endParaRPr lang="fr-FR" sz="800"/>
          </a:p>
          <a:p>
            <a:pPr lvl="1" algn="just">
              <a:buFont typeface="Wingdings" panose="05000000000000000000" pitchFamily="2" charset="2"/>
              <a:buChar char="q"/>
            </a:pPr>
            <a:endParaRPr lang="fr-FR" sz="1800">
              <a:highlight>
                <a:srgbClr val="FFFF00"/>
              </a:highlight>
            </a:endParaRPr>
          </a:p>
          <a:p>
            <a:endParaRPr lang="fr-FR" sz="2000"/>
          </a:p>
        </p:txBody>
      </p:sp>
      <p:pic>
        <p:nvPicPr>
          <p:cNvPr id="13" name="Image 12">
            <a:extLst>
              <a:ext uri="{FF2B5EF4-FFF2-40B4-BE49-F238E27FC236}">
                <a16:creationId xmlns:a16="http://schemas.microsoft.com/office/drawing/2014/main" id="{CB3B858B-237E-A9BE-7122-9863B356B90A}"/>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28718" t="23021" r="3631"/>
          <a:stretch/>
        </p:blipFill>
        <p:spPr>
          <a:xfrm>
            <a:off x="5435691" y="2274474"/>
            <a:ext cx="3353525" cy="3089680"/>
          </a:xfrm>
          <a:prstGeom prst="rect">
            <a:avLst/>
          </a:prstGeom>
        </p:spPr>
      </p:pic>
      <p:pic>
        <p:nvPicPr>
          <p:cNvPr id="14" name="Image 13">
            <a:extLst>
              <a:ext uri="{FF2B5EF4-FFF2-40B4-BE49-F238E27FC236}">
                <a16:creationId xmlns:a16="http://schemas.microsoft.com/office/drawing/2014/main" id="{A0D56063-800C-0BD3-9411-4476C693CFEE}"/>
              </a:ext>
            </a:extLst>
          </p:cNvPr>
          <p:cNvPicPr>
            <a:picLocks noChangeAspect="1"/>
          </p:cNvPicPr>
          <p:nvPr/>
        </p:nvPicPr>
        <p:blipFill rotWithShape="1">
          <a:blip r:embed="rId6"/>
          <a:srcRect l="16117"/>
          <a:stretch/>
        </p:blipFill>
        <p:spPr>
          <a:xfrm>
            <a:off x="7037428" y="269984"/>
            <a:ext cx="1745411" cy="2002618"/>
          </a:xfrm>
          <a:prstGeom prst="rect">
            <a:avLst/>
          </a:prstGeom>
        </p:spPr>
      </p:pic>
      <p:cxnSp>
        <p:nvCxnSpPr>
          <p:cNvPr id="15" name="Connecteur droit avec flèche 14"/>
          <p:cNvCxnSpPr/>
          <p:nvPr/>
        </p:nvCxnSpPr>
        <p:spPr>
          <a:xfrm flipV="1">
            <a:off x="1979712" y="5177202"/>
            <a:ext cx="4464496" cy="412038"/>
          </a:xfrm>
          <a:prstGeom prst="straightConnector1">
            <a:avLst/>
          </a:prstGeom>
          <a:ln w="28575">
            <a:solidFill>
              <a:srgbClr val="009E47"/>
            </a:solidFill>
            <a:tailEnd type="triangle"/>
          </a:ln>
        </p:spPr>
        <p:style>
          <a:lnRef idx="1">
            <a:schemeClr val="accent1"/>
          </a:lnRef>
          <a:fillRef idx="0">
            <a:schemeClr val="accent1"/>
          </a:fillRef>
          <a:effectRef idx="0">
            <a:schemeClr val="accent1"/>
          </a:effectRef>
          <a:fontRef idx="minor">
            <a:schemeClr val="tx1"/>
          </a:fontRef>
        </p:style>
      </p:cxnSp>
      <p:sp>
        <p:nvSpPr>
          <p:cNvPr id="10" name="Espace réservé du contenu 2">
            <a:extLst>
              <a:ext uri="{FF2B5EF4-FFF2-40B4-BE49-F238E27FC236}">
                <a16:creationId xmlns:a16="http://schemas.microsoft.com/office/drawing/2014/main" id="{1B92E4C4-64AC-83BE-0153-42912091A181}"/>
              </a:ext>
            </a:extLst>
          </p:cNvPr>
          <p:cNvSpPr txBox="1">
            <a:spLocks/>
          </p:cNvSpPr>
          <p:nvPr/>
        </p:nvSpPr>
        <p:spPr>
          <a:xfrm>
            <a:off x="294169" y="5771927"/>
            <a:ext cx="5141927" cy="748745"/>
          </a:xfrm>
          <a:prstGeom prst="rect">
            <a:avLst/>
          </a:prstGeom>
          <a:solidFill>
            <a:schemeClr val="bg1"/>
          </a:solidFill>
        </p:spPr>
        <p:txBody>
          <a:bodyPr vert="horz" lIns="91440" tIns="45720" rIns="91440" bIns="45720" rtlCol="0" anchor="t">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fr-FR" sz="2000" b="1"/>
              <a:t>Domaine Privé :</a:t>
            </a:r>
          </a:p>
          <a:p>
            <a:pPr marL="400050" lvl="1" indent="0" algn="just">
              <a:spcBef>
                <a:spcPts val="0"/>
              </a:spcBef>
              <a:buNone/>
            </a:pPr>
            <a:endParaRPr lang="fr-FR" sz="1400" b="1">
              <a:solidFill>
                <a:prstClr val="black"/>
              </a:solidFill>
            </a:endParaRPr>
          </a:p>
          <a:p>
            <a:pPr marL="685800" lvl="1" algn="just">
              <a:spcBef>
                <a:spcPts val="0"/>
              </a:spcBef>
              <a:buFont typeface="Courier New" panose="02070309020205020404" pitchFamily="49" charset="0"/>
              <a:buChar char="o"/>
            </a:pPr>
            <a:r>
              <a:rPr lang="fr-FR" sz="1100">
                <a:solidFill>
                  <a:prstClr val="black"/>
                </a:solidFill>
              </a:rPr>
              <a:t>Régalien et exécutif</a:t>
            </a:r>
            <a:endParaRPr lang="fr-FR" sz="1100">
              <a:solidFill>
                <a:prstClr val="black"/>
              </a:solidFill>
              <a:cs typeface="Calibri"/>
            </a:endParaRPr>
          </a:p>
          <a:p>
            <a:pPr marL="400050" lvl="1" indent="0" algn="just">
              <a:spcBef>
                <a:spcPts val="0"/>
              </a:spcBef>
              <a:buNone/>
            </a:pPr>
            <a:endParaRPr lang="fr-FR" sz="2000" b="1"/>
          </a:p>
          <a:p>
            <a:endParaRPr lang="fr-FR" sz="2000" b="1"/>
          </a:p>
          <a:p>
            <a:pPr marL="0" indent="0" algn="just">
              <a:buNone/>
            </a:pPr>
            <a:endParaRPr lang="fr-FR" sz="800"/>
          </a:p>
          <a:p>
            <a:pPr marL="400050" lvl="1" indent="0" algn="just">
              <a:buNone/>
            </a:pPr>
            <a:endParaRPr lang="fr-FR" sz="1400" b="1"/>
          </a:p>
          <a:p>
            <a:pPr marL="400050" lvl="1" indent="0" algn="just">
              <a:buNone/>
            </a:pPr>
            <a:endParaRPr lang="fr-FR" sz="1400" b="1"/>
          </a:p>
          <a:p>
            <a:pPr marL="400050" lvl="1" indent="0" algn="just">
              <a:buNone/>
            </a:pPr>
            <a:endParaRPr lang="fr-FR" sz="1400" b="1"/>
          </a:p>
          <a:p>
            <a:pPr marL="400050" lvl="1" indent="0" algn="just">
              <a:buNone/>
            </a:pPr>
            <a:endParaRPr lang="fr-FR" sz="1400" b="1"/>
          </a:p>
          <a:p>
            <a:pPr marL="0" indent="0">
              <a:buNone/>
            </a:pPr>
            <a:endParaRPr lang="fr-FR" sz="800"/>
          </a:p>
          <a:p>
            <a:pPr lvl="1" algn="just">
              <a:buFont typeface="Wingdings" panose="05000000000000000000" pitchFamily="2" charset="2"/>
              <a:buChar char="q"/>
            </a:pPr>
            <a:endParaRPr lang="fr-FR" sz="1800">
              <a:highlight>
                <a:srgbClr val="FFFF00"/>
              </a:highlight>
            </a:endParaRPr>
          </a:p>
          <a:p>
            <a:endParaRPr lang="fr-FR" sz="2000"/>
          </a:p>
        </p:txBody>
      </p:sp>
    </p:spTree>
    <p:extLst>
      <p:ext uri="{BB962C8B-B14F-4D97-AF65-F5344CB8AC3E}">
        <p14:creationId xmlns:p14="http://schemas.microsoft.com/office/powerpoint/2010/main" val="4270348113"/>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369886" y="2411914"/>
            <a:ext cx="8352928" cy="830997"/>
          </a:xfrm>
          <a:prstGeom prst="rect">
            <a:avLst/>
          </a:prstGeom>
        </p:spPr>
        <p:txBody>
          <a:bodyPr wrap="square">
            <a:spAutoFit/>
          </a:bodyPr>
          <a:lstStyle/>
          <a:p>
            <a:r>
              <a:rPr lang="fr-FR" sz="1600" b="1"/>
              <a:t>Police de l’eau et des milieux aquatiques :</a:t>
            </a:r>
          </a:p>
          <a:p>
            <a:r>
              <a:rPr lang="fr-FR" sz="1600">
                <a:hlinkClick r:id="rId5"/>
              </a:rPr>
              <a:t>www.gironde.gouv.fr/Actions-de-l-Etat/Environnement-risques-naturels-et-technologiques/Police-de-l-eau-et-des-milieux-aquatiques/Cours-d-eau</a:t>
            </a:r>
            <a:endParaRPr lang="fr-FR" sz="1600"/>
          </a:p>
        </p:txBody>
      </p:sp>
      <p:sp>
        <p:nvSpPr>
          <p:cNvPr id="4" name="Rectangle 3"/>
          <p:cNvSpPr/>
          <p:nvPr/>
        </p:nvSpPr>
        <p:spPr>
          <a:xfrm>
            <a:off x="467544" y="404664"/>
            <a:ext cx="8424936" cy="1754326"/>
          </a:xfrm>
          <a:prstGeom prst="rect">
            <a:avLst/>
          </a:prstGeom>
        </p:spPr>
        <p:txBody>
          <a:bodyPr wrap="square">
            <a:spAutoFit/>
          </a:bodyPr>
          <a:lstStyle/>
          <a:p>
            <a:r>
              <a:rPr lang="fr-FR" b="1" u="sng">
                <a:solidFill>
                  <a:srgbClr val="3A3A3A"/>
                </a:solidFill>
                <a:latin typeface="Marianne"/>
              </a:rPr>
              <a:t>Selon l’article L215-7-1 du code de l’environnement : </a:t>
            </a:r>
          </a:p>
          <a:p>
            <a:endParaRPr lang="fr-FR" b="1" u="sng">
              <a:solidFill>
                <a:srgbClr val="3A3A3A"/>
              </a:solidFill>
              <a:latin typeface="Marianne"/>
            </a:endParaRPr>
          </a:p>
          <a:p>
            <a:pPr algn="ctr"/>
            <a:r>
              <a:rPr lang="fr-FR">
                <a:solidFill>
                  <a:srgbClr val="3A3A3A"/>
                </a:solidFill>
                <a:latin typeface="Marianne"/>
              </a:rPr>
              <a:t>« </a:t>
            </a:r>
            <a:r>
              <a:rPr lang="fr-FR" b="1">
                <a:solidFill>
                  <a:srgbClr val="1D71B8"/>
                </a:solidFill>
                <a:latin typeface="Marianne"/>
              </a:rPr>
              <a:t>C</a:t>
            </a:r>
            <a:r>
              <a:rPr lang="fr-FR" b="1" i="1">
                <a:solidFill>
                  <a:srgbClr val="1D71B8"/>
                </a:solidFill>
                <a:latin typeface="Marianne"/>
              </a:rPr>
              <a:t>onstitue un cours d’eau un écoulement d’eaux courantes dans un lit naturel à l’origine, alimenté par une source et présentant un débit suffisant la majeure partie de l’année</a:t>
            </a:r>
            <a:r>
              <a:rPr lang="fr-FR" i="1">
                <a:solidFill>
                  <a:srgbClr val="3A3A3A"/>
                </a:solidFill>
                <a:latin typeface="Marianne"/>
              </a:rPr>
              <a:t>. Cet écoulement peut ne pas être permanent compte tenu des conditions hydrologiques et géologiques locales</a:t>
            </a:r>
            <a:r>
              <a:rPr lang="fr-FR">
                <a:solidFill>
                  <a:srgbClr val="3A3A3A"/>
                </a:solidFill>
                <a:latin typeface="Marianne"/>
              </a:rPr>
              <a:t>. »</a:t>
            </a:r>
            <a:endParaRPr lang="fr-FR"/>
          </a:p>
        </p:txBody>
      </p:sp>
      <p:sp>
        <p:nvSpPr>
          <p:cNvPr id="5" name="Rectangle 4"/>
          <p:cNvSpPr/>
          <p:nvPr/>
        </p:nvSpPr>
        <p:spPr>
          <a:xfrm>
            <a:off x="361337" y="3788222"/>
            <a:ext cx="8352928" cy="830997"/>
          </a:xfrm>
          <a:prstGeom prst="rect">
            <a:avLst/>
          </a:prstGeom>
        </p:spPr>
        <p:txBody>
          <a:bodyPr wrap="square">
            <a:spAutoFit/>
          </a:bodyPr>
          <a:lstStyle/>
          <a:p>
            <a:r>
              <a:rPr lang="fr-FR" sz="1600" b="1"/>
              <a:t>Cartographie des cours d'eau du département de la Gironde :</a:t>
            </a:r>
          </a:p>
          <a:p>
            <a:r>
              <a:rPr lang="fr-FR" sz="1600">
                <a:hlinkClick r:id="rId6"/>
              </a:rPr>
              <a:t>https://carto2.geo-ide.din.developpement-durable.gouv.fr/frontoffice/?map=b7701f96-be7a-44d5-99a6-757a44597422</a:t>
            </a:r>
            <a:endParaRPr lang="fr-FR" sz="1600"/>
          </a:p>
        </p:txBody>
      </p:sp>
      <p:sp>
        <p:nvSpPr>
          <p:cNvPr id="6" name="Rectangle 5"/>
          <p:cNvSpPr/>
          <p:nvPr/>
        </p:nvSpPr>
        <p:spPr>
          <a:xfrm>
            <a:off x="361337" y="4619219"/>
            <a:ext cx="8370027" cy="1077218"/>
          </a:xfrm>
          <a:prstGeom prst="rect">
            <a:avLst/>
          </a:prstGeom>
        </p:spPr>
        <p:txBody>
          <a:bodyPr wrap="square">
            <a:spAutoFit/>
          </a:bodyPr>
          <a:lstStyle/>
          <a:p>
            <a:pPr algn="just"/>
            <a:r>
              <a:rPr lang="fr-FR" sz="1600" b="1"/>
              <a:t>Téléchargement des données : </a:t>
            </a:r>
          </a:p>
          <a:p>
            <a:pPr algn="just"/>
            <a:r>
              <a:rPr lang="fr-FR" sz="1600">
                <a:hlinkClick r:id="rId7"/>
              </a:rPr>
              <a:t>http://catalogue.geo-ide.developpement-durable.gouv.fr/catalogue/srv/fre/catalog.search#/metadata/fr-120066022-jdd-cd5895fc-ec8d-4526-a579-a24cb1c7b434</a:t>
            </a:r>
            <a:endParaRPr lang="fr-FR" sz="1600"/>
          </a:p>
        </p:txBody>
      </p:sp>
      <p:sp>
        <p:nvSpPr>
          <p:cNvPr id="7" name="Rectangle 6"/>
          <p:cNvSpPr/>
          <p:nvPr/>
        </p:nvSpPr>
        <p:spPr>
          <a:xfrm>
            <a:off x="369886" y="3203447"/>
            <a:ext cx="4765407" cy="584775"/>
          </a:xfrm>
          <a:prstGeom prst="rect">
            <a:avLst/>
          </a:prstGeom>
          <a:solidFill>
            <a:schemeClr val="bg1"/>
          </a:solidFill>
        </p:spPr>
        <p:txBody>
          <a:bodyPr wrap="none">
            <a:spAutoFit/>
          </a:bodyPr>
          <a:lstStyle/>
          <a:p>
            <a:r>
              <a:rPr lang="fr-FR" sz="1600" b="1"/>
              <a:t>Nomenclature Loi sur l’Eau et les Milieux Aquatiques :</a:t>
            </a:r>
          </a:p>
          <a:p>
            <a:r>
              <a:rPr lang="fr-FR" sz="1600">
                <a:hlinkClick r:id="rId8"/>
              </a:rPr>
              <a:t>www.ecologie.gouv.fr/iota</a:t>
            </a:r>
            <a:endParaRPr lang="fr-FR" sz="1600"/>
          </a:p>
        </p:txBody>
      </p:sp>
    </p:spTree>
    <p:extLst>
      <p:ext uri="{BB962C8B-B14F-4D97-AF65-F5344CB8AC3E}">
        <p14:creationId xmlns:p14="http://schemas.microsoft.com/office/powerpoint/2010/main" val="2010970485"/>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2" name="Espace réservé du contenu 11"/>
          <p:cNvPicPr>
            <a:picLocks noGrp="1" noChangeAspect="1"/>
          </p:cNvPicPr>
          <p:nvPr>
            <p:ph idx="1"/>
          </p:nvPr>
        </p:nvPicPr>
        <p:blipFill rotWithShape="1">
          <a:blip r:embed="rId5" cstate="screen">
            <a:extLst>
              <a:ext uri="{28A0092B-C50C-407E-A947-70E740481C1C}">
                <a14:useLocalDpi xmlns:a14="http://schemas.microsoft.com/office/drawing/2010/main"/>
              </a:ext>
            </a:extLst>
          </a:blip>
          <a:srcRect l="855" t="2298" r="8984"/>
          <a:stretch/>
        </p:blipFill>
        <p:spPr>
          <a:xfrm>
            <a:off x="4257612" y="615759"/>
            <a:ext cx="4968552" cy="3638317"/>
          </a:xfrm>
          <a:prstGeom prst="rect">
            <a:avLst/>
          </a:prstGeom>
          <a:ln>
            <a:noFill/>
          </a:ln>
          <a:effectLst>
            <a:outerShdw blurRad="190500" algn="tl" rotWithShape="0">
              <a:srgbClr val="000000">
                <a:alpha val="70000"/>
              </a:srgbClr>
            </a:outerShdw>
          </a:effectLst>
        </p:spPr>
      </p:pic>
      <p:sp>
        <p:nvSpPr>
          <p:cNvPr id="14" name="ZoneTexte 13"/>
          <p:cNvSpPr txBox="1"/>
          <p:nvPr/>
        </p:nvSpPr>
        <p:spPr>
          <a:xfrm>
            <a:off x="449796" y="1017846"/>
            <a:ext cx="3168352" cy="923330"/>
          </a:xfrm>
          <a:prstGeom prst="rect">
            <a:avLst/>
          </a:prstGeom>
          <a:noFill/>
        </p:spPr>
        <p:txBody>
          <a:bodyPr wrap="square" rtlCol="0">
            <a:spAutoFit/>
          </a:bodyPr>
          <a:lstStyle/>
          <a:p>
            <a:r>
              <a:rPr lang="fr-FR"/>
              <a:t>Hauteur des eaux coulant à plein bords avant de déborder (Règle du </a:t>
            </a:r>
            <a:r>
              <a:rPr lang="fr-FR" b="1" i="1" err="1"/>
              <a:t>plenissimum</a:t>
            </a:r>
            <a:r>
              <a:rPr lang="fr-FR" b="1" i="1"/>
              <a:t> </a:t>
            </a:r>
            <a:r>
              <a:rPr lang="fr-FR" b="1" i="1" err="1"/>
              <a:t>flumen</a:t>
            </a:r>
            <a:r>
              <a:rPr lang="fr-FR"/>
              <a:t>)</a:t>
            </a:r>
          </a:p>
        </p:txBody>
      </p:sp>
      <p:pic>
        <p:nvPicPr>
          <p:cNvPr id="11" name="Image 1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2924944"/>
            <a:ext cx="5551016" cy="3933056"/>
          </a:xfrm>
          <a:prstGeom prst="rect">
            <a:avLst/>
          </a:prstGeom>
          <a:ln>
            <a:noFill/>
          </a:ln>
          <a:effectLst>
            <a:outerShdw blurRad="190500" algn="tl" rotWithShape="0">
              <a:srgbClr val="000000">
                <a:alpha val="70000"/>
              </a:srgbClr>
            </a:outerShdw>
          </a:effectLst>
        </p:spPr>
      </p:pic>
      <p:cxnSp>
        <p:nvCxnSpPr>
          <p:cNvPr id="16" name="Connecteur droit avec flèche 15"/>
          <p:cNvCxnSpPr/>
          <p:nvPr/>
        </p:nvCxnSpPr>
        <p:spPr>
          <a:xfrm>
            <a:off x="3635896" y="1935790"/>
            <a:ext cx="2016224" cy="9891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0220012"/>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Titre 1">
            <a:extLst>
              <a:ext uri="{FF2B5EF4-FFF2-40B4-BE49-F238E27FC236}">
                <a16:creationId xmlns:a16="http://schemas.microsoft.com/office/drawing/2014/main" id="{D91861CF-0552-08BB-077F-8A13B74585C5}"/>
              </a:ext>
            </a:extLst>
          </p:cNvPr>
          <p:cNvSpPr>
            <a:spLocks noGrp="1"/>
          </p:cNvSpPr>
          <p:nvPr>
            <p:ph type="title"/>
          </p:nvPr>
        </p:nvSpPr>
        <p:spPr>
          <a:xfrm>
            <a:off x="457200" y="274638"/>
            <a:ext cx="8229600" cy="1143000"/>
          </a:xfrm>
        </p:spPr>
        <p:txBody>
          <a:bodyPr vert="horz" lIns="91440" tIns="45720" rIns="91440" bIns="45720" rtlCol="0" anchor="ctr">
            <a:normAutofit/>
          </a:bodyPr>
          <a:lstStyle/>
          <a:p>
            <a:pPr algn="l"/>
            <a:r>
              <a:rPr lang="fr-FR" sz="2800" b="1"/>
              <a:t>L’Etat</a:t>
            </a:r>
            <a:br>
              <a:rPr lang="fr-FR" sz="2800" b="1"/>
            </a:br>
            <a:endParaRPr lang="fr-FR" sz="2800" b="1"/>
          </a:p>
        </p:txBody>
      </p:sp>
      <p:sp>
        <p:nvSpPr>
          <p:cNvPr id="9" name="Rectangle 8"/>
          <p:cNvSpPr/>
          <p:nvPr/>
        </p:nvSpPr>
        <p:spPr>
          <a:xfrm>
            <a:off x="359532" y="1124744"/>
            <a:ext cx="8424936" cy="4062651"/>
          </a:xfrm>
          <a:prstGeom prst="rect">
            <a:avLst/>
          </a:prstGeom>
        </p:spPr>
        <p:txBody>
          <a:bodyPr wrap="square" lIns="91440" tIns="45720" rIns="91440" bIns="45720" anchor="t">
            <a:spAutoFit/>
          </a:bodyPr>
          <a:lstStyle/>
          <a:p>
            <a:r>
              <a:rPr lang="fr-FR" sz="1600"/>
              <a:t>Le domaine public fluvial :</a:t>
            </a:r>
          </a:p>
          <a:p>
            <a:r>
              <a:rPr lang="fr-FR" sz="1600">
                <a:hlinkClick r:id="rId5"/>
              </a:rPr>
              <a:t>https://www.pas-de-calais.gouv.fr/Actions-de-l-Etat/Environnement-developpement-durable/Eau/Donnees-thematiques/Domaine-publique-fluvial/Definition-du-DPF</a:t>
            </a:r>
            <a:endParaRPr lang="fr-FR" sz="1600"/>
          </a:p>
          <a:p>
            <a:endParaRPr lang="fr-FR" sz="1600"/>
          </a:p>
          <a:p>
            <a:r>
              <a:rPr lang="fr-FR" sz="1600"/>
              <a:t>Inventaire DPF Gironde :</a:t>
            </a:r>
          </a:p>
          <a:p>
            <a:r>
              <a:rPr lang="fr-FR" sz="1600">
                <a:hlinkClick r:id="rId6"/>
              </a:rPr>
              <a:t>www.gironde.gouv.fr/contenu/telechargement/33649/238380/file/Inventaire-crs-d-O-&amp;-troncons_DPF33.pdf</a:t>
            </a:r>
            <a:endParaRPr lang="fr-FR" sz="1600">
              <a:hlinkClick r:id="rId7"/>
            </a:endParaRPr>
          </a:p>
          <a:p>
            <a:endParaRPr lang="fr-FR" sz="1600"/>
          </a:p>
          <a:p>
            <a:r>
              <a:rPr lang="fr-FR" sz="1600"/>
              <a:t>SCHEMA DIRECTEUR D'ENTRETIEN COORDONNE DU LIT ET DES BERGES DE LA GARONNE :</a:t>
            </a:r>
            <a:endParaRPr lang="fr-FR" sz="1600">
              <a:cs typeface="Calibri"/>
            </a:endParaRPr>
          </a:p>
          <a:p>
            <a:r>
              <a:rPr lang="fr-FR" sz="1600">
                <a:hlinkClick r:id="rId8"/>
              </a:rPr>
              <a:t>chrome-extension://</a:t>
            </a:r>
            <a:r>
              <a:rPr lang="fr-FR" sz="1600" err="1">
                <a:hlinkClick r:id="rId8"/>
              </a:rPr>
              <a:t>efaidnbmnnnibpcajpcglclefindmkaj</a:t>
            </a:r>
            <a:r>
              <a:rPr lang="fr-FR" sz="1600">
                <a:hlinkClick r:id="rId8"/>
              </a:rPr>
              <a:t>/https://www.lagaronne.com/sites/default/files/upload/documents/MILIEUX_NATURELS_shema_directeur_des_eaux_de_la_Garonne/prog_action.pdf</a:t>
            </a:r>
          </a:p>
          <a:p>
            <a:endParaRPr lang="fr-FR" sz="1600"/>
          </a:p>
          <a:p>
            <a:r>
              <a:rPr lang="fr-FR" sz="1600"/>
              <a:t>Charte Garonne et confluences SMEAG :</a:t>
            </a:r>
          </a:p>
          <a:p>
            <a:r>
              <a:rPr lang="fr-FR" sz="1600">
                <a:hlinkClick r:id="rId9"/>
              </a:rPr>
              <a:t>https://www.smeag.fr/nos-projets/charte-garonne-dpf-gemapi.html</a:t>
            </a:r>
            <a:endParaRPr lang="fr-FR" sz="1600"/>
          </a:p>
          <a:p>
            <a:endParaRPr lang="fr-FR"/>
          </a:p>
        </p:txBody>
      </p:sp>
    </p:spTree>
    <p:extLst>
      <p:ext uri="{BB962C8B-B14F-4D97-AF65-F5344CB8AC3E}">
        <p14:creationId xmlns:p14="http://schemas.microsoft.com/office/powerpoint/2010/main" val="4151186019"/>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2943D921-A3E7-A4FC-D2A6-B69D7A6806B4}"/>
              </a:ext>
            </a:extLst>
          </p:cNvPr>
          <p:cNvSpPr txBox="1"/>
          <p:nvPr/>
        </p:nvSpPr>
        <p:spPr>
          <a:xfrm>
            <a:off x="240231" y="141009"/>
            <a:ext cx="8640960" cy="1200329"/>
          </a:xfrm>
          <a:prstGeom prst="rect">
            <a:avLst/>
          </a:prstGeom>
        </p:spPr>
        <p:txBody>
          <a:bodyPr vert="horz" lIns="91440" tIns="45720" rIns="91440" bIns="45720" rtlCol="0" anchor="ctr">
            <a:noAutofit/>
          </a:bodyPr>
          <a:lstStyle>
            <a:lvl1pPr algn="ctr">
              <a:spcBef>
                <a:spcPct val="0"/>
              </a:spcBef>
              <a:buNone/>
              <a:defRPr sz="2800" b="1">
                <a:latin typeface="+mj-lt"/>
                <a:ea typeface="+mj-ea"/>
                <a:cs typeface="+mj-cs"/>
              </a:defRPr>
            </a:lvl1pPr>
          </a:lstStyle>
          <a:p>
            <a:pPr lvl="2" algn="ctr"/>
            <a:r>
              <a:rPr lang="fr-FR" sz="2500" b="1">
                <a:latin typeface="+mj-lt"/>
                <a:ea typeface="+mj-ea"/>
                <a:cs typeface="+mj-cs"/>
              </a:rPr>
              <a:t>Relations entre acteurs :</a:t>
            </a:r>
          </a:p>
          <a:p>
            <a:pPr marL="0" lvl="2" algn="ctr"/>
            <a:r>
              <a:rPr lang="fr-FR" sz="2500">
                <a:latin typeface="+mj-lt"/>
                <a:ea typeface="+mj-ea"/>
                <a:cs typeface="+mj-cs"/>
              </a:rPr>
              <a:t>nécessité d'une coopération efficace en fonction des enjeux</a:t>
            </a:r>
          </a:p>
        </p:txBody>
      </p:sp>
      <p:sp>
        <p:nvSpPr>
          <p:cNvPr id="5" name="Titre 1">
            <a:extLst>
              <a:ext uri="{FF2B5EF4-FFF2-40B4-BE49-F238E27FC236}">
                <a16:creationId xmlns:a16="http://schemas.microsoft.com/office/drawing/2014/main" id="{195F4085-3DAE-D6FE-ECDB-8087C0A0F680}"/>
              </a:ext>
            </a:extLst>
          </p:cNvPr>
          <p:cNvSpPr txBox="1">
            <a:spLocks/>
          </p:cNvSpPr>
          <p:nvPr/>
        </p:nvSpPr>
        <p:spPr>
          <a:xfrm>
            <a:off x="421196" y="1047237"/>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pompage en cours d’eau</a:t>
            </a:r>
            <a:endParaRPr lang="fr-FR" sz="2000" b="1" u="sng">
              <a:solidFill>
                <a:srgbClr val="FF0000"/>
              </a:solidFill>
            </a:endParaRPr>
          </a:p>
        </p:txBody>
      </p:sp>
      <p:pic>
        <p:nvPicPr>
          <p:cNvPr id="6" name="Image 5" descr="Une image contenant plein air, plante, arbre, eau&#10;&#10;Description générée automatiquement">
            <a:extLst>
              <a:ext uri="{FF2B5EF4-FFF2-40B4-BE49-F238E27FC236}">
                <a16:creationId xmlns:a16="http://schemas.microsoft.com/office/drawing/2014/main" id="{E647A027-1309-EECC-A296-16DBC2D5A62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56336" y="1569497"/>
            <a:ext cx="3031327" cy="4041770"/>
          </a:xfrm>
          <a:prstGeom prst="rect">
            <a:avLst/>
          </a:prstGeom>
        </p:spPr>
      </p:pic>
      <p:sp>
        <p:nvSpPr>
          <p:cNvPr id="7" name="ZoneTexte 6">
            <a:extLst>
              <a:ext uri="{FF2B5EF4-FFF2-40B4-BE49-F238E27FC236}">
                <a16:creationId xmlns:a16="http://schemas.microsoft.com/office/drawing/2014/main" id="{EACF93BE-4076-389A-0B6B-B5AA193987AA}"/>
              </a:ext>
            </a:extLst>
          </p:cNvPr>
          <p:cNvSpPr txBox="1"/>
          <p:nvPr/>
        </p:nvSpPr>
        <p:spPr>
          <a:xfrm>
            <a:off x="1691680" y="5727251"/>
            <a:ext cx="5760640"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fr-FR"/>
              <a:t>À vous de jouer ! Qui intervient et comment ? </a:t>
            </a:r>
          </a:p>
        </p:txBody>
      </p:sp>
      <p:sp>
        <p:nvSpPr>
          <p:cNvPr id="8" name="ZoneTexte 7">
            <a:extLst>
              <a:ext uri="{FF2B5EF4-FFF2-40B4-BE49-F238E27FC236}">
                <a16:creationId xmlns:a16="http://schemas.microsoft.com/office/drawing/2014/main" id="{D72F9B01-E000-4D48-11C5-F5C47FC941D3}"/>
              </a:ext>
            </a:extLst>
          </p:cNvPr>
          <p:cNvSpPr txBox="1"/>
          <p:nvPr/>
        </p:nvSpPr>
        <p:spPr>
          <a:xfrm>
            <a:off x="1691680" y="6076922"/>
            <a:ext cx="5688632" cy="369332"/>
          </a:xfrm>
          <a:prstGeom prst="rect">
            <a:avLst/>
          </a:prstGeom>
          <a:noFill/>
        </p:spPr>
        <p:txBody>
          <a:bodyPr wrap="square">
            <a:spAutoFit/>
          </a:bodyPr>
          <a:lstStyle/>
          <a:p>
            <a:pPr algn="ctr"/>
            <a:r>
              <a:rPr lang="fr-FR" i="1"/>
              <a:t>Travail en groupe</a:t>
            </a:r>
          </a:p>
        </p:txBody>
      </p:sp>
    </p:spTree>
    <p:extLst>
      <p:ext uri="{BB962C8B-B14F-4D97-AF65-F5344CB8AC3E}">
        <p14:creationId xmlns:p14="http://schemas.microsoft.com/office/powerpoint/2010/main" val="972351109"/>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37D4AC8A-6495-FF2E-4BF4-ACC6F2CCEFFF}"/>
              </a:ext>
            </a:extLst>
          </p:cNvPr>
          <p:cNvSpPr txBox="1">
            <a:spLocks/>
          </p:cNvSpPr>
          <p:nvPr/>
        </p:nvSpPr>
        <p:spPr>
          <a:xfrm>
            <a:off x="410870" y="380317"/>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pompage en cours d’eau</a:t>
            </a:r>
            <a:endParaRPr lang="fr-FR" sz="2000" b="1" u="sng">
              <a:solidFill>
                <a:srgbClr val="FF0000"/>
              </a:solidFill>
            </a:endParaRPr>
          </a:p>
        </p:txBody>
      </p:sp>
      <p:sp>
        <p:nvSpPr>
          <p:cNvPr id="3" name="ZoneTexte 2">
            <a:extLst>
              <a:ext uri="{FF2B5EF4-FFF2-40B4-BE49-F238E27FC236}">
                <a16:creationId xmlns:a16="http://schemas.microsoft.com/office/drawing/2014/main" id="{585D3240-C803-24B2-A472-01D8CA3A45D2}"/>
              </a:ext>
            </a:extLst>
          </p:cNvPr>
          <p:cNvSpPr txBox="1"/>
          <p:nvPr/>
        </p:nvSpPr>
        <p:spPr>
          <a:xfrm>
            <a:off x="646038" y="1307154"/>
            <a:ext cx="7056784" cy="369332"/>
          </a:xfrm>
          <a:prstGeom prst="rect">
            <a:avLst/>
          </a:prstGeom>
          <a:noFill/>
        </p:spPr>
        <p:txBody>
          <a:bodyPr wrap="square" rtlCol="0">
            <a:spAutoFit/>
          </a:bodyPr>
          <a:lstStyle/>
          <a:p>
            <a:r>
              <a:rPr lang="fr-FR" u="sng"/>
              <a:t>Rappel sur les </a:t>
            </a:r>
            <a:r>
              <a:rPr lang="fr-FR" sz="1800" u="sng"/>
              <a:t>DROITS</a:t>
            </a:r>
            <a:r>
              <a:rPr lang="fr-FR" sz="1800" b="1" u="sng"/>
              <a:t> </a:t>
            </a:r>
            <a:r>
              <a:rPr lang="fr-FR" sz="1800" u="sng"/>
              <a:t>d’un propriétaire riverain</a:t>
            </a:r>
            <a:endParaRPr lang="fr-FR" u="sng"/>
          </a:p>
        </p:txBody>
      </p:sp>
      <p:sp>
        <p:nvSpPr>
          <p:cNvPr id="6" name="ZoneTexte 5">
            <a:extLst>
              <a:ext uri="{FF2B5EF4-FFF2-40B4-BE49-F238E27FC236}">
                <a16:creationId xmlns:a16="http://schemas.microsoft.com/office/drawing/2014/main" id="{A94E04A4-0CC7-28E6-00F1-8986CC3C71C2}"/>
              </a:ext>
            </a:extLst>
          </p:cNvPr>
          <p:cNvSpPr txBox="1"/>
          <p:nvPr/>
        </p:nvSpPr>
        <p:spPr>
          <a:xfrm>
            <a:off x="888478" y="1689426"/>
            <a:ext cx="4793930" cy="646331"/>
          </a:xfrm>
          <a:prstGeom prst="rect">
            <a:avLst/>
          </a:prstGeom>
          <a:noFill/>
        </p:spPr>
        <p:txBody>
          <a:bodyPr wrap="square" rtlCol="0">
            <a:spAutoFit/>
          </a:bodyPr>
          <a:lstStyle/>
          <a:p>
            <a:pPr marL="285750" indent="-285750" algn="just">
              <a:buFont typeface="Wingdings" panose="05000000000000000000" pitchFamily="2" charset="2"/>
              <a:buChar char="q"/>
            </a:pPr>
            <a:r>
              <a:rPr lang="fr-FR"/>
              <a:t>Usage de l’eau à des fins domestiques ou agricoles (arrosage/abreuvement) </a:t>
            </a:r>
          </a:p>
        </p:txBody>
      </p:sp>
      <p:sp>
        <p:nvSpPr>
          <p:cNvPr id="9" name="ZoneTexte 8">
            <a:extLst>
              <a:ext uri="{FF2B5EF4-FFF2-40B4-BE49-F238E27FC236}">
                <a16:creationId xmlns:a16="http://schemas.microsoft.com/office/drawing/2014/main" id="{BDCC1714-7722-08E2-57A5-4147528E843C}"/>
              </a:ext>
            </a:extLst>
          </p:cNvPr>
          <p:cNvSpPr txBox="1"/>
          <p:nvPr/>
        </p:nvSpPr>
        <p:spPr>
          <a:xfrm>
            <a:off x="551790" y="2757146"/>
            <a:ext cx="5100739" cy="2585323"/>
          </a:xfrm>
          <a:prstGeom prst="rect">
            <a:avLst/>
          </a:prstGeom>
          <a:noFill/>
        </p:spPr>
        <p:txBody>
          <a:bodyPr wrap="square">
            <a:spAutoFit/>
          </a:bodyPr>
          <a:lstStyle/>
          <a:p>
            <a:pPr algn="ctr"/>
            <a:r>
              <a:rPr lang="fr-FR"/>
              <a:t>Le propriétaire </a:t>
            </a:r>
            <a:r>
              <a:rPr lang="fr-FR" b="1"/>
              <a:t>ne possède pas l’eau</a:t>
            </a:r>
            <a:r>
              <a:rPr lang="fr-FR"/>
              <a:t>, mais dispose d’un </a:t>
            </a:r>
            <a:r>
              <a:rPr lang="fr-FR" b="1"/>
              <a:t>droit d’usage </a:t>
            </a:r>
            <a:r>
              <a:rPr lang="fr-FR"/>
              <a:t>limité à des fins domestiques, agricoles (arrosage, abreuvement), à condition de </a:t>
            </a:r>
            <a:r>
              <a:rPr lang="fr-FR" b="1"/>
              <a:t>respecter un débit minimum pour l’équilibre des cours d’eau</a:t>
            </a:r>
            <a:endParaRPr lang="fr-FR"/>
          </a:p>
          <a:p>
            <a:pPr algn="ctr"/>
            <a:endParaRPr lang="fr-FR"/>
          </a:p>
          <a:p>
            <a:pPr algn="ctr"/>
            <a:r>
              <a:rPr lang="fr-FR"/>
              <a:t>En période de sécheresse, </a:t>
            </a:r>
            <a:r>
              <a:rPr lang="fr-FR" b="1"/>
              <a:t>le prélèvement peut être restreint par arrêté préfectoral </a:t>
            </a:r>
            <a:r>
              <a:rPr lang="fr-FR"/>
              <a:t>(affiché en mairie ou site https://vigieau.gouv.fr/?profil=particulier)</a:t>
            </a:r>
          </a:p>
        </p:txBody>
      </p:sp>
      <p:pic>
        <p:nvPicPr>
          <p:cNvPr id="10" name="Image 9">
            <a:extLst>
              <a:ext uri="{FF2B5EF4-FFF2-40B4-BE49-F238E27FC236}">
                <a16:creationId xmlns:a16="http://schemas.microsoft.com/office/drawing/2014/main" id="{9491F92A-6F4D-DE58-1D6C-7CB52F34F05A}"/>
              </a:ext>
            </a:extLst>
          </p:cNvPr>
          <p:cNvPicPr>
            <a:picLocks noChangeAspect="1"/>
          </p:cNvPicPr>
          <p:nvPr/>
        </p:nvPicPr>
        <p:blipFill>
          <a:blip r:embed="rId4"/>
          <a:stretch>
            <a:fillRect/>
          </a:stretch>
        </p:blipFill>
        <p:spPr>
          <a:xfrm>
            <a:off x="5821070" y="1077155"/>
            <a:ext cx="2819400" cy="1619250"/>
          </a:xfrm>
          <a:prstGeom prst="rect">
            <a:avLst/>
          </a:prstGeom>
        </p:spPr>
      </p:pic>
      <p:pic>
        <p:nvPicPr>
          <p:cNvPr id="11" name="Image 10" descr="Une image contenant plein air, plante, arbre, eau&#10;&#10;Description générée automatiquement">
            <a:extLst>
              <a:ext uri="{FF2B5EF4-FFF2-40B4-BE49-F238E27FC236}">
                <a16:creationId xmlns:a16="http://schemas.microsoft.com/office/drawing/2014/main" id="{B06057F7-A7D4-4CB1-551B-26C59AC9DB9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51345" y="2759071"/>
            <a:ext cx="2375397" cy="3167196"/>
          </a:xfrm>
          <a:prstGeom prst="rect">
            <a:avLst/>
          </a:prstGeom>
        </p:spPr>
      </p:pic>
    </p:spTree>
    <p:extLst>
      <p:ext uri="{BB962C8B-B14F-4D97-AF65-F5344CB8AC3E}">
        <p14:creationId xmlns:p14="http://schemas.microsoft.com/office/powerpoint/2010/main" val="62610511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C0805089-8F0D-3E8A-1350-4A7121230BB3}"/>
              </a:ext>
            </a:extLst>
          </p:cNvPr>
          <p:cNvSpPr txBox="1">
            <a:spLocks/>
          </p:cNvSpPr>
          <p:nvPr/>
        </p:nvSpPr>
        <p:spPr>
          <a:xfrm>
            <a:off x="276227" y="298732"/>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pompage en cours d’eau</a:t>
            </a:r>
            <a:endParaRPr lang="fr-FR" sz="2000" b="1" u="sng">
              <a:solidFill>
                <a:srgbClr val="FF0000"/>
              </a:solidFill>
            </a:endParaRPr>
          </a:p>
        </p:txBody>
      </p:sp>
      <p:sp>
        <p:nvSpPr>
          <p:cNvPr id="6" name="ZoneTexte 5">
            <a:extLst>
              <a:ext uri="{FF2B5EF4-FFF2-40B4-BE49-F238E27FC236}">
                <a16:creationId xmlns:a16="http://schemas.microsoft.com/office/drawing/2014/main" id="{831FF413-9C7E-2845-E98F-38B380FE51F0}"/>
              </a:ext>
            </a:extLst>
          </p:cNvPr>
          <p:cNvSpPr txBox="1"/>
          <p:nvPr/>
        </p:nvSpPr>
        <p:spPr>
          <a:xfrm>
            <a:off x="539552" y="945241"/>
            <a:ext cx="4595775" cy="2400657"/>
          </a:xfrm>
          <a:prstGeom prst="rect">
            <a:avLst/>
          </a:prstGeom>
          <a:noFill/>
        </p:spPr>
        <p:txBody>
          <a:bodyPr wrap="square" rtlCol="0">
            <a:spAutoFit/>
          </a:bodyPr>
          <a:lstStyle/>
          <a:p>
            <a:pPr marL="285750" indent="-285750" algn="just">
              <a:buFont typeface="Arial" panose="020B0604020202020204" pitchFamily="34" charset="0"/>
              <a:buChar char="•"/>
            </a:pPr>
            <a:r>
              <a:rPr lang="fr-FR"/>
              <a:t>Premières questions : </a:t>
            </a:r>
          </a:p>
          <a:p>
            <a:pPr marL="285750" indent="-285750" algn="just">
              <a:buFont typeface="Wingdings" panose="05000000000000000000" pitchFamily="2" charset="2"/>
              <a:buChar char="ü"/>
            </a:pPr>
            <a:endParaRPr lang="fr-FR"/>
          </a:p>
          <a:p>
            <a:pPr marL="742950" lvl="1" indent="-285750" algn="just">
              <a:buFont typeface="Wingdings" panose="05000000000000000000" pitchFamily="2" charset="2"/>
              <a:buChar char="ü"/>
            </a:pPr>
            <a:r>
              <a:rPr lang="fr-FR" sz="1600" b="1"/>
              <a:t>Hors nomenclature loi sur l’eau (IOTA) ?</a:t>
            </a:r>
          </a:p>
          <a:p>
            <a:pPr lvl="1" algn="just"/>
            <a:r>
              <a:rPr lang="fr-FR" sz="1600"/>
              <a:t>= prélèvement &lt; 400 m3/h ou moins de 2 % débit du cours d’eau (sinon soumis à D ou A) soit </a:t>
            </a:r>
            <a:r>
              <a:rPr lang="fr-FR" sz="1600" b="1"/>
              <a:t>limité à des fins domestiques, agricoles </a:t>
            </a:r>
            <a:r>
              <a:rPr lang="fr-FR" sz="1600"/>
              <a:t>(arrosage de potager, de stade…, abreuvement) </a:t>
            </a:r>
          </a:p>
          <a:p>
            <a:pPr lvl="1" algn="just"/>
            <a:endParaRPr lang="fr-FR" sz="1600" b="1"/>
          </a:p>
          <a:p>
            <a:pPr algn="just"/>
            <a:endParaRPr lang="fr-FR"/>
          </a:p>
        </p:txBody>
      </p:sp>
      <p:sp>
        <p:nvSpPr>
          <p:cNvPr id="8" name="ZoneTexte 7">
            <a:extLst>
              <a:ext uri="{FF2B5EF4-FFF2-40B4-BE49-F238E27FC236}">
                <a16:creationId xmlns:a16="http://schemas.microsoft.com/office/drawing/2014/main" id="{E6742FCF-1184-02B1-5058-47C9465BB74E}"/>
              </a:ext>
            </a:extLst>
          </p:cNvPr>
          <p:cNvSpPr txBox="1"/>
          <p:nvPr/>
        </p:nvSpPr>
        <p:spPr>
          <a:xfrm>
            <a:off x="539552" y="3835535"/>
            <a:ext cx="4320480" cy="584775"/>
          </a:xfrm>
          <a:prstGeom prst="rect">
            <a:avLst/>
          </a:prstGeom>
          <a:noFill/>
        </p:spPr>
        <p:txBody>
          <a:bodyPr wrap="square">
            <a:spAutoFit/>
          </a:bodyPr>
          <a:lstStyle/>
          <a:p>
            <a:pPr marL="742950" lvl="1" indent="-285750" algn="just">
              <a:buFont typeface="Wingdings" panose="05000000000000000000" pitchFamily="2" charset="2"/>
              <a:buChar char="ü"/>
            </a:pPr>
            <a:r>
              <a:rPr lang="fr-FR" sz="1600" b="1"/>
              <a:t>En période de sécheresse</a:t>
            </a:r>
            <a:r>
              <a:rPr lang="fr-FR" sz="1600"/>
              <a:t> : </a:t>
            </a:r>
          </a:p>
          <a:p>
            <a:pPr marL="1200150" lvl="2" indent="-285750" algn="just">
              <a:buFont typeface="Wingdings" panose="05000000000000000000" pitchFamily="2" charset="2"/>
              <a:buChar char="§"/>
            </a:pPr>
            <a:r>
              <a:rPr lang="fr-FR" sz="1600"/>
              <a:t>Evaluer l’état du cours d’eau </a:t>
            </a:r>
          </a:p>
        </p:txBody>
      </p:sp>
      <p:sp>
        <p:nvSpPr>
          <p:cNvPr id="12" name="ZoneTexte 11">
            <a:extLst>
              <a:ext uri="{FF2B5EF4-FFF2-40B4-BE49-F238E27FC236}">
                <a16:creationId xmlns:a16="http://schemas.microsoft.com/office/drawing/2014/main" id="{CCDA02F8-2300-7D1C-9746-05AD2773583D}"/>
              </a:ext>
            </a:extLst>
          </p:cNvPr>
          <p:cNvSpPr txBox="1"/>
          <p:nvPr/>
        </p:nvSpPr>
        <p:spPr>
          <a:xfrm>
            <a:off x="1015223" y="4640362"/>
            <a:ext cx="3941524" cy="584775"/>
          </a:xfrm>
          <a:prstGeom prst="rect">
            <a:avLst/>
          </a:prstGeom>
          <a:noFill/>
        </p:spPr>
        <p:txBody>
          <a:bodyPr wrap="square">
            <a:spAutoFit/>
          </a:bodyPr>
          <a:lstStyle/>
          <a:p>
            <a:pPr marL="285750" indent="-285750">
              <a:buFont typeface="Wingdings" panose="05000000000000000000" pitchFamily="2" charset="2"/>
              <a:buChar char="ü"/>
            </a:pPr>
            <a:r>
              <a:rPr lang="fr-FR" sz="1600" b="1"/>
              <a:t>Consulter : </a:t>
            </a:r>
            <a:r>
              <a:rPr lang="fr-FR" sz="1600"/>
              <a:t>https://vigieau.gouv.fr/?profil=particulier</a:t>
            </a:r>
          </a:p>
        </p:txBody>
      </p:sp>
      <p:pic>
        <p:nvPicPr>
          <p:cNvPr id="14" name="Image 13">
            <a:extLst>
              <a:ext uri="{FF2B5EF4-FFF2-40B4-BE49-F238E27FC236}">
                <a16:creationId xmlns:a16="http://schemas.microsoft.com/office/drawing/2014/main" id="{664323E6-3B71-5BDD-96C8-540FEA665CA2}"/>
              </a:ext>
            </a:extLst>
          </p:cNvPr>
          <p:cNvPicPr>
            <a:picLocks noChangeAspect="1"/>
          </p:cNvPicPr>
          <p:nvPr/>
        </p:nvPicPr>
        <p:blipFill rotWithShape="1">
          <a:blip r:embed="rId4"/>
          <a:srcRect l="3942" t="1811" r="2414" b="4829"/>
          <a:stretch/>
        </p:blipFill>
        <p:spPr>
          <a:xfrm>
            <a:off x="5135327" y="618746"/>
            <a:ext cx="3732446" cy="3456383"/>
          </a:xfrm>
          <a:prstGeom prst="rect">
            <a:avLst/>
          </a:prstGeom>
        </p:spPr>
      </p:pic>
      <p:sp>
        <p:nvSpPr>
          <p:cNvPr id="16" name="ZoneTexte 15">
            <a:extLst>
              <a:ext uri="{FF2B5EF4-FFF2-40B4-BE49-F238E27FC236}">
                <a16:creationId xmlns:a16="http://schemas.microsoft.com/office/drawing/2014/main" id="{F47BE863-86BA-9B37-7CAE-43A6B402F2FE}"/>
              </a:ext>
            </a:extLst>
          </p:cNvPr>
          <p:cNvSpPr txBox="1"/>
          <p:nvPr/>
        </p:nvSpPr>
        <p:spPr>
          <a:xfrm>
            <a:off x="517620" y="3053511"/>
            <a:ext cx="4439128" cy="584775"/>
          </a:xfrm>
          <a:prstGeom prst="rect">
            <a:avLst/>
          </a:prstGeom>
          <a:noFill/>
        </p:spPr>
        <p:txBody>
          <a:bodyPr wrap="square">
            <a:spAutoFit/>
          </a:bodyPr>
          <a:lstStyle/>
          <a:p>
            <a:pPr marL="742950" lvl="1" indent="-285750" algn="just">
              <a:buFont typeface="Wingdings" panose="05000000000000000000" pitchFamily="2" charset="2"/>
              <a:buChar char="ü"/>
            </a:pPr>
            <a:r>
              <a:rPr lang="fr-FR" sz="1600" b="1"/>
              <a:t>Effets cumulés de pompages sur le cours d’eau</a:t>
            </a:r>
          </a:p>
        </p:txBody>
      </p:sp>
      <p:pic>
        <p:nvPicPr>
          <p:cNvPr id="18" name="Image 17">
            <a:extLst>
              <a:ext uri="{FF2B5EF4-FFF2-40B4-BE49-F238E27FC236}">
                <a16:creationId xmlns:a16="http://schemas.microsoft.com/office/drawing/2014/main" id="{513AE1D2-ACAA-2450-7666-E011E9D63B8B}"/>
              </a:ext>
            </a:extLst>
          </p:cNvPr>
          <p:cNvPicPr>
            <a:picLocks noChangeAspect="1"/>
          </p:cNvPicPr>
          <p:nvPr/>
        </p:nvPicPr>
        <p:blipFill>
          <a:blip r:embed="rId5"/>
          <a:stretch>
            <a:fillRect/>
          </a:stretch>
        </p:blipFill>
        <p:spPr>
          <a:xfrm>
            <a:off x="4861962" y="4235968"/>
            <a:ext cx="2961481" cy="2247865"/>
          </a:xfrm>
          <a:prstGeom prst="rect">
            <a:avLst/>
          </a:prstGeom>
        </p:spPr>
      </p:pic>
    </p:spTree>
    <p:extLst>
      <p:ext uri="{BB962C8B-B14F-4D97-AF65-F5344CB8AC3E}">
        <p14:creationId xmlns:p14="http://schemas.microsoft.com/office/powerpoint/2010/main" val="39979577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2" grpId="0"/>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43" name="Connecteur droit avec flèche 42">
            <a:extLst>
              <a:ext uri="{FF2B5EF4-FFF2-40B4-BE49-F238E27FC236}">
                <a16:creationId xmlns:a16="http://schemas.microsoft.com/office/drawing/2014/main" id="{8C0C97CE-83AA-A4B5-84CE-F60765A6A83A}"/>
              </a:ext>
            </a:extLst>
          </p:cNvPr>
          <p:cNvCxnSpPr>
            <a:cxnSpLocks/>
          </p:cNvCxnSpPr>
          <p:nvPr/>
        </p:nvCxnSpPr>
        <p:spPr>
          <a:xfrm>
            <a:off x="4291821" y="2335699"/>
            <a:ext cx="0" cy="641183"/>
          </a:xfrm>
          <a:prstGeom prst="straightConnector1">
            <a:avLst/>
          </a:prstGeom>
          <a:ln w="38100">
            <a:solidFill>
              <a:srgbClr val="CC0000"/>
            </a:solidFill>
            <a:tailEnd type="triangle" w="lg" len="lg"/>
          </a:ln>
        </p:spPr>
        <p:style>
          <a:lnRef idx="1">
            <a:schemeClr val="accent5"/>
          </a:lnRef>
          <a:fillRef idx="0">
            <a:schemeClr val="accent5"/>
          </a:fillRef>
          <a:effectRef idx="0">
            <a:schemeClr val="accent5"/>
          </a:effectRef>
          <a:fontRef idx="minor">
            <a:schemeClr val="tx1"/>
          </a:fontRef>
        </p:style>
      </p:cxnSp>
      <p:cxnSp>
        <p:nvCxnSpPr>
          <p:cNvPr id="4" name="Connecteur droit avec flèche 3">
            <a:extLst>
              <a:ext uri="{FF2B5EF4-FFF2-40B4-BE49-F238E27FC236}">
                <a16:creationId xmlns:a16="http://schemas.microsoft.com/office/drawing/2014/main" id="{7A7F528F-914B-3D4E-AB51-6C380B61BA51}"/>
              </a:ext>
            </a:extLst>
          </p:cNvPr>
          <p:cNvCxnSpPr>
            <a:cxnSpLocks/>
            <a:stCxn id="5" idx="3"/>
          </p:cNvCxnSpPr>
          <p:nvPr/>
        </p:nvCxnSpPr>
        <p:spPr>
          <a:xfrm>
            <a:off x="2000833" y="3244334"/>
            <a:ext cx="1182766" cy="25226"/>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5" name="ZoneTexte 4">
            <a:extLst>
              <a:ext uri="{FF2B5EF4-FFF2-40B4-BE49-F238E27FC236}">
                <a16:creationId xmlns:a16="http://schemas.microsoft.com/office/drawing/2014/main" id="{A6AEFE8F-ADCC-B6A6-97BE-55F2832CDDB2}"/>
              </a:ext>
            </a:extLst>
          </p:cNvPr>
          <p:cNvSpPr txBox="1"/>
          <p:nvPr/>
        </p:nvSpPr>
        <p:spPr>
          <a:xfrm>
            <a:off x="310757" y="3059668"/>
            <a:ext cx="1690076"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SIETRA</a:t>
            </a:r>
          </a:p>
        </p:txBody>
      </p:sp>
      <p:cxnSp>
        <p:nvCxnSpPr>
          <p:cNvPr id="6" name="Connecteur droit avec flèche 5">
            <a:extLst>
              <a:ext uri="{FF2B5EF4-FFF2-40B4-BE49-F238E27FC236}">
                <a16:creationId xmlns:a16="http://schemas.microsoft.com/office/drawing/2014/main" id="{33F35BB1-6319-834C-DD61-F69F7FC094FF}"/>
              </a:ext>
            </a:extLst>
          </p:cNvPr>
          <p:cNvCxnSpPr>
            <a:cxnSpLocks/>
            <a:stCxn id="5" idx="3"/>
            <a:endCxn id="10" idx="1"/>
          </p:cNvCxnSpPr>
          <p:nvPr/>
        </p:nvCxnSpPr>
        <p:spPr>
          <a:xfrm flipV="1">
            <a:off x="2000833" y="1365627"/>
            <a:ext cx="1194521" cy="1878707"/>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7" name="Connecteur droit avec flèche 6">
            <a:extLst>
              <a:ext uri="{FF2B5EF4-FFF2-40B4-BE49-F238E27FC236}">
                <a16:creationId xmlns:a16="http://schemas.microsoft.com/office/drawing/2014/main" id="{E2185B64-C8D1-84DC-3BFC-EB3880676BA9}"/>
              </a:ext>
            </a:extLst>
          </p:cNvPr>
          <p:cNvCxnSpPr>
            <a:cxnSpLocks/>
            <a:stCxn id="5" idx="3"/>
          </p:cNvCxnSpPr>
          <p:nvPr/>
        </p:nvCxnSpPr>
        <p:spPr>
          <a:xfrm>
            <a:off x="2000833" y="3244334"/>
            <a:ext cx="1174800" cy="1885981"/>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8" name="ZoneTexte 7">
            <a:extLst>
              <a:ext uri="{FF2B5EF4-FFF2-40B4-BE49-F238E27FC236}">
                <a16:creationId xmlns:a16="http://schemas.microsoft.com/office/drawing/2014/main" id="{8AE70BB6-6137-C76F-4677-13BD12D1CEF0}"/>
              </a:ext>
            </a:extLst>
          </p:cNvPr>
          <p:cNvSpPr txBox="1"/>
          <p:nvPr/>
        </p:nvSpPr>
        <p:spPr>
          <a:xfrm>
            <a:off x="310922" y="3441556"/>
            <a:ext cx="1694406" cy="830997"/>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p>
            <a:pPr algn="ctr"/>
            <a:r>
              <a:rPr lang="fr-FR" sz="1600" b="1" i="1" dirty="0">
                <a:cs typeface="Calibri"/>
              </a:rPr>
              <a:t>Inventorie les installations </a:t>
            </a:r>
            <a:r>
              <a:rPr lang="fr-FR" sz="1600" i="1" dirty="0">
                <a:cs typeface="Calibri"/>
              </a:rPr>
              <a:t>(PPG)</a:t>
            </a:r>
            <a:endParaRPr lang="fr-FR" dirty="0">
              <a:cs typeface="Calibri"/>
            </a:endParaRPr>
          </a:p>
        </p:txBody>
      </p:sp>
      <p:sp>
        <p:nvSpPr>
          <p:cNvPr id="9" name="ZoneTexte 8">
            <a:extLst>
              <a:ext uri="{FF2B5EF4-FFF2-40B4-BE49-F238E27FC236}">
                <a16:creationId xmlns:a16="http://schemas.microsoft.com/office/drawing/2014/main" id="{12686723-9ABD-DC81-BCF0-67D37886451E}"/>
              </a:ext>
            </a:extLst>
          </p:cNvPr>
          <p:cNvSpPr txBox="1"/>
          <p:nvPr/>
        </p:nvSpPr>
        <p:spPr>
          <a:xfrm>
            <a:off x="1157815" y="2093328"/>
            <a:ext cx="1686029" cy="523220"/>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b="1" dirty="0"/>
              <a:t>Rôle d’information / communication </a:t>
            </a:r>
            <a:endParaRPr lang="fr-FR" sz="1400" dirty="0"/>
          </a:p>
        </p:txBody>
      </p:sp>
      <p:sp>
        <p:nvSpPr>
          <p:cNvPr id="10" name="ZoneTexte 9">
            <a:extLst>
              <a:ext uri="{FF2B5EF4-FFF2-40B4-BE49-F238E27FC236}">
                <a16:creationId xmlns:a16="http://schemas.microsoft.com/office/drawing/2014/main" id="{AD3D4F4E-F588-FEB6-2AE6-57FA63BEC799}"/>
              </a:ext>
            </a:extLst>
          </p:cNvPr>
          <p:cNvSpPr txBox="1"/>
          <p:nvPr/>
        </p:nvSpPr>
        <p:spPr>
          <a:xfrm>
            <a:off x="3195354" y="1180961"/>
            <a:ext cx="1835826"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dirty="0"/>
              <a:t>Commune</a:t>
            </a:r>
          </a:p>
        </p:txBody>
      </p:sp>
      <p:sp>
        <p:nvSpPr>
          <p:cNvPr id="11" name="ZoneTexte 10">
            <a:extLst>
              <a:ext uri="{FF2B5EF4-FFF2-40B4-BE49-F238E27FC236}">
                <a16:creationId xmlns:a16="http://schemas.microsoft.com/office/drawing/2014/main" id="{C353CA7A-04DA-9FF3-F40B-8FCA423579AC}"/>
              </a:ext>
            </a:extLst>
          </p:cNvPr>
          <p:cNvSpPr txBox="1"/>
          <p:nvPr/>
        </p:nvSpPr>
        <p:spPr>
          <a:xfrm>
            <a:off x="3180128" y="3007896"/>
            <a:ext cx="1832706" cy="73866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 Pompeurs » </a:t>
            </a:r>
            <a:r>
              <a:rPr lang="fr-FR" sz="1200" dirty="0"/>
              <a:t>(Riverains, communes, CDC…)</a:t>
            </a:r>
          </a:p>
        </p:txBody>
      </p:sp>
      <p:sp>
        <p:nvSpPr>
          <p:cNvPr id="13" name="ZoneTexte 12">
            <a:extLst>
              <a:ext uri="{FF2B5EF4-FFF2-40B4-BE49-F238E27FC236}">
                <a16:creationId xmlns:a16="http://schemas.microsoft.com/office/drawing/2014/main" id="{D2A53813-A2AD-1495-6FC5-E46270A58FE8}"/>
              </a:ext>
            </a:extLst>
          </p:cNvPr>
          <p:cNvSpPr txBox="1"/>
          <p:nvPr/>
        </p:nvSpPr>
        <p:spPr>
          <a:xfrm>
            <a:off x="3195357" y="1562275"/>
            <a:ext cx="1835824" cy="830997"/>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p>
            <a:pPr algn="ctr"/>
            <a:r>
              <a:rPr lang="fr-FR" sz="1600" b="1" i="1" dirty="0">
                <a:cs typeface="Calibri"/>
              </a:rPr>
              <a:t>Reçoit les déclarations</a:t>
            </a:r>
            <a:endParaRPr lang="fr-FR" b="1" dirty="0"/>
          </a:p>
          <a:p>
            <a:pPr algn="ctr"/>
            <a:r>
              <a:rPr lang="fr-FR" sz="1600" i="1" dirty="0">
                <a:cs typeface="Calibri"/>
              </a:rPr>
              <a:t>Vérifie l'installation</a:t>
            </a:r>
            <a:endParaRPr lang="fr-FR" dirty="0"/>
          </a:p>
        </p:txBody>
      </p:sp>
      <p:sp>
        <p:nvSpPr>
          <p:cNvPr id="14" name="ZoneTexte 13">
            <a:extLst>
              <a:ext uri="{FF2B5EF4-FFF2-40B4-BE49-F238E27FC236}">
                <a16:creationId xmlns:a16="http://schemas.microsoft.com/office/drawing/2014/main" id="{874F4DEB-B71E-5C1B-4079-B60C4D9C6748}"/>
              </a:ext>
            </a:extLst>
          </p:cNvPr>
          <p:cNvSpPr txBox="1"/>
          <p:nvPr/>
        </p:nvSpPr>
        <p:spPr>
          <a:xfrm>
            <a:off x="3204158" y="5157501"/>
            <a:ext cx="1830862"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DDTM/OFB</a:t>
            </a:r>
          </a:p>
        </p:txBody>
      </p:sp>
      <p:sp>
        <p:nvSpPr>
          <p:cNvPr id="15" name="ZoneTexte 14">
            <a:extLst>
              <a:ext uri="{FF2B5EF4-FFF2-40B4-BE49-F238E27FC236}">
                <a16:creationId xmlns:a16="http://schemas.microsoft.com/office/drawing/2014/main" id="{FE3E360E-E397-4A63-3B0E-B1B1E9E0389D}"/>
              </a:ext>
            </a:extLst>
          </p:cNvPr>
          <p:cNvSpPr txBox="1"/>
          <p:nvPr/>
        </p:nvSpPr>
        <p:spPr>
          <a:xfrm>
            <a:off x="3204158" y="5516530"/>
            <a:ext cx="1827022" cy="584775"/>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p>
            <a:pPr algn="ctr"/>
            <a:r>
              <a:rPr lang="fr-FR" sz="1600" b="1" i="1" dirty="0">
                <a:cs typeface="Calibri"/>
              </a:rPr>
              <a:t>Contrôle des installations </a:t>
            </a:r>
            <a:endParaRPr lang="fr-FR" sz="1600" i="1" dirty="0">
              <a:cs typeface="Calibri"/>
            </a:endParaRPr>
          </a:p>
        </p:txBody>
      </p:sp>
      <p:pic>
        <p:nvPicPr>
          <p:cNvPr id="24" name="Image 23" descr="Une image contenant plein air, plante, arbre, eau&#10;&#10;Description générée automatiquement">
            <a:extLst>
              <a:ext uri="{FF2B5EF4-FFF2-40B4-BE49-F238E27FC236}">
                <a16:creationId xmlns:a16="http://schemas.microsoft.com/office/drawing/2014/main" id="{5EB44026-B5AE-3C8A-1C6B-7E8FA35C8F5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8846" r="-508" b="130"/>
          <a:stretch/>
        </p:blipFill>
        <p:spPr>
          <a:xfrm>
            <a:off x="6898395" y="2315143"/>
            <a:ext cx="2079586" cy="2209766"/>
          </a:xfrm>
          <a:prstGeom prst="rect">
            <a:avLst/>
          </a:prstGeom>
        </p:spPr>
      </p:pic>
      <p:sp>
        <p:nvSpPr>
          <p:cNvPr id="27" name="ZoneTexte 26">
            <a:extLst>
              <a:ext uri="{FF2B5EF4-FFF2-40B4-BE49-F238E27FC236}">
                <a16:creationId xmlns:a16="http://schemas.microsoft.com/office/drawing/2014/main" id="{66CEA5A9-74D1-2756-C3D0-802EB77BAB19}"/>
              </a:ext>
            </a:extLst>
          </p:cNvPr>
          <p:cNvSpPr txBox="1"/>
          <p:nvPr/>
        </p:nvSpPr>
        <p:spPr>
          <a:xfrm>
            <a:off x="5102960" y="2393272"/>
            <a:ext cx="1657144" cy="523220"/>
          </a:xfrm>
          <a:prstGeom prst="rect">
            <a:avLst/>
          </a:prstGeom>
        </p:spPr>
        <p:style>
          <a:lnRef idx="1">
            <a:schemeClr val="accent2"/>
          </a:lnRef>
          <a:fillRef idx="2">
            <a:schemeClr val="accent2"/>
          </a:fillRef>
          <a:effectRef idx="1">
            <a:schemeClr val="accent2"/>
          </a:effectRef>
          <a:fontRef idx="minor">
            <a:schemeClr val="dk1"/>
          </a:fontRef>
        </p:style>
        <p:txBody>
          <a:bodyPr wrap="square" lIns="91440" tIns="45720" rIns="91440" bIns="45720" rtlCol="0" anchor="t">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b="1" dirty="0"/>
              <a:t>Rôle d’information/</a:t>
            </a:r>
            <a:endParaRPr lang="fr-FR" sz="1400" dirty="0"/>
          </a:p>
          <a:p>
            <a:r>
              <a:rPr lang="fr-FR" sz="1400" b="1" dirty="0"/>
              <a:t> de contrôle</a:t>
            </a:r>
            <a:endParaRPr lang="fr-FR" sz="1400" dirty="0">
              <a:cs typeface="Calibri"/>
            </a:endParaRPr>
          </a:p>
        </p:txBody>
      </p:sp>
      <p:cxnSp>
        <p:nvCxnSpPr>
          <p:cNvPr id="30" name="Connecteur droit avec flèche 29">
            <a:extLst>
              <a:ext uri="{FF2B5EF4-FFF2-40B4-BE49-F238E27FC236}">
                <a16:creationId xmlns:a16="http://schemas.microsoft.com/office/drawing/2014/main" id="{C3460B38-AE44-180C-F1AD-3307DF57B671}"/>
              </a:ext>
            </a:extLst>
          </p:cNvPr>
          <p:cNvCxnSpPr>
            <a:cxnSpLocks/>
          </p:cNvCxnSpPr>
          <p:nvPr/>
        </p:nvCxnSpPr>
        <p:spPr>
          <a:xfrm flipV="1">
            <a:off x="3919741" y="2393272"/>
            <a:ext cx="0" cy="526039"/>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38" name="Connecteur droit avec flèche 37">
            <a:extLst>
              <a:ext uri="{FF2B5EF4-FFF2-40B4-BE49-F238E27FC236}">
                <a16:creationId xmlns:a16="http://schemas.microsoft.com/office/drawing/2014/main" id="{B4634741-C2BE-6B75-C81C-18F61827C85D}"/>
              </a:ext>
            </a:extLst>
          </p:cNvPr>
          <p:cNvCxnSpPr>
            <a:cxnSpLocks/>
          </p:cNvCxnSpPr>
          <p:nvPr/>
        </p:nvCxnSpPr>
        <p:spPr>
          <a:xfrm>
            <a:off x="3919741" y="3752337"/>
            <a:ext cx="0" cy="1468641"/>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46" name="Connecteur droit avec flèche 45">
            <a:extLst>
              <a:ext uri="{FF2B5EF4-FFF2-40B4-BE49-F238E27FC236}">
                <a16:creationId xmlns:a16="http://schemas.microsoft.com/office/drawing/2014/main" id="{59392999-2C6F-8E3B-47A6-9D4D3E90B0B4}"/>
              </a:ext>
            </a:extLst>
          </p:cNvPr>
          <p:cNvCxnSpPr>
            <a:cxnSpLocks/>
          </p:cNvCxnSpPr>
          <p:nvPr/>
        </p:nvCxnSpPr>
        <p:spPr>
          <a:xfrm flipV="1">
            <a:off x="4291821" y="4551382"/>
            <a:ext cx="1844" cy="602695"/>
          </a:xfrm>
          <a:prstGeom prst="straightConnector1">
            <a:avLst/>
          </a:prstGeom>
          <a:ln w="38100">
            <a:solidFill>
              <a:srgbClr val="CC0000"/>
            </a:solidFill>
            <a:tailEnd type="triangle" w="lg" len="lg"/>
          </a:ln>
        </p:spPr>
        <p:style>
          <a:lnRef idx="1">
            <a:schemeClr val="accent5"/>
          </a:lnRef>
          <a:fillRef idx="0">
            <a:schemeClr val="accent5"/>
          </a:fillRef>
          <a:effectRef idx="0">
            <a:schemeClr val="accent5"/>
          </a:effectRef>
          <a:fontRef idx="minor">
            <a:schemeClr val="tx1"/>
          </a:fontRef>
        </p:style>
      </p:cxnSp>
      <p:sp>
        <p:nvSpPr>
          <p:cNvPr id="49" name="ZoneTexte 48">
            <a:extLst>
              <a:ext uri="{FF2B5EF4-FFF2-40B4-BE49-F238E27FC236}">
                <a16:creationId xmlns:a16="http://schemas.microsoft.com/office/drawing/2014/main" id="{FFDF623A-5EAB-DBAC-27CC-0B4FC6599E59}"/>
              </a:ext>
            </a:extLst>
          </p:cNvPr>
          <p:cNvSpPr txBox="1"/>
          <p:nvPr/>
        </p:nvSpPr>
        <p:spPr>
          <a:xfrm>
            <a:off x="5131242" y="4607095"/>
            <a:ext cx="1657144" cy="523220"/>
          </a:xfrm>
          <a:prstGeom prst="rect">
            <a:avLst/>
          </a:prstGeom>
        </p:spPr>
        <p:style>
          <a:lnRef idx="1">
            <a:schemeClr val="accent2"/>
          </a:lnRef>
          <a:fillRef idx="2">
            <a:schemeClr val="accent2"/>
          </a:fillRef>
          <a:effectRef idx="1">
            <a:schemeClr val="accent2"/>
          </a:effectRef>
          <a:fontRef idx="minor">
            <a:schemeClr val="dk1"/>
          </a:fontRef>
        </p:style>
        <p:txBody>
          <a:bodyPr wrap="square" lIns="91440" tIns="45720" rIns="91440" bIns="45720" rtlCol="0" anchor="t">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b="1" dirty="0"/>
              <a:t>Rôle d’information/</a:t>
            </a:r>
            <a:endParaRPr lang="fr-FR" sz="1400" dirty="0"/>
          </a:p>
          <a:p>
            <a:r>
              <a:rPr lang="fr-FR" sz="1400" b="1" dirty="0"/>
              <a:t> de contrôle</a:t>
            </a:r>
            <a:endParaRPr lang="fr-FR" sz="1400" dirty="0">
              <a:cs typeface="Calibri"/>
            </a:endParaRPr>
          </a:p>
        </p:txBody>
      </p:sp>
      <p:sp>
        <p:nvSpPr>
          <p:cNvPr id="12" name="ZoneTexte 11">
            <a:extLst>
              <a:ext uri="{FF2B5EF4-FFF2-40B4-BE49-F238E27FC236}">
                <a16:creationId xmlns:a16="http://schemas.microsoft.com/office/drawing/2014/main" id="{BC70749D-EA91-674A-EA11-C23D5B896D35}"/>
              </a:ext>
            </a:extLst>
          </p:cNvPr>
          <p:cNvSpPr txBox="1"/>
          <p:nvPr/>
        </p:nvSpPr>
        <p:spPr>
          <a:xfrm>
            <a:off x="3181972" y="3716961"/>
            <a:ext cx="1830862" cy="830997"/>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p>
            <a:pPr algn="ctr"/>
            <a:r>
              <a:rPr lang="fr-FR" sz="1600" b="1" i="1" dirty="0"/>
              <a:t>Installation et respect de la loi</a:t>
            </a:r>
            <a:r>
              <a:rPr lang="fr-FR" sz="1600" i="1" dirty="0"/>
              <a:t> </a:t>
            </a:r>
            <a:endParaRPr lang="fr-FR" dirty="0"/>
          </a:p>
          <a:p>
            <a:pPr algn="ctr"/>
            <a:r>
              <a:rPr lang="fr-FR" sz="1600" i="1" dirty="0"/>
              <a:t> propriétaire </a:t>
            </a:r>
            <a:endParaRPr lang="fr-FR" dirty="0"/>
          </a:p>
        </p:txBody>
      </p:sp>
      <p:cxnSp>
        <p:nvCxnSpPr>
          <p:cNvPr id="61" name="Connecteur droit avec flèche 60">
            <a:extLst>
              <a:ext uri="{FF2B5EF4-FFF2-40B4-BE49-F238E27FC236}">
                <a16:creationId xmlns:a16="http://schemas.microsoft.com/office/drawing/2014/main" id="{FAAF9144-7BCF-DB5E-2F1A-2A5293414BB2}"/>
              </a:ext>
            </a:extLst>
          </p:cNvPr>
          <p:cNvCxnSpPr>
            <a:cxnSpLocks/>
          </p:cNvCxnSpPr>
          <p:nvPr/>
        </p:nvCxnSpPr>
        <p:spPr>
          <a:xfrm>
            <a:off x="5131242" y="3353090"/>
            <a:ext cx="1682054" cy="0"/>
          </a:xfrm>
          <a:prstGeom prst="straightConnector1">
            <a:avLst/>
          </a:prstGeom>
          <a:ln>
            <a:tailEnd type="triangle" w="lg" len="lg"/>
          </a:ln>
        </p:spPr>
        <p:style>
          <a:lnRef idx="3">
            <a:schemeClr val="accent5"/>
          </a:lnRef>
          <a:fillRef idx="0">
            <a:schemeClr val="accent5"/>
          </a:fillRef>
          <a:effectRef idx="2">
            <a:schemeClr val="accent5"/>
          </a:effectRef>
          <a:fontRef idx="minor">
            <a:schemeClr val="tx1"/>
          </a:fontRef>
        </p:style>
      </p:cxnSp>
      <p:sp>
        <p:nvSpPr>
          <p:cNvPr id="64" name="Titre 1">
            <a:extLst>
              <a:ext uri="{FF2B5EF4-FFF2-40B4-BE49-F238E27FC236}">
                <a16:creationId xmlns:a16="http://schemas.microsoft.com/office/drawing/2014/main" id="{6483E254-CDCC-2847-3BC1-BA0EF6C465A4}"/>
              </a:ext>
            </a:extLst>
          </p:cNvPr>
          <p:cNvSpPr txBox="1">
            <a:spLocks/>
          </p:cNvSpPr>
          <p:nvPr/>
        </p:nvSpPr>
        <p:spPr>
          <a:xfrm>
            <a:off x="539552" y="548680"/>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pompage en cours d’eau</a:t>
            </a:r>
            <a:endParaRPr lang="fr-FR" sz="2000" b="1" u="sng">
              <a:solidFill>
                <a:srgbClr val="FF0000"/>
              </a:solidFill>
            </a:endParaRPr>
          </a:p>
        </p:txBody>
      </p:sp>
    </p:spTree>
    <p:extLst>
      <p:ext uri="{BB962C8B-B14F-4D97-AF65-F5344CB8AC3E}">
        <p14:creationId xmlns:p14="http://schemas.microsoft.com/office/powerpoint/2010/main" val="335627622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6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4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animBg="1"/>
      <p:bldP spid="15" grpId="0" animBg="1"/>
      <p:bldP spid="27" grpId="0" animBg="1"/>
      <p:bldP spid="49"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AF7DD4-4A7B-0750-9CB4-B43F7D187839}"/>
              </a:ext>
            </a:extLst>
          </p:cNvPr>
          <p:cNvSpPr>
            <a:spLocks noGrp="1"/>
          </p:cNvSpPr>
          <p:nvPr>
            <p:ph type="title"/>
          </p:nvPr>
        </p:nvSpPr>
        <p:spPr/>
        <p:txBody>
          <a:bodyPr vert="horz" lIns="91440" tIns="45720" rIns="91440" bIns="45720" rtlCol="0" anchor="ctr">
            <a:normAutofit fontScale="90000"/>
          </a:bodyPr>
          <a:lstStyle/>
          <a:p>
            <a:r>
              <a:rPr lang="fr-FR" sz="2800" b="1"/>
              <a:t>Identifier et retenir les compétences </a:t>
            </a:r>
            <a:br>
              <a:rPr lang="fr-FR" sz="2800" b="1"/>
            </a:br>
            <a:r>
              <a:rPr lang="fr-FR" sz="2800" b="1"/>
              <a:t>et les responsabilités de chacun dans le cadre de la GEMAPI</a:t>
            </a:r>
            <a:br>
              <a:rPr lang="fr-FR" sz="2800" b="1"/>
            </a:br>
            <a:endParaRPr lang="fr-FR" sz="2800" b="1"/>
          </a:p>
        </p:txBody>
      </p:sp>
      <p:pic>
        <p:nvPicPr>
          <p:cNvPr id="5" name="Image 4">
            <a:extLst>
              <a:ext uri="{FF2B5EF4-FFF2-40B4-BE49-F238E27FC236}">
                <a16:creationId xmlns:a16="http://schemas.microsoft.com/office/drawing/2014/main" id="{411BD947-323E-E4C3-B6D9-0109A805A4E6}"/>
              </a:ext>
            </a:extLst>
          </p:cNvPr>
          <p:cNvPicPr>
            <a:picLocks noChangeAspect="1"/>
          </p:cNvPicPr>
          <p:nvPr/>
        </p:nvPicPr>
        <p:blipFill>
          <a:blip r:embed="rId4"/>
          <a:stretch>
            <a:fillRect/>
          </a:stretch>
        </p:blipFill>
        <p:spPr>
          <a:xfrm>
            <a:off x="1423899" y="1117911"/>
            <a:ext cx="6778639" cy="4819674"/>
          </a:xfrm>
          <a:prstGeom prst="rect">
            <a:avLst/>
          </a:prstGeom>
        </p:spPr>
      </p:pic>
      <p:sp>
        <p:nvSpPr>
          <p:cNvPr id="6" name="Titre 1">
            <a:extLst>
              <a:ext uri="{FF2B5EF4-FFF2-40B4-BE49-F238E27FC236}">
                <a16:creationId xmlns:a16="http://schemas.microsoft.com/office/drawing/2014/main" id="{9066B64B-9CDC-1F7E-E139-1B1034D193F0}"/>
              </a:ext>
            </a:extLst>
          </p:cNvPr>
          <p:cNvSpPr txBox="1">
            <a:spLocks/>
          </p:cNvSpPr>
          <p:nvPr/>
        </p:nvSpPr>
        <p:spPr>
          <a:xfrm>
            <a:off x="28568" y="539935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fr-FR" sz="1000"/>
              <a:t>Source : GUIDE MÉTHODOLOGIQUE METTRE EN ŒUVRE SA GEMAPI</a:t>
            </a:r>
          </a:p>
        </p:txBody>
      </p:sp>
      <p:sp>
        <p:nvSpPr>
          <p:cNvPr id="7" name="Rectangle 6">
            <a:extLst>
              <a:ext uri="{FF2B5EF4-FFF2-40B4-BE49-F238E27FC236}">
                <a16:creationId xmlns:a16="http://schemas.microsoft.com/office/drawing/2014/main" id="{2B457263-FC12-53F9-0251-DA3FA27ED0D9}"/>
              </a:ext>
            </a:extLst>
          </p:cNvPr>
          <p:cNvSpPr/>
          <p:nvPr/>
        </p:nvSpPr>
        <p:spPr>
          <a:xfrm>
            <a:off x="5796136" y="3717032"/>
            <a:ext cx="2406402" cy="215401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2622846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0AC37921-618E-88B3-11F0-7B3298F5461B}"/>
              </a:ext>
            </a:extLst>
          </p:cNvPr>
          <p:cNvSpPr txBox="1"/>
          <p:nvPr/>
        </p:nvSpPr>
        <p:spPr>
          <a:xfrm>
            <a:off x="899592" y="1987951"/>
            <a:ext cx="7200800" cy="923330"/>
          </a:xfrm>
          <a:prstGeom prst="rect">
            <a:avLst/>
          </a:prstGeom>
          <a:noFill/>
        </p:spPr>
        <p:txBody>
          <a:bodyPr wrap="square">
            <a:spAutoFit/>
          </a:bodyPr>
          <a:lstStyle/>
          <a:p>
            <a:pPr algn="just"/>
            <a:r>
              <a:rPr lang="fr-FR" sz="1800" b="1">
                <a:cs typeface="Arial" panose="020B0604020202020204" pitchFamily="34" charset="0"/>
              </a:rPr>
              <a:t>Cours d’eau privés : </a:t>
            </a:r>
            <a:r>
              <a:rPr lang="fr-FR" sz="1800">
                <a:cs typeface="Arial" panose="020B0604020202020204" pitchFamily="34" charset="0"/>
              </a:rPr>
              <a:t>Le propriétaire riverain d'un cours d'eau est propriétaire </a:t>
            </a:r>
            <a:r>
              <a:rPr lang="fr-FR" sz="1800" u="sng">
                <a:cs typeface="Arial" panose="020B0604020202020204" pitchFamily="34" charset="0"/>
              </a:rPr>
              <a:t>des berges et du lit jusqu'à son milieu, ou en totalité, s'il possède les deux rives </a:t>
            </a:r>
            <a:r>
              <a:rPr lang="fr-FR" sz="1800">
                <a:cs typeface="Arial" panose="020B0604020202020204" pitchFamily="34" charset="0"/>
              </a:rPr>
              <a:t>(Art. L215-2 du Code de l'Env.) </a:t>
            </a:r>
            <a:endParaRPr lang="fr-FR"/>
          </a:p>
        </p:txBody>
      </p:sp>
      <p:pic>
        <p:nvPicPr>
          <p:cNvPr id="5" name="Picture 2" descr="En savoir plus sur la GEMAPI Pays de Maurienne - (Site du Syndicat du Pays  de Maurienne)">
            <a:extLst>
              <a:ext uri="{FF2B5EF4-FFF2-40B4-BE49-F238E27FC236}">
                <a16:creationId xmlns:a16="http://schemas.microsoft.com/office/drawing/2014/main" id="{5FDB559A-23DE-D87D-0235-58CABED8FEA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483768" y="3789040"/>
            <a:ext cx="3581400" cy="12763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EC489884-0E63-1A33-6A3B-49120AC5E9F3}"/>
              </a:ext>
            </a:extLst>
          </p:cNvPr>
          <p:cNvSpPr/>
          <p:nvPr/>
        </p:nvSpPr>
        <p:spPr>
          <a:xfrm>
            <a:off x="4044692" y="5009558"/>
            <a:ext cx="1205779" cy="261610"/>
          </a:xfrm>
          <a:prstGeom prst="rect">
            <a:avLst/>
          </a:prstGeom>
        </p:spPr>
        <p:txBody>
          <a:bodyPr wrap="none">
            <a:spAutoFit/>
          </a:bodyPr>
          <a:lstStyle/>
          <a:p>
            <a:r>
              <a:rPr lang="fr-FR" sz="1100" i="1">
                <a:solidFill>
                  <a:schemeClr val="bg1">
                    <a:lumMod val="65000"/>
                  </a:schemeClr>
                </a:solidFill>
              </a:rPr>
              <a:t>Source : smbvrisle</a:t>
            </a:r>
          </a:p>
        </p:txBody>
      </p:sp>
      <p:sp>
        <p:nvSpPr>
          <p:cNvPr id="7" name="Titre 1">
            <a:extLst>
              <a:ext uri="{FF2B5EF4-FFF2-40B4-BE49-F238E27FC236}">
                <a16:creationId xmlns:a16="http://schemas.microsoft.com/office/drawing/2014/main" id="{D91861CF-0552-08BB-077F-8A13B74585C5}"/>
              </a:ext>
            </a:extLst>
          </p:cNvPr>
          <p:cNvSpPr>
            <a:spLocks noGrp="1"/>
          </p:cNvSpPr>
          <p:nvPr>
            <p:ph type="title"/>
          </p:nvPr>
        </p:nvSpPr>
        <p:spPr>
          <a:xfrm>
            <a:off x="457200" y="476672"/>
            <a:ext cx="8229600" cy="940966"/>
          </a:xfrm>
        </p:spPr>
        <p:txBody>
          <a:bodyPr vert="horz" lIns="91440" tIns="45720" rIns="91440" bIns="45720" rtlCol="0" anchor="ctr">
            <a:normAutofit fontScale="90000"/>
          </a:bodyPr>
          <a:lstStyle/>
          <a:p>
            <a:pPr algn="l"/>
            <a:r>
              <a:rPr lang="fr-FR" sz="2800" b="1"/>
              <a:t>Les propriétaires riverains et Associations Syndicales Autorisées (ASA)</a:t>
            </a:r>
            <a:br>
              <a:rPr lang="fr-FR" sz="2800" b="1"/>
            </a:br>
            <a:endParaRPr lang="fr-FR" sz="2800" b="1"/>
          </a:p>
        </p:txBody>
      </p:sp>
    </p:spTree>
    <p:extLst>
      <p:ext uri="{BB962C8B-B14F-4D97-AF65-F5344CB8AC3E}">
        <p14:creationId xmlns:p14="http://schemas.microsoft.com/office/powerpoint/2010/main" val="4260306421"/>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Espace réservé du contenu 2">
            <a:extLst>
              <a:ext uri="{FF2B5EF4-FFF2-40B4-BE49-F238E27FC236}">
                <a16:creationId xmlns:a16="http://schemas.microsoft.com/office/drawing/2014/main" id="{23A41BDE-37BF-5D21-5961-A75F0B04BDB4}"/>
              </a:ext>
            </a:extLst>
          </p:cNvPr>
          <p:cNvSpPr txBox="1">
            <a:spLocks/>
          </p:cNvSpPr>
          <p:nvPr/>
        </p:nvSpPr>
        <p:spPr>
          <a:xfrm>
            <a:off x="456734" y="1385752"/>
            <a:ext cx="59150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fr-FR" sz="2000" b="1"/>
              <a:t>DROITS </a:t>
            </a:r>
            <a:r>
              <a:rPr lang="fr-FR" sz="2000"/>
              <a:t>d’un propriétaire</a:t>
            </a:r>
          </a:p>
        </p:txBody>
      </p:sp>
      <p:sp>
        <p:nvSpPr>
          <p:cNvPr id="10" name="ZoneTexte 9">
            <a:extLst>
              <a:ext uri="{FF2B5EF4-FFF2-40B4-BE49-F238E27FC236}">
                <a16:creationId xmlns:a16="http://schemas.microsoft.com/office/drawing/2014/main" id="{69494A89-71CC-D725-3E57-5D7F147C16EE}"/>
              </a:ext>
            </a:extLst>
          </p:cNvPr>
          <p:cNvSpPr txBox="1"/>
          <p:nvPr/>
        </p:nvSpPr>
        <p:spPr>
          <a:xfrm>
            <a:off x="725230" y="2047831"/>
            <a:ext cx="5184576" cy="646331"/>
          </a:xfrm>
          <a:prstGeom prst="rect">
            <a:avLst/>
          </a:prstGeom>
          <a:noFill/>
        </p:spPr>
        <p:txBody>
          <a:bodyPr wrap="square" rtlCol="0">
            <a:spAutoFit/>
          </a:bodyPr>
          <a:lstStyle/>
          <a:p>
            <a:pPr marL="285750" indent="-285750" algn="just">
              <a:buFont typeface="Wingdings" panose="05000000000000000000" pitchFamily="2" charset="2"/>
              <a:buChar char="q"/>
            </a:pPr>
            <a:r>
              <a:rPr lang="fr-FR" b="1"/>
              <a:t>Usage de l’eau </a:t>
            </a:r>
            <a:r>
              <a:rPr lang="fr-FR"/>
              <a:t>à des fins domestiques ou agricoles (arrosage/abreuvement) </a:t>
            </a:r>
          </a:p>
        </p:txBody>
      </p:sp>
      <p:sp>
        <p:nvSpPr>
          <p:cNvPr id="11" name="ZoneTexte 10">
            <a:extLst>
              <a:ext uri="{FF2B5EF4-FFF2-40B4-BE49-F238E27FC236}">
                <a16:creationId xmlns:a16="http://schemas.microsoft.com/office/drawing/2014/main" id="{886149E6-8F1C-596B-2446-9956AA25FD1D}"/>
              </a:ext>
            </a:extLst>
          </p:cNvPr>
          <p:cNvSpPr txBox="1"/>
          <p:nvPr/>
        </p:nvSpPr>
        <p:spPr>
          <a:xfrm>
            <a:off x="725230" y="3562528"/>
            <a:ext cx="5184576" cy="369332"/>
          </a:xfrm>
          <a:prstGeom prst="rect">
            <a:avLst/>
          </a:prstGeom>
          <a:noFill/>
        </p:spPr>
        <p:txBody>
          <a:bodyPr wrap="square" rtlCol="0">
            <a:spAutoFit/>
          </a:bodyPr>
          <a:lstStyle/>
          <a:p>
            <a:pPr marL="285750" indent="-285750" algn="just">
              <a:buFont typeface="Wingdings" panose="05000000000000000000" pitchFamily="2" charset="2"/>
              <a:buChar char="q"/>
            </a:pPr>
            <a:r>
              <a:rPr lang="fr-FR" b="1"/>
              <a:t>Extraction de matériaux </a:t>
            </a:r>
            <a:r>
              <a:rPr lang="fr-FR"/>
              <a:t>(vases, sables, pierres)</a:t>
            </a:r>
            <a:r>
              <a:rPr lang="fr-FR" b="1"/>
              <a:t> </a:t>
            </a:r>
          </a:p>
        </p:txBody>
      </p:sp>
      <p:sp>
        <p:nvSpPr>
          <p:cNvPr id="16" name="ZoneTexte 15">
            <a:extLst>
              <a:ext uri="{FF2B5EF4-FFF2-40B4-BE49-F238E27FC236}">
                <a16:creationId xmlns:a16="http://schemas.microsoft.com/office/drawing/2014/main" id="{508EE3BD-373A-A25C-8D69-5613392593E6}"/>
              </a:ext>
            </a:extLst>
          </p:cNvPr>
          <p:cNvSpPr txBox="1"/>
          <p:nvPr/>
        </p:nvSpPr>
        <p:spPr>
          <a:xfrm>
            <a:off x="986845" y="2586112"/>
            <a:ext cx="5097323" cy="830997"/>
          </a:xfrm>
          <a:prstGeom prst="rect">
            <a:avLst/>
          </a:prstGeom>
          <a:noFill/>
        </p:spPr>
        <p:txBody>
          <a:bodyPr wrap="square">
            <a:spAutoFit/>
          </a:bodyPr>
          <a:lstStyle/>
          <a:p>
            <a:pPr algn="just"/>
            <a:r>
              <a:rPr lang="fr-FR" sz="1600">
                <a:solidFill>
                  <a:srgbClr val="FF0000"/>
                </a:solidFill>
              </a:rPr>
              <a:t>EN RESPECTANT un débit minimum (peut être restreint par arrêté préfectoral en période de sécheresse sinon autorisation nécessaire)</a:t>
            </a:r>
          </a:p>
        </p:txBody>
      </p:sp>
      <p:sp>
        <p:nvSpPr>
          <p:cNvPr id="18" name="ZoneTexte 17">
            <a:extLst>
              <a:ext uri="{FF2B5EF4-FFF2-40B4-BE49-F238E27FC236}">
                <a16:creationId xmlns:a16="http://schemas.microsoft.com/office/drawing/2014/main" id="{C7486063-CB9B-E8BD-CDB3-6FEB15D12A03}"/>
              </a:ext>
            </a:extLst>
          </p:cNvPr>
          <p:cNvSpPr txBox="1"/>
          <p:nvPr/>
        </p:nvSpPr>
        <p:spPr>
          <a:xfrm>
            <a:off x="986935" y="3919335"/>
            <a:ext cx="5097323" cy="584775"/>
          </a:xfrm>
          <a:prstGeom prst="rect">
            <a:avLst/>
          </a:prstGeom>
          <a:noFill/>
        </p:spPr>
        <p:txBody>
          <a:bodyPr wrap="square">
            <a:spAutoFit/>
          </a:bodyPr>
          <a:lstStyle/>
          <a:p>
            <a:pPr algn="just"/>
            <a:r>
              <a:rPr lang="fr-FR" sz="1600">
                <a:solidFill>
                  <a:srgbClr val="FF0000"/>
                </a:solidFill>
              </a:rPr>
              <a:t>SANS IMPACT sur l’écosystème et dans les limites imposées par la loi (sinon autorisation nécessaire)</a:t>
            </a:r>
          </a:p>
        </p:txBody>
      </p:sp>
      <p:sp>
        <p:nvSpPr>
          <p:cNvPr id="19" name="ZoneTexte 18">
            <a:extLst>
              <a:ext uri="{FF2B5EF4-FFF2-40B4-BE49-F238E27FC236}">
                <a16:creationId xmlns:a16="http://schemas.microsoft.com/office/drawing/2014/main" id="{38D56CE8-DC15-18FD-BD7B-D0FB6E18586E}"/>
              </a:ext>
            </a:extLst>
          </p:cNvPr>
          <p:cNvSpPr txBox="1"/>
          <p:nvPr/>
        </p:nvSpPr>
        <p:spPr>
          <a:xfrm>
            <a:off x="907214" y="4614977"/>
            <a:ext cx="5256584" cy="1200329"/>
          </a:xfrm>
          <a:prstGeom prst="rect">
            <a:avLst/>
          </a:prstGeom>
          <a:noFill/>
        </p:spPr>
        <p:txBody>
          <a:bodyPr wrap="square" rtlCol="0">
            <a:spAutoFit/>
          </a:bodyPr>
          <a:lstStyle/>
          <a:p>
            <a:pPr algn="just"/>
            <a:r>
              <a:rPr lang="fr-FR" b="1">
                <a:solidFill>
                  <a:srgbClr val="FF0000"/>
                </a:solidFill>
              </a:rPr>
              <a:t>Ces limites = </a:t>
            </a:r>
            <a:r>
              <a:rPr lang="fr-FR" b="1"/>
              <a:t>définies par la Nomenclature loi sur l’eau et des milieux aquatiques </a:t>
            </a:r>
            <a:r>
              <a:rPr lang="fr-FR" b="1">
                <a:sym typeface="Wingdings" panose="05000000000000000000" pitchFamily="2" charset="2"/>
              </a:rPr>
              <a:t> contacter le SIETRA ou la Direction Départementale des Territoires et de la Mer</a:t>
            </a:r>
            <a:endParaRPr lang="fr-FR" b="1"/>
          </a:p>
        </p:txBody>
      </p:sp>
      <p:pic>
        <p:nvPicPr>
          <p:cNvPr id="8" name="Image 7" descr="Une image contenant plein air, plante, arbre, eau&#10;&#10;Description générée automatiquement">
            <a:extLst>
              <a:ext uri="{FF2B5EF4-FFF2-40B4-BE49-F238E27FC236}">
                <a16:creationId xmlns:a16="http://schemas.microsoft.com/office/drawing/2014/main" id="{3CC13497-E140-A282-A3CE-48C09BE39EC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39917" y="2979341"/>
            <a:ext cx="2375397" cy="3167196"/>
          </a:xfrm>
          <a:prstGeom prst="rect">
            <a:avLst/>
          </a:prstGeom>
        </p:spPr>
      </p:pic>
      <p:sp>
        <p:nvSpPr>
          <p:cNvPr id="12" name="ZoneTexte 11">
            <a:extLst>
              <a:ext uri="{FF2B5EF4-FFF2-40B4-BE49-F238E27FC236}">
                <a16:creationId xmlns:a16="http://schemas.microsoft.com/office/drawing/2014/main" id="{9F9116FC-7753-5DCA-0B88-091D79230AB4}"/>
              </a:ext>
            </a:extLst>
          </p:cNvPr>
          <p:cNvSpPr txBox="1"/>
          <p:nvPr/>
        </p:nvSpPr>
        <p:spPr>
          <a:xfrm>
            <a:off x="7265212" y="3201665"/>
            <a:ext cx="1450504" cy="215444"/>
          </a:xfrm>
          <a:prstGeom prst="rect">
            <a:avLst/>
          </a:prstGeom>
          <a:noFill/>
        </p:spPr>
        <p:txBody>
          <a:bodyPr wrap="square" rtlCol="0">
            <a:spAutoFit/>
          </a:bodyPr>
          <a:lstStyle/>
          <a:p>
            <a:pPr algn="r"/>
            <a:r>
              <a:rPr lang="fr-FR" sz="800">
                <a:solidFill>
                  <a:schemeClr val="bg1"/>
                </a:solidFill>
              </a:rPr>
              <a:t>Le Grand </a:t>
            </a:r>
            <a:r>
              <a:rPr lang="fr-FR" sz="800" err="1">
                <a:solidFill>
                  <a:schemeClr val="bg1"/>
                </a:solidFill>
              </a:rPr>
              <a:t>estey</a:t>
            </a:r>
            <a:endParaRPr lang="fr-FR" sz="800">
              <a:solidFill>
                <a:schemeClr val="bg1"/>
              </a:solidFill>
            </a:endParaRPr>
          </a:p>
        </p:txBody>
      </p:sp>
      <p:pic>
        <p:nvPicPr>
          <p:cNvPr id="2" name="Image 1">
            <a:extLst>
              <a:ext uri="{FF2B5EF4-FFF2-40B4-BE49-F238E27FC236}">
                <a16:creationId xmlns:a16="http://schemas.microsoft.com/office/drawing/2014/main" id="{E7F9D394-8166-0C9B-8CB0-850A4DC4D34D}"/>
              </a:ext>
            </a:extLst>
          </p:cNvPr>
          <p:cNvPicPr>
            <a:picLocks noChangeAspect="1"/>
          </p:cNvPicPr>
          <p:nvPr/>
        </p:nvPicPr>
        <p:blipFill>
          <a:blip r:embed="rId6"/>
          <a:stretch>
            <a:fillRect/>
          </a:stretch>
        </p:blipFill>
        <p:spPr>
          <a:xfrm>
            <a:off x="5995914" y="950117"/>
            <a:ext cx="2819400" cy="1619250"/>
          </a:xfrm>
          <a:prstGeom prst="rect">
            <a:avLst/>
          </a:prstGeom>
        </p:spPr>
      </p:pic>
      <p:sp>
        <p:nvSpPr>
          <p:cNvPr id="13" name="Titre 1">
            <a:extLst>
              <a:ext uri="{FF2B5EF4-FFF2-40B4-BE49-F238E27FC236}">
                <a16:creationId xmlns:a16="http://schemas.microsoft.com/office/drawing/2014/main" id="{D91861CF-0552-08BB-077F-8A13B74585C5}"/>
              </a:ext>
            </a:extLst>
          </p:cNvPr>
          <p:cNvSpPr>
            <a:spLocks noGrp="1"/>
          </p:cNvSpPr>
          <p:nvPr>
            <p:ph type="title"/>
          </p:nvPr>
        </p:nvSpPr>
        <p:spPr>
          <a:xfrm>
            <a:off x="457200" y="476672"/>
            <a:ext cx="8229600" cy="940966"/>
          </a:xfrm>
        </p:spPr>
        <p:txBody>
          <a:bodyPr vert="horz" lIns="91440" tIns="45720" rIns="91440" bIns="45720" rtlCol="0" anchor="ctr">
            <a:normAutofit fontScale="90000"/>
          </a:bodyPr>
          <a:lstStyle/>
          <a:p>
            <a:pPr algn="l"/>
            <a:r>
              <a:rPr lang="fr-FR" sz="2800" b="1"/>
              <a:t>Les propriétaires riverains et Associations Syndicales Autorisées (ASA)</a:t>
            </a:r>
            <a:br>
              <a:rPr lang="fr-FR" sz="2800" b="1"/>
            </a:br>
            <a:endParaRPr lang="fr-FR" sz="2800" b="1"/>
          </a:p>
        </p:txBody>
      </p:sp>
    </p:spTree>
    <p:extLst>
      <p:ext uri="{BB962C8B-B14F-4D97-AF65-F5344CB8AC3E}">
        <p14:creationId xmlns:p14="http://schemas.microsoft.com/office/powerpoint/2010/main" val="155514604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19"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Espace réservé du contenu 2">
            <a:extLst>
              <a:ext uri="{FF2B5EF4-FFF2-40B4-BE49-F238E27FC236}">
                <a16:creationId xmlns:a16="http://schemas.microsoft.com/office/drawing/2014/main" id="{1B92E4C4-64AC-83BE-0153-42912091A181}"/>
              </a:ext>
            </a:extLst>
          </p:cNvPr>
          <p:cNvSpPr txBox="1">
            <a:spLocks/>
          </p:cNvSpPr>
          <p:nvPr/>
        </p:nvSpPr>
        <p:spPr>
          <a:xfrm>
            <a:off x="395537" y="1417638"/>
            <a:ext cx="5256584" cy="189364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fr-FR" sz="2000" b="1"/>
              <a:t>DEVOIRS</a:t>
            </a:r>
            <a:r>
              <a:rPr lang="fr-FR" sz="2000"/>
              <a:t> d’un propriétaire</a:t>
            </a:r>
          </a:p>
          <a:p>
            <a:endParaRPr lang="fr-FR" sz="800"/>
          </a:p>
          <a:p>
            <a:pPr marL="0" indent="0" algn="just">
              <a:buNone/>
            </a:pPr>
            <a:r>
              <a:rPr lang="fr-FR" sz="1800"/>
              <a:t>Il est tenu à un </a:t>
            </a:r>
            <a:r>
              <a:rPr lang="fr-FR" sz="1800" b="1"/>
              <a:t>entretien régulier du cours d’eau </a:t>
            </a:r>
            <a:r>
              <a:rPr lang="fr-FR" sz="1800"/>
              <a:t>pour le maintenir dans son </a:t>
            </a:r>
            <a:r>
              <a:rPr lang="fr-FR" sz="1800" b="1"/>
              <a:t>profil d'équilibre</a:t>
            </a:r>
            <a:r>
              <a:rPr lang="fr-FR" sz="1800"/>
              <a:t>, de permettre </a:t>
            </a:r>
            <a:r>
              <a:rPr lang="fr-FR" sz="1800" b="1"/>
              <a:t>l'écoulement naturel des eaux </a:t>
            </a:r>
            <a:r>
              <a:rPr lang="fr-FR" sz="1800"/>
              <a:t>et de contribuer à son </a:t>
            </a:r>
            <a:r>
              <a:rPr lang="fr-FR" sz="1800" b="1"/>
              <a:t>bon état/potentiel écologique,</a:t>
            </a:r>
          </a:p>
          <a:p>
            <a:pPr marL="0" indent="0">
              <a:buNone/>
            </a:pPr>
            <a:endParaRPr lang="fr-FR" sz="800"/>
          </a:p>
          <a:p>
            <a:pPr lvl="1" algn="just">
              <a:buFont typeface="Wingdings" panose="05000000000000000000" pitchFamily="2" charset="2"/>
              <a:buChar char="q"/>
            </a:pPr>
            <a:endParaRPr lang="fr-FR" sz="1800">
              <a:highlight>
                <a:srgbClr val="FFFF00"/>
              </a:highlight>
            </a:endParaRPr>
          </a:p>
          <a:p>
            <a:endParaRPr lang="fr-FR" sz="2000"/>
          </a:p>
        </p:txBody>
      </p:sp>
      <p:sp>
        <p:nvSpPr>
          <p:cNvPr id="10" name="ZoneTexte 9">
            <a:extLst>
              <a:ext uri="{FF2B5EF4-FFF2-40B4-BE49-F238E27FC236}">
                <a16:creationId xmlns:a16="http://schemas.microsoft.com/office/drawing/2014/main" id="{981D584C-DB39-35B5-DF14-6A047E304F8C}"/>
              </a:ext>
            </a:extLst>
          </p:cNvPr>
          <p:cNvSpPr txBox="1"/>
          <p:nvPr/>
        </p:nvSpPr>
        <p:spPr>
          <a:xfrm>
            <a:off x="449973" y="3186289"/>
            <a:ext cx="5202148" cy="1077218"/>
          </a:xfrm>
          <a:prstGeom prst="rect">
            <a:avLst/>
          </a:prstGeom>
          <a:noFill/>
        </p:spPr>
        <p:txBody>
          <a:bodyPr wrap="square">
            <a:spAutoFit/>
          </a:bodyPr>
          <a:lstStyle/>
          <a:p>
            <a:pPr marL="0" indent="0">
              <a:buNone/>
            </a:pPr>
            <a:r>
              <a:rPr lang="fr-FR" sz="1600"/>
              <a:t>Par : </a:t>
            </a:r>
          </a:p>
          <a:p>
            <a:pPr lvl="1" algn="just">
              <a:buFont typeface="Wingdings" panose="05000000000000000000" pitchFamily="2" charset="2"/>
              <a:buChar char="q"/>
            </a:pPr>
            <a:r>
              <a:rPr lang="fr-FR" sz="1600" b="1"/>
              <a:t> Enlèvement sélectif des embâcles, débris et atterrissements, </a:t>
            </a:r>
            <a:r>
              <a:rPr lang="fr-FR" sz="1600"/>
              <a:t>flottants ou non,</a:t>
            </a:r>
          </a:p>
          <a:p>
            <a:pPr marL="457200" lvl="1" indent="0" algn="just">
              <a:buNone/>
            </a:pPr>
            <a:endParaRPr lang="fr-FR" sz="1600"/>
          </a:p>
        </p:txBody>
      </p:sp>
      <p:sp>
        <p:nvSpPr>
          <p:cNvPr id="3" name="ZoneTexte 2">
            <a:extLst>
              <a:ext uri="{FF2B5EF4-FFF2-40B4-BE49-F238E27FC236}">
                <a16:creationId xmlns:a16="http://schemas.microsoft.com/office/drawing/2014/main" id="{C476DC5A-C8B7-C938-BC5E-3C22B3331339}"/>
              </a:ext>
            </a:extLst>
          </p:cNvPr>
          <p:cNvSpPr txBox="1"/>
          <p:nvPr/>
        </p:nvSpPr>
        <p:spPr>
          <a:xfrm>
            <a:off x="449973" y="4026485"/>
            <a:ext cx="5235930" cy="1323439"/>
          </a:xfrm>
          <a:prstGeom prst="rect">
            <a:avLst/>
          </a:prstGeom>
          <a:noFill/>
        </p:spPr>
        <p:txBody>
          <a:bodyPr wrap="square">
            <a:spAutoFit/>
          </a:bodyPr>
          <a:lstStyle/>
          <a:p>
            <a:pPr lvl="1" algn="just">
              <a:buFont typeface="Wingdings" panose="05000000000000000000" pitchFamily="2" charset="2"/>
              <a:buChar char="q"/>
            </a:pPr>
            <a:r>
              <a:rPr lang="fr-FR" sz="1600" b="1"/>
              <a:t> Entretien sélectif et localisé de la végétation,</a:t>
            </a:r>
          </a:p>
          <a:p>
            <a:pPr lvl="1" algn="just"/>
            <a:endParaRPr lang="fr-FR" sz="800" b="1"/>
          </a:p>
          <a:p>
            <a:pPr lvl="2" algn="just">
              <a:buFont typeface="Wingdings" panose="05000000000000000000" pitchFamily="2" charset="2"/>
              <a:buChar char="ü"/>
            </a:pPr>
            <a:r>
              <a:rPr lang="fr-FR" sz="1600" b="1"/>
              <a:t>Gestion de la végétation des atterrissements</a:t>
            </a:r>
          </a:p>
          <a:p>
            <a:pPr lvl="2" algn="just"/>
            <a:endParaRPr lang="fr-FR" sz="800" b="1"/>
          </a:p>
          <a:p>
            <a:pPr lvl="2" algn="just">
              <a:buFont typeface="Wingdings" panose="05000000000000000000" pitchFamily="2" charset="2"/>
              <a:buChar char="ü"/>
            </a:pPr>
            <a:r>
              <a:rPr lang="fr-FR" sz="1600" b="1"/>
              <a:t>Elagage ou recépage </a:t>
            </a:r>
            <a:r>
              <a:rPr lang="fr-FR" sz="1600"/>
              <a:t>de la végétation des rives</a:t>
            </a:r>
          </a:p>
          <a:p>
            <a:pPr lvl="2" algn="just"/>
            <a:endParaRPr lang="fr-FR" sz="1600">
              <a:highlight>
                <a:srgbClr val="FFFF00"/>
              </a:highlight>
            </a:endParaRPr>
          </a:p>
        </p:txBody>
      </p:sp>
      <p:sp>
        <p:nvSpPr>
          <p:cNvPr id="5" name="ZoneTexte 4">
            <a:extLst>
              <a:ext uri="{FF2B5EF4-FFF2-40B4-BE49-F238E27FC236}">
                <a16:creationId xmlns:a16="http://schemas.microsoft.com/office/drawing/2014/main" id="{1D942B56-5078-B17B-BCC9-969ED7E01C06}"/>
              </a:ext>
            </a:extLst>
          </p:cNvPr>
          <p:cNvSpPr txBox="1"/>
          <p:nvPr/>
        </p:nvSpPr>
        <p:spPr>
          <a:xfrm>
            <a:off x="457200" y="5147974"/>
            <a:ext cx="5268706" cy="830997"/>
          </a:xfrm>
          <a:prstGeom prst="rect">
            <a:avLst/>
          </a:prstGeom>
          <a:noFill/>
        </p:spPr>
        <p:txBody>
          <a:bodyPr wrap="square">
            <a:spAutoFit/>
          </a:bodyPr>
          <a:lstStyle/>
          <a:p>
            <a:pPr lvl="1" algn="just">
              <a:buFont typeface="Wingdings" panose="05000000000000000000" pitchFamily="2" charset="2"/>
              <a:buChar char="q"/>
            </a:pPr>
            <a:r>
              <a:rPr lang="fr-FR" sz="1600" b="1"/>
              <a:t> Abattage ponctuel/sélectif </a:t>
            </a:r>
            <a:r>
              <a:rPr lang="fr-FR" sz="1600"/>
              <a:t>des arbres instables menaçant la stabilité de la berge + permettre le développement d’une ripisylve saine et équilibrée</a:t>
            </a:r>
            <a:endParaRPr lang="fr-FR" sz="1600">
              <a:solidFill>
                <a:srgbClr val="FF0000"/>
              </a:solidFill>
              <a:highlight>
                <a:srgbClr val="FFFF00"/>
              </a:highlight>
            </a:endParaRPr>
          </a:p>
        </p:txBody>
      </p:sp>
      <p:pic>
        <p:nvPicPr>
          <p:cNvPr id="11" name="Image 10" descr="Une image contenant plein air, arbre, Zone ripicole, torrent&#10;&#10;Description générée automatiquement">
            <a:extLst>
              <a:ext uri="{FF2B5EF4-FFF2-40B4-BE49-F238E27FC236}">
                <a16:creationId xmlns:a16="http://schemas.microsoft.com/office/drawing/2014/main" id="{2B9FE528-ECEB-06FF-5FD2-D882FB907F7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68144" y="1268760"/>
            <a:ext cx="3186354" cy="4248472"/>
          </a:xfrm>
          <a:prstGeom prst="rect">
            <a:avLst/>
          </a:prstGeom>
        </p:spPr>
      </p:pic>
      <p:sp>
        <p:nvSpPr>
          <p:cNvPr id="9" name="Titre 1">
            <a:extLst>
              <a:ext uri="{FF2B5EF4-FFF2-40B4-BE49-F238E27FC236}">
                <a16:creationId xmlns:a16="http://schemas.microsoft.com/office/drawing/2014/main" id="{D91861CF-0552-08BB-077F-8A13B74585C5}"/>
              </a:ext>
            </a:extLst>
          </p:cNvPr>
          <p:cNvSpPr>
            <a:spLocks noGrp="1"/>
          </p:cNvSpPr>
          <p:nvPr>
            <p:ph type="title"/>
          </p:nvPr>
        </p:nvSpPr>
        <p:spPr>
          <a:xfrm>
            <a:off x="457200" y="476672"/>
            <a:ext cx="8229600" cy="940966"/>
          </a:xfrm>
        </p:spPr>
        <p:txBody>
          <a:bodyPr vert="horz" lIns="91440" tIns="45720" rIns="91440" bIns="45720" rtlCol="0" anchor="ctr">
            <a:normAutofit fontScale="90000"/>
          </a:bodyPr>
          <a:lstStyle/>
          <a:p>
            <a:pPr algn="l"/>
            <a:r>
              <a:rPr lang="fr-FR" sz="2800" b="1"/>
              <a:t>Les propriétaires riverains et Associations Syndicales Autorisées (ASA)</a:t>
            </a:r>
            <a:br>
              <a:rPr lang="fr-FR" sz="2800" b="1"/>
            </a:br>
            <a:endParaRPr lang="fr-FR" sz="2800" b="1"/>
          </a:p>
        </p:txBody>
      </p:sp>
    </p:spTree>
    <p:extLst>
      <p:ext uri="{BB962C8B-B14F-4D97-AF65-F5344CB8AC3E}">
        <p14:creationId xmlns:p14="http://schemas.microsoft.com/office/powerpoint/2010/main" val="15720710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Titre 1">
            <a:extLst>
              <a:ext uri="{FF2B5EF4-FFF2-40B4-BE49-F238E27FC236}">
                <a16:creationId xmlns:a16="http://schemas.microsoft.com/office/drawing/2014/main" id="{A3D20F6E-FFD9-8BF8-2638-47BCD1C48687}"/>
              </a:ext>
            </a:extLst>
          </p:cNvPr>
          <p:cNvSpPr>
            <a:spLocks noGrp="1"/>
          </p:cNvSpPr>
          <p:nvPr>
            <p:ph type="title"/>
          </p:nvPr>
        </p:nvSpPr>
        <p:spPr>
          <a:xfrm>
            <a:off x="457200" y="274638"/>
            <a:ext cx="8229600" cy="634082"/>
          </a:xfrm>
        </p:spPr>
        <p:txBody>
          <a:bodyPr vert="horz" lIns="91440" tIns="45720" rIns="91440" bIns="45720" rtlCol="0" anchor="ctr">
            <a:normAutofit/>
          </a:bodyPr>
          <a:lstStyle/>
          <a:p>
            <a:pPr algn="l"/>
            <a:r>
              <a:rPr lang="fr-FR" sz="2500" b="1"/>
              <a:t>Droits et devoirs du propriétaire riverain </a:t>
            </a:r>
          </a:p>
        </p:txBody>
      </p:sp>
      <p:pic>
        <p:nvPicPr>
          <p:cNvPr id="8" name="Espace réservé du contenu 4">
            <a:extLst>
              <a:ext uri="{FF2B5EF4-FFF2-40B4-BE49-F238E27FC236}">
                <a16:creationId xmlns:a16="http://schemas.microsoft.com/office/drawing/2014/main" id="{0041393A-767C-E930-B072-F29588224E81}"/>
              </a:ext>
            </a:extLst>
          </p:cNvPr>
          <p:cNvPicPr>
            <a:picLocks noGrp="1" noChangeAspect="1"/>
          </p:cNvPicPr>
          <p:nvPr>
            <p:ph idx="1"/>
          </p:nvPr>
        </p:nvPicPr>
        <p:blipFill>
          <a:blip r:embed="rId5" cstate="screen">
            <a:extLst>
              <a:ext uri="{28A0092B-C50C-407E-A947-70E740481C1C}">
                <a14:useLocalDpi xmlns:a14="http://schemas.microsoft.com/office/drawing/2010/main"/>
              </a:ext>
            </a:extLst>
          </a:blip>
          <a:stretch>
            <a:fillRect/>
          </a:stretch>
        </p:blipFill>
        <p:spPr>
          <a:xfrm>
            <a:off x="1547664" y="980728"/>
            <a:ext cx="6524889" cy="4525963"/>
          </a:xfrm>
          <a:prstGeom prst="rect">
            <a:avLst/>
          </a:prstGeom>
          <a:ln>
            <a:noFill/>
          </a:ln>
          <a:effectLst>
            <a:outerShdw blurRad="190500" algn="tl" rotWithShape="0">
              <a:srgbClr val="000000">
                <a:alpha val="70000"/>
              </a:srgbClr>
            </a:outerShdw>
          </a:effectLst>
        </p:spPr>
      </p:pic>
      <p:sp>
        <p:nvSpPr>
          <p:cNvPr id="2" name="Rectangle 1"/>
          <p:cNvSpPr/>
          <p:nvPr/>
        </p:nvSpPr>
        <p:spPr>
          <a:xfrm>
            <a:off x="1532824" y="5661248"/>
            <a:ext cx="6351544" cy="369332"/>
          </a:xfrm>
          <a:prstGeom prst="rect">
            <a:avLst/>
          </a:prstGeom>
        </p:spPr>
        <p:txBody>
          <a:bodyPr wrap="square">
            <a:spAutoFit/>
          </a:bodyPr>
          <a:lstStyle/>
          <a:p>
            <a:r>
              <a:rPr lang="fr-FR">
                <a:hlinkClick r:id="rId6"/>
              </a:rPr>
              <a:t>www.sietra.fr/168/Pour-les-riverains-et-usagers.html</a:t>
            </a:r>
            <a:endParaRPr lang="fr-FR"/>
          </a:p>
        </p:txBody>
      </p:sp>
    </p:spTree>
    <p:extLst>
      <p:ext uri="{BB962C8B-B14F-4D97-AF65-F5344CB8AC3E}">
        <p14:creationId xmlns:p14="http://schemas.microsoft.com/office/powerpoint/2010/main" val="671452017"/>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Qui est propriétaire?</a:t>
            </a:r>
          </a:p>
        </p:txBody>
      </p:sp>
      <p:sp>
        <p:nvSpPr>
          <p:cNvPr id="11" name="Rectangle 10"/>
          <p:cNvSpPr/>
          <p:nvPr/>
        </p:nvSpPr>
        <p:spPr>
          <a:xfrm>
            <a:off x="457200" y="1268760"/>
            <a:ext cx="8229600" cy="1015663"/>
          </a:xfrm>
          <a:prstGeom prst="rect">
            <a:avLst/>
          </a:prstGeom>
        </p:spPr>
        <p:txBody>
          <a:bodyPr wrap="square">
            <a:spAutoFit/>
          </a:bodyPr>
          <a:lstStyle/>
          <a:p>
            <a:r>
              <a:rPr lang="fr-FR" sz="2000"/>
              <a:t>Entretien de son patrimoine foncier : parcelles, bâtis, ponts, voirie, ouvrages…</a:t>
            </a:r>
            <a:endParaRPr lang="fr-FR" sz="2000" i="1">
              <a:solidFill>
                <a:srgbClr val="0070C0"/>
              </a:solidFill>
            </a:endParaRPr>
          </a:p>
          <a:p>
            <a:endParaRPr lang="fr-FR" sz="1600"/>
          </a:p>
          <a:p>
            <a:pPr>
              <a:spcBef>
                <a:spcPct val="20000"/>
              </a:spcBef>
            </a:pPr>
            <a:endParaRPr lang="fr-FR" sz="2000"/>
          </a:p>
        </p:txBody>
      </p:sp>
      <p:pic>
        <p:nvPicPr>
          <p:cNvPr id="3" name="Image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77888" y="1988840"/>
            <a:ext cx="6588224" cy="3995968"/>
          </a:xfrm>
          <a:prstGeom prst="rect">
            <a:avLst/>
          </a:prstGeom>
        </p:spPr>
      </p:pic>
    </p:spTree>
    <p:extLst>
      <p:ext uri="{BB962C8B-B14F-4D97-AF65-F5344CB8AC3E}">
        <p14:creationId xmlns:p14="http://schemas.microsoft.com/office/powerpoint/2010/main" val="3743203165"/>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Qui est propriétaire?</a:t>
            </a:r>
          </a:p>
        </p:txBody>
      </p:sp>
      <p:sp>
        <p:nvSpPr>
          <p:cNvPr id="11" name="Rectangle 10"/>
          <p:cNvSpPr/>
          <p:nvPr/>
        </p:nvSpPr>
        <p:spPr>
          <a:xfrm>
            <a:off x="457200" y="1268760"/>
            <a:ext cx="8229600" cy="1015663"/>
          </a:xfrm>
          <a:prstGeom prst="rect">
            <a:avLst/>
          </a:prstGeom>
        </p:spPr>
        <p:txBody>
          <a:bodyPr wrap="square">
            <a:spAutoFit/>
          </a:bodyPr>
          <a:lstStyle/>
          <a:p>
            <a:r>
              <a:rPr lang="fr-FR" sz="2000"/>
              <a:t>Entretien de son patrimoine foncier : parcelles, bâtis, ponts, voirie, ouvrages…</a:t>
            </a:r>
            <a:endParaRPr lang="fr-FR" sz="2000" i="1">
              <a:solidFill>
                <a:srgbClr val="0070C0"/>
              </a:solidFill>
            </a:endParaRPr>
          </a:p>
          <a:p>
            <a:endParaRPr lang="fr-FR" sz="1600"/>
          </a:p>
          <a:p>
            <a:pPr>
              <a:spcBef>
                <a:spcPct val="20000"/>
              </a:spcBef>
            </a:pPr>
            <a:endParaRPr lang="fr-FR" sz="2000"/>
          </a:p>
        </p:txBody>
      </p:sp>
      <p:pic>
        <p:nvPicPr>
          <p:cNvPr id="3" name="Image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77888" y="1988840"/>
            <a:ext cx="6588224" cy="3995968"/>
          </a:xfrm>
          <a:prstGeom prst="rect">
            <a:avLst/>
          </a:prstGeom>
        </p:spPr>
      </p:pic>
      <p:sp>
        <p:nvSpPr>
          <p:cNvPr id="5" name="ZoneTexte 4"/>
          <p:cNvSpPr txBox="1"/>
          <p:nvPr/>
        </p:nvSpPr>
        <p:spPr>
          <a:xfrm>
            <a:off x="3203848" y="2420932"/>
            <a:ext cx="596382" cy="276999"/>
          </a:xfrm>
          <a:prstGeom prst="rect">
            <a:avLst/>
          </a:prstGeom>
          <a:noFill/>
        </p:spPr>
        <p:txBody>
          <a:bodyPr wrap="none" rtlCol="0">
            <a:spAutoFit/>
          </a:bodyPr>
          <a:lstStyle/>
          <a:p>
            <a:r>
              <a:rPr lang="fr-FR" sz="1200" err="1"/>
              <a:t>P.Privé</a:t>
            </a:r>
            <a:endParaRPr lang="fr-FR" sz="1200"/>
          </a:p>
        </p:txBody>
      </p:sp>
      <p:sp>
        <p:nvSpPr>
          <p:cNvPr id="7" name="ZoneTexte 6"/>
          <p:cNvSpPr txBox="1"/>
          <p:nvPr/>
        </p:nvSpPr>
        <p:spPr>
          <a:xfrm>
            <a:off x="3483802" y="3464868"/>
            <a:ext cx="596382" cy="276999"/>
          </a:xfrm>
          <a:prstGeom prst="rect">
            <a:avLst/>
          </a:prstGeom>
          <a:noFill/>
        </p:spPr>
        <p:txBody>
          <a:bodyPr wrap="none" rtlCol="0">
            <a:spAutoFit/>
          </a:bodyPr>
          <a:lstStyle/>
          <a:p>
            <a:r>
              <a:rPr lang="fr-FR" sz="1200" err="1"/>
              <a:t>P.Privé</a:t>
            </a:r>
            <a:endParaRPr lang="fr-FR" sz="1200"/>
          </a:p>
        </p:txBody>
      </p:sp>
      <p:sp>
        <p:nvSpPr>
          <p:cNvPr id="8" name="ZoneTexte 7"/>
          <p:cNvSpPr txBox="1"/>
          <p:nvPr/>
        </p:nvSpPr>
        <p:spPr>
          <a:xfrm>
            <a:off x="2267744" y="1990239"/>
            <a:ext cx="596382" cy="276999"/>
          </a:xfrm>
          <a:prstGeom prst="rect">
            <a:avLst/>
          </a:prstGeom>
          <a:noFill/>
        </p:spPr>
        <p:txBody>
          <a:bodyPr wrap="none" rtlCol="0">
            <a:spAutoFit/>
          </a:bodyPr>
          <a:lstStyle/>
          <a:p>
            <a:r>
              <a:rPr lang="fr-FR" sz="1200" err="1"/>
              <a:t>P.Privé</a:t>
            </a:r>
            <a:endParaRPr lang="fr-FR" sz="1200"/>
          </a:p>
        </p:txBody>
      </p:sp>
      <p:sp>
        <p:nvSpPr>
          <p:cNvPr id="9" name="ZoneTexte 8"/>
          <p:cNvSpPr txBox="1"/>
          <p:nvPr/>
        </p:nvSpPr>
        <p:spPr>
          <a:xfrm>
            <a:off x="1515674" y="3578689"/>
            <a:ext cx="596382" cy="276999"/>
          </a:xfrm>
          <a:prstGeom prst="rect">
            <a:avLst/>
          </a:prstGeom>
          <a:noFill/>
        </p:spPr>
        <p:txBody>
          <a:bodyPr wrap="none" rtlCol="0">
            <a:spAutoFit/>
          </a:bodyPr>
          <a:lstStyle/>
          <a:p>
            <a:r>
              <a:rPr lang="fr-FR" sz="1200" err="1"/>
              <a:t>P.Privé</a:t>
            </a:r>
            <a:endParaRPr lang="fr-FR" sz="1200"/>
          </a:p>
        </p:txBody>
      </p:sp>
      <p:sp>
        <p:nvSpPr>
          <p:cNvPr id="10" name="ZoneTexte 9"/>
          <p:cNvSpPr txBox="1"/>
          <p:nvPr/>
        </p:nvSpPr>
        <p:spPr>
          <a:xfrm>
            <a:off x="4928828" y="2506566"/>
            <a:ext cx="596382" cy="276999"/>
          </a:xfrm>
          <a:prstGeom prst="rect">
            <a:avLst/>
          </a:prstGeom>
          <a:noFill/>
        </p:spPr>
        <p:txBody>
          <a:bodyPr wrap="none" rtlCol="0">
            <a:spAutoFit/>
          </a:bodyPr>
          <a:lstStyle/>
          <a:p>
            <a:r>
              <a:rPr lang="fr-FR" sz="1200" err="1"/>
              <a:t>P.Privé</a:t>
            </a:r>
            <a:endParaRPr lang="fr-FR" sz="1200"/>
          </a:p>
        </p:txBody>
      </p:sp>
      <p:sp>
        <p:nvSpPr>
          <p:cNvPr id="12" name="ZoneTexte 11"/>
          <p:cNvSpPr txBox="1"/>
          <p:nvPr/>
        </p:nvSpPr>
        <p:spPr>
          <a:xfrm>
            <a:off x="4332446" y="4255553"/>
            <a:ext cx="596382" cy="276999"/>
          </a:xfrm>
          <a:prstGeom prst="rect">
            <a:avLst/>
          </a:prstGeom>
          <a:noFill/>
        </p:spPr>
        <p:txBody>
          <a:bodyPr wrap="none" rtlCol="0">
            <a:spAutoFit/>
          </a:bodyPr>
          <a:lstStyle/>
          <a:p>
            <a:r>
              <a:rPr lang="fr-FR" sz="1200" err="1"/>
              <a:t>P.Privé</a:t>
            </a:r>
            <a:endParaRPr lang="fr-FR" sz="1200"/>
          </a:p>
        </p:txBody>
      </p:sp>
      <p:sp>
        <p:nvSpPr>
          <p:cNvPr id="14" name="ZoneTexte 13"/>
          <p:cNvSpPr txBox="1"/>
          <p:nvPr/>
        </p:nvSpPr>
        <p:spPr>
          <a:xfrm>
            <a:off x="4429268" y="3212773"/>
            <a:ext cx="471604" cy="276999"/>
          </a:xfrm>
          <a:prstGeom prst="rect">
            <a:avLst/>
          </a:prstGeom>
          <a:noFill/>
        </p:spPr>
        <p:txBody>
          <a:bodyPr wrap="none" rtlCol="0">
            <a:spAutoFit/>
          </a:bodyPr>
          <a:lstStyle/>
          <a:p>
            <a:r>
              <a:rPr lang="fr-FR" sz="1200"/>
              <a:t>Com</a:t>
            </a:r>
          </a:p>
        </p:txBody>
      </p:sp>
      <p:sp>
        <p:nvSpPr>
          <p:cNvPr id="15" name="ZoneTexte 14"/>
          <p:cNvSpPr txBox="1"/>
          <p:nvPr/>
        </p:nvSpPr>
        <p:spPr>
          <a:xfrm>
            <a:off x="4729158" y="3424232"/>
            <a:ext cx="471604" cy="276999"/>
          </a:xfrm>
          <a:prstGeom prst="rect">
            <a:avLst/>
          </a:prstGeom>
          <a:noFill/>
        </p:spPr>
        <p:txBody>
          <a:bodyPr wrap="none" rtlCol="0">
            <a:spAutoFit/>
          </a:bodyPr>
          <a:lstStyle/>
          <a:p>
            <a:r>
              <a:rPr lang="fr-FR" sz="1200"/>
              <a:t>Com</a:t>
            </a:r>
          </a:p>
        </p:txBody>
      </p:sp>
      <p:sp>
        <p:nvSpPr>
          <p:cNvPr id="16" name="ZoneTexte 15"/>
          <p:cNvSpPr txBox="1"/>
          <p:nvPr/>
        </p:nvSpPr>
        <p:spPr>
          <a:xfrm>
            <a:off x="4245665" y="2836590"/>
            <a:ext cx="436338" cy="276999"/>
          </a:xfrm>
          <a:prstGeom prst="rect">
            <a:avLst/>
          </a:prstGeom>
          <a:noFill/>
        </p:spPr>
        <p:txBody>
          <a:bodyPr wrap="none" rtlCol="0">
            <a:spAutoFit/>
          </a:bodyPr>
          <a:lstStyle/>
          <a:p>
            <a:r>
              <a:rPr lang="fr-FR" sz="1200" err="1"/>
              <a:t>Dep</a:t>
            </a:r>
            <a:endParaRPr lang="fr-FR" sz="1200"/>
          </a:p>
        </p:txBody>
      </p:sp>
    </p:spTree>
    <p:extLst>
      <p:ext uri="{BB962C8B-B14F-4D97-AF65-F5344CB8AC3E}">
        <p14:creationId xmlns:p14="http://schemas.microsoft.com/office/powerpoint/2010/main" val="1968511585"/>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Qui est propriétaire?</a:t>
            </a:r>
          </a:p>
        </p:txBody>
      </p:sp>
      <p:sp>
        <p:nvSpPr>
          <p:cNvPr id="11" name="Rectangle 10"/>
          <p:cNvSpPr/>
          <p:nvPr/>
        </p:nvSpPr>
        <p:spPr>
          <a:xfrm>
            <a:off x="453587" y="1052736"/>
            <a:ext cx="8229600" cy="1323439"/>
          </a:xfrm>
          <a:prstGeom prst="rect">
            <a:avLst/>
          </a:prstGeom>
        </p:spPr>
        <p:txBody>
          <a:bodyPr wrap="square">
            <a:spAutoFit/>
          </a:bodyPr>
          <a:lstStyle/>
          <a:p>
            <a:r>
              <a:rPr lang="fr-FR" sz="2000"/>
              <a:t>Entretien de son patrimoine foncier : parcelles, bâtis, ponts, voirie, ouvrages…</a:t>
            </a:r>
            <a:endParaRPr lang="fr-FR" sz="2000" i="1">
              <a:solidFill>
                <a:srgbClr val="0070C0"/>
              </a:solidFill>
            </a:endParaRPr>
          </a:p>
          <a:p>
            <a:endParaRPr lang="fr-FR" sz="2000" i="1">
              <a:solidFill>
                <a:srgbClr val="0070C0"/>
              </a:solidFill>
            </a:endParaRPr>
          </a:p>
          <a:p>
            <a:endParaRPr lang="fr-FR" sz="1600"/>
          </a:p>
          <a:p>
            <a:pPr>
              <a:spcBef>
                <a:spcPct val="20000"/>
              </a:spcBef>
            </a:pPr>
            <a:endParaRPr lang="fr-FR" sz="2000"/>
          </a:p>
        </p:txBody>
      </p:sp>
      <p:pic>
        <p:nvPicPr>
          <p:cNvPr id="5" name="Image 4"/>
          <p:cNvPicPr>
            <a:picLocks noChangeAspect="1"/>
          </p:cNvPicPr>
          <p:nvPr/>
        </p:nvPicPr>
        <p:blipFill>
          <a:blip r:embed="rId5"/>
          <a:stretch>
            <a:fillRect/>
          </a:stretch>
        </p:blipFill>
        <p:spPr>
          <a:xfrm>
            <a:off x="881844" y="1776591"/>
            <a:ext cx="7380312" cy="3873497"/>
          </a:xfrm>
          <a:prstGeom prst="rect">
            <a:avLst/>
          </a:prstGeom>
        </p:spPr>
      </p:pic>
    </p:spTree>
    <p:extLst>
      <p:ext uri="{BB962C8B-B14F-4D97-AF65-F5344CB8AC3E}">
        <p14:creationId xmlns:p14="http://schemas.microsoft.com/office/powerpoint/2010/main" val="926413305"/>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Qui est propriétaire?</a:t>
            </a:r>
          </a:p>
        </p:txBody>
      </p:sp>
      <p:sp>
        <p:nvSpPr>
          <p:cNvPr id="11" name="Rectangle 10"/>
          <p:cNvSpPr/>
          <p:nvPr/>
        </p:nvSpPr>
        <p:spPr>
          <a:xfrm>
            <a:off x="453587" y="1052736"/>
            <a:ext cx="8229600" cy="1323439"/>
          </a:xfrm>
          <a:prstGeom prst="rect">
            <a:avLst/>
          </a:prstGeom>
        </p:spPr>
        <p:txBody>
          <a:bodyPr wrap="square">
            <a:spAutoFit/>
          </a:bodyPr>
          <a:lstStyle/>
          <a:p>
            <a:r>
              <a:rPr lang="fr-FR" sz="2000"/>
              <a:t>Entretien de son patrimoine foncier : parcelles, bâtis, ponts, voirie, ouvrages…</a:t>
            </a:r>
            <a:endParaRPr lang="fr-FR" sz="2000" i="1">
              <a:solidFill>
                <a:srgbClr val="0070C0"/>
              </a:solidFill>
            </a:endParaRPr>
          </a:p>
          <a:p>
            <a:endParaRPr lang="fr-FR" sz="2000" i="1">
              <a:solidFill>
                <a:srgbClr val="0070C0"/>
              </a:solidFill>
            </a:endParaRPr>
          </a:p>
          <a:p>
            <a:endParaRPr lang="fr-FR" sz="1600"/>
          </a:p>
          <a:p>
            <a:pPr>
              <a:spcBef>
                <a:spcPct val="20000"/>
              </a:spcBef>
            </a:pPr>
            <a:endParaRPr lang="fr-FR" sz="2000"/>
          </a:p>
        </p:txBody>
      </p:sp>
      <p:pic>
        <p:nvPicPr>
          <p:cNvPr id="5" name="Image 4"/>
          <p:cNvPicPr>
            <a:picLocks noChangeAspect="1"/>
          </p:cNvPicPr>
          <p:nvPr/>
        </p:nvPicPr>
        <p:blipFill>
          <a:blip r:embed="rId5"/>
          <a:stretch>
            <a:fillRect/>
          </a:stretch>
        </p:blipFill>
        <p:spPr>
          <a:xfrm>
            <a:off x="881844" y="1776591"/>
            <a:ext cx="7380312" cy="3873497"/>
          </a:xfrm>
          <a:prstGeom prst="rect">
            <a:avLst/>
          </a:prstGeom>
        </p:spPr>
      </p:pic>
      <p:sp>
        <p:nvSpPr>
          <p:cNvPr id="7" name="ZoneTexte 6"/>
          <p:cNvSpPr txBox="1"/>
          <p:nvPr/>
        </p:nvSpPr>
        <p:spPr>
          <a:xfrm>
            <a:off x="3972005" y="2440241"/>
            <a:ext cx="596382" cy="276999"/>
          </a:xfrm>
          <a:prstGeom prst="rect">
            <a:avLst/>
          </a:prstGeom>
          <a:noFill/>
        </p:spPr>
        <p:txBody>
          <a:bodyPr wrap="none" rtlCol="0">
            <a:spAutoFit/>
          </a:bodyPr>
          <a:lstStyle/>
          <a:p>
            <a:r>
              <a:rPr lang="fr-FR" sz="1200" err="1"/>
              <a:t>P.Privé</a:t>
            </a:r>
            <a:endParaRPr lang="fr-FR" sz="1200"/>
          </a:p>
        </p:txBody>
      </p:sp>
      <p:sp>
        <p:nvSpPr>
          <p:cNvPr id="8" name="ZoneTexte 7"/>
          <p:cNvSpPr txBox="1"/>
          <p:nvPr/>
        </p:nvSpPr>
        <p:spPr>
          <a:xfrm>
            <a:off x="4139952" y="3873376"/>
            <a:ext cx="596382" cy="276999"/>
          </a:xfrm>
          <a:prstGeom prst="rect">
            <a:avLst/>
          </a:prstGeom>
          <a:noFill/>
        </p:spPr>
        <p:txBody>
          <a:bodyPr wrap="none" rtlCol="0">
            <a:spAutoFit/>
          </a:bodyPr>
          <a:lstStyle/>
          <a:p>
            <a:r>
              <a:rPr lang="fr-FR" sz="1200" err="1"/>
              <a:t>P.Privé</a:t>
            </a:r>
            <a:endParaRPr lang="fr-FR" sz="1200"/>
          </a:p>
        </p:txBody>
      </p:sp>
      <p:sp>
        <p:nvSpPr>
          <p:cNvPr id="9" name="ZoneTexte 8"/>
          <p:cNvSpPr txBox="1"/>
          <p:nvPr/>
        </p:nvSpPr>
        <p:spPr>
          <a:xfrm>
            <a:off x="1835696" y="3479304"/>
            <a:ext cx="596382" cy="276999"/>
          </a:xfrm>
          <a:prstGeom prst="rect">
            <a:avLst/>
          </a:prstGeom>
          <a:noFill/>
        </p:spPr>
        <p:txBody>
          <a:bodyPr wrap="none" rtlCol="0">
            <a:spAutoFit/>
          </a:bodyPr>
          <a:lstStyle/>
          <a:p>
            <a:r>
              <a:rPr lang="fr-FR" sz="1200" err="1"/>
              <a:t>P.Privé</a:t>
            </a:r>
            <a:endParaRPr lang="fr-FR" sz="1200"/>
          </a:p>
        </p:txBody>
      </p:sp>
      <p:sp>
        <p:nvSpPr>
          <p:cNvPr id="10" name="ZoneTexte 9"/>
          <p:cNvSpPr txBox="1"/>
          <p:nvPr/>
        </p:nvSpPr>
        <p:spPr>
          <a:xfrm>
            <a:off x="7092280" y="3596377"/>
            <a:ext cx="596382" cy="276999"/>
          </a:xfrm>
          <a:prstGeom prst="rect">
            <a:avLst/>
          </a:prstGeom>
          <a:noFill/>
        </p:spPr>
        <p:txBody>
          <a:bodyPr wrap="none" rtlCol="0">
            <a:spAutoFit/>
          </a:bodyPr>
          <a:lstStyle/>
          <a:p>
            <a:r>
              <a:rPr lang="fr-FR" sz="1200" err="1"/>
              <a:t>P.Privé</a:t>
            </a:r>
            <a:endParaRPr lang="fr-FR" sz="1200"/>
          </a:p>
        </p:txBody>
      </p:sp>
      <p:sp>
        <p:nvSpPr>
          <p:cNvPr id="12" name="ZoneTexte 11"/>
          <p:cNvSpPr txBox="1"/>
          <p:nvPr/>
        </p:nvSpPr>
        <p:spPr>
          <a:xfrm>
            <a:off x="7688662" y="3295308"/>
            <a:ext cx="596382" cy="276999"/>
          </a:xfrm>
          <a:prstGeom prst="rect">
            <a:avLst/>
          </a:prstGeom>
          <a:noFill/>
        </p:spPr>
        <p:txBody>
          <a:bodyPr wrap="none" rtlCol="0">
            <a:spAutoFit/>
          </a:bodyPr>
          <a:lstStyle/>
          <a:p>
            <a:r>
              <a:rPr lang="fr-FR" sz="1200" err="1"/>
              <a:t>P.Privé</a:t>
            </a:r>
            <a:endParaRPr lang="fr-FR" sz="1200"/>
          </a:p>
        </p:txBody>
      </p:sp>
      <p:sp>
        <p:nvSpPr>
          <p:cNvPr id="13" name="ZoneTexte 12"/>
          <p:cNvSpPr txBox="1"/>
          <p:nvPr/>
        </p:nvSpPr>
        <p:spPr>
          <a:xfrm>
            <a:off x="5900700" y="3489612"/>
            <a:ext cx="471604" cy="276999"/>
          </a:xfrm>
          <a:prstGeom prst="rect">
            <a:avLst/>
          </a:prstGeom>
          <a:noFill/>
        </p:spPr>
        <p:txBody>
          <a:bodyPr wrap="none" rtlCol="0">
            <a:spAutoFit/>
          </a:bodyPr>
          <a:lstStyle/>
          <a:p>
            <a:r>
              <a:rPr lang="fr-FR" sz="1200"/>
              <a:t>Com</a:t>
            </a:r>
          </a:p>
        </p:txBody>
      </p:sp>
      <p:sp>
        <p:nvSpPr>
          <p:cNvPr id="14" name="ZoneTexte 13"/>
          <p:cNvSpPr txBox="1"/>
          <p:nvPr/>
        </p:nvSpPr>
        <p:spPr>
          <a:xfrm>
            <a:off x="3668348" y="2985020"/>
            <a:ext cx="436338" cy="276999"/>
          </a:xfrm>
          <a:prstGeom prst="rect">
            <a:avLst/>
          </a:prstGeom>
          <a:noFill/>
        </p:spPr>
        <p:txBody>
          <a:bodyPr wrap="none" rtlCol="0">
            <a:spAutoFit/>
          </a:bodyPr>
          <a:lstStyle/>
          <a:p>
            <a:r>
              <a:rPr lang="fr-FR" sz="1200" err="1"/>
              <a:t>Dep</a:t>
            </a:r>
            <a:endParaRPr lang="fr-FR" sz="1200"/>
          </a:p>
        </p:txBody>
      </p:sp>
    </p:spTree>
    <p:extLst>
      <p:ext uri="{BB962C8B-B14F-4D97-AF65-F5344CB8AC3E}">
        <p14:creationId xmlns:p14="http://schemas.microsoft.com/office/powerpoint/2010/main" val="3200536157"/>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5"/>
          <a:stretch>
            <a:fillRect/>
          </a:stretch>
        </p:blipFill>
        <p:spPr>
          <a:xfrm>
            <a:off x="18865" y="0"/>
            <a:ext cx="6296281" cy="6858000"/>
          </a:xfrm>
          <a:prstGeom prst="rect">
            <a:avLst/>
          </a:prstGeom>
        </p:spPr>
      </p:pic>
      <p:pic>
        <p:nvPicPr>
          <p:cNvPr id="5" name="Image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44008" y="3046146"/>
            <a:ext cx="4339524" cy="3661998"/>
          </a:xfrm>
          <a:prstGeom prst="rect">
            <a:avLst/>
          </a:prstGeom>
        </p:spPr>
      </p:pic>
    </p:spTree>
    <p:extLst>
      <p:ext uri="{BB962C8B-B14F-4D97-AF65-F5344CB8AC3E}">
        <p14:creationId xmlns:p14="http://schemas.microsoft.com/office/powerpoint/2010/main" val="1427119406"/>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Qui est propriétaire?</a:t>
            </a:r>
          </a:p>
        </p:txBody>
      </p:sp>
      <p:pic>
        <p:nvPicPr>
          <p:cNvPr id="3" name="Image 2"/>
          <p:cNvPicPr>
            <a:picLocks noChangeAspect="1"/>
          </p:cNvPicPr>
          <p:nvPr/>
        </p:nvPicPr>
        <p:blipFill>
          <a:blip r:embed="rId5"/>
          <a:stretch>
            <a:fillRect/>
          </a:stretch>
        </p:blipFill>
        <p:spPr>
          <a:xfrm>
            <a:off x="0" y="0"/>
            <a:ext cx="6296281" cy="6858000"/>
          </a:xfrm>
          <a:prstGeom prst="rect">
            <a:avLst/>
          </a:prstGeom>
        </p:spPr>
      </p:pic>
      <p:pic>
        <p:nvPicPr>
          <p:cNvPr id="5" name="Image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44008" y="3046146"/>
            <a:ext cx="4339524" cy="3661998"/>
          </a:xfrm>
          <a:prstGeom prst="rect">
            <a:avLst/>
          </a:prstGeom>
        </p:spPr>
      </p:pic>
      <p:sp>
        <p:nvSpPr>
          <p:cNvPr id="7" name="ZoneTexte 6"/>
          <p:cNvSpPr txBox="1"/>
          <p:nvPr/>
        </p:nvSpPr>
        <p:spPr>
          <a:xfrm>
            <a:off x="5868144" y="240701"/>
            <a:ext cx="596382" cy="276999"/>
          </a:xfrm>
          <a:prstGeom prst="rect">
            <a:avLst/>
          </a:prstGeom>
          <a:noFill/>
        </p:spPr>
        <p:txBody>
          <a:bodyPr wrap="none" rtlCol="0">
            <a:spAutoFit/>
          </a:bodyPr>
          <a:lstStyle/>
          <a:p>
            <a:r>
              <a:rPr lang="fr-FR" sz="1200" err="1"/>
              <a:t>P.Privé</a:t>
            </a:r>
            <a:endParaRPr lang="fr-FR" sz="1200"/>
          </a:p>
        </p:txBody>
      </p:sp>
      <p:sp>
        <p:nvSpPr>
          <p:cNvPr id="8" name="ZoneTexte 7"/>
          <p:cNvSpPr txBox="1"/>
          <p:nvPr/>
        </p:nvSpPr>
        <p:spPr>
          <a:xfrm>
            <a:off x="5263213" y="-36298"/>
            <a:ext cx="471604" cy="276999"/>
          </a:xfrm>
          <a:prstGeom prst="rect">
            <a:avLst/>
          </a:prstGeom>
          <a:noFill/>
        </p:spPr>
        <p:txBody>
          <a:bodyPr wrap="none" rtlCol="0">
            <a:spAutoFit/>
          </a:bodyPr>
          <a:lstStyle/>
          <a:p>
            <a:r>
              <a:rPr lang="fr-FR" sz="1200"/>
              <a:t>Com</a:t>
            </a:r>
          </a:p>
        </p:txBody>
      </p:sp>
      <p:sp>
        <p:nvSpPr>
          <p:cNvPr id="9" name="ZoneTexte 8"/>
          <p:cNvSpPr txBox="1"/>
          <p:nvPr/>
        </p:nvSpPr>
        <p:spPr>
          <a:xfrm>
            <a:off x="4174512" y="2060848"/>
            <a:ext cx="431272" cy="276999"/>
          </a:xfrm>
          <a:prstGeom prst="rect">
            <a:avLst/>
          </a:prstGeom>
          <a:noFill/>
        </p:spPr>
        <p:txBody>
          <a:bodyPr wrap="none" rtlCol="0">
            <a:spAutoFit/>
          </a:bodyPr>
          <a:lstStyle/>
          <a:p>
            <a:r>
              <a:rPr lang="fr-FR" sz="1200"/>
              <a:t>Etat</a:t>
            </a:r>
          </a:p>
        </p:txBody>
      </p:sp>
      <p:sp>
        <p:nvSpPr>
          <p:cNvPr id="10" name="ZoneTexte 9"/>
          <p:cNvSpPr txBox="1"/>
          <p:nvPr/>
        </p:nvSpPr>
        <p:spPr>
          <a:xfrm>
            <a:off x="107504" y="6539821"/>
            <a:ext cx="431272" cy="276999"/>
          </a:xfrm>
          <a:prstGeom prst="rect">
            <a:avLst/>
          </a:prstGeom>
          <a:noFill/>
        </p:spPr>
        <p:txBody>
          <a:bodyPr wrap="none" rtlCol="0">
            <a:spAutoFit/>
          </a:bodyPr>
          <a:lstStyle/>
          <a:p>
            <a:r>
              <a:rPr lang="fr-FR" sz="1200"/>
              <a:t>Etat</a:t>
            </a:r>
          </a:p>
        </p:txBody>
      </p:sp>
      <p:sp>
        <p:nvSpPr>
          <p:cNvPr id="12" name="ZoneTexte 11"/>
          <p:cNvSpPr txBox="1"/>
          <p:nvPr/>
        </p:nvSpPr>
        <p:spPr>
          <a:xfrm>
            <a:off x="1403648" y="4589266"/>
            <a:ext cx="431272" cy="276999"/>
          </a:xfrm>
          <a:prstGeom prst="rect">
            <a:avLst/>
          </a:prstGeom>
          <a:noFill/>
        </p:spPr>
        <p:txBody>
          <a:bodyPr wrap="none" rtlCol="0">
            <a:spAutoFit/>
          </a:bodyPr>
          <a:lstStyle/>
          <a:p>
            <a:r>
              <a:rPr lang="fr-FR" sz="1200"/>
              <a:t>Etat</a:t>
            </a:r>
          </a:p>
        </p:txBody>
      </p:sp>
      <p:sp>
        <p:nvSpPr>
          <p:cNvPr id="13" name="ZoneTexte 12"/>
          <p:cNvSpPr txBox="1"/>
          <p:nvPr/>
        </p:nvSpPr>
        <p:spPr>
          <a:xfrm>
            <a:off x="1834920" y="4284438"/>
            <a:ext cx="506870" cy="276999"/>
          </a:xfrm>
          <a:prstGeom prst="rect">
            <a:avLst/>
          </a:prstGeom>
          <a:noFill/>
        </p:spPr>
        <p:txBody>
          <a:bodyPr wrap="none" rtlCol="0">
            <a:spAutoFit/>
          </a:bodyPr>
          <a:lstStyle/>
          <a:p>
            <a:r>
              <a:rPr lang="fr-FR" sz="1200" err="1"/>
              <a:t>Dep</a:t>
            </a:r>
            <a:r>
              <a:rPr lang="fr-FR" sz="1200"/>
              <a:t>?</a:t>
            </a:r>
          </a:p>
        </p:txBody>
      </p:sp>
      <p:sp>
        <p:nvSpPr>
          <p:cNvPr id="14" name="ZoneTexte 13"/>
          <p:cNvSpPr txBox="1"/>
          <p:nvPr/>
        </p:nvSpPr>
        <p:spPr>
          <a:xfrm>
            <a:off x="647735" y="6248345"/>
            <a:ext cx="679994" cy="276999"/>
          </a:xfrm>
          <a:prstGeom prst="rect">
            <a:avLst/>
          </a:prstGeom>
          <a:noFill/>
        </p:spPr>
        <p:txBody>
          <a:bodyPr wrap="none" rtlCol="0">
            <a:spAutoFit/>
          </a:bodyPr>
          <a:lstStyle/>
          <a:p>
            <a:r>
              <a:rPr lang="fr-FR" sz="1200"/>
              <a:t>Com ½?</a:t>
            </a:r>
          </a:p>
        </p:txBody>
      </p:sp>
    </p:spTree>
    <p:extLst>
      <p:ext uri="{BB962C8B-B14F-4D97-AF65-F5344CB8AC3E}">
        <p14:creationId xmlns:p14="http://schemas.microsoft.com/office/powerpoint/2010/main" val="1320979067"/>
      </p:ext>
    </p:extLst>
  </p:cSld>
  <p:clrMapOvr>
    <a:overrideClrMapping bg1="lt1" tx1="dk1" bg2="lt2" tx2="dk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Qui est propriétaire?</a:t>
            </a:r>
          </a:p>
        </p:txBody>
      </p:sp>
      <p:sp>
        <p:nvSpPr>
          <p:cNvPr id="11" name="Rectangle 10"/>
          <p:cNvSpPr/>
          <p:nvPr/>
        </p:nvSpPr>
        <p:spPr>
          <a:xfrm>
            <a:off x="457200" y="966315"/>
            <a:ext cx="4572823" cy="1631216"/>
          </a:xfrm>
          <a:prstGeom prst="rect">
            <a:avLst/>
          </a:prstGeom>
        </p:spPr>
        <p:txBody>
          <a:bodyPr wrap="square">
            <a:spAutoFit/>
          </a:bodyPr>
          <a:lstStyle/>
          <a:p>
            <a:r>
              <a:rPr lang="fr-FR" sz="2000"/>
              <a:t>Entretien de son patrimoine foncier : parcelles, bâtis, ponts, voirie, ouvrages…</a:t>
            </a:r>
            <a:endParaRPr lang="fr-FR" sz="2000" i="1">
              <a:solidFill>
                <a:srgbClr val="0070C0"/>
              </a:solidFill>
            </a:endParaRPr>
          </a:p>
          <a:p>
            <a:endParaRPr lang="fr-FR" sz="2000" i="1">
              <a:solidFill>
                <a:srgbClr val="0070C0"/>
              </a:solidFill>
            </a:endParaRPr>
          </a:p>
          <a:p>
            <a:endParaRPr lang="fr-FR" sz="1600"/>
          </a:p>
          <a:p>
            <a:pPr>
              <a:spcBef>
                <a:spcPct val="20000"/>
              </a:spcBef>
            </a:pPr>
            <a:endParaRPr lang="fr-FR" sz="2000"/>
          </a:p>
        </p:txBody>
      </p:sp>
      <p:pic>
        <p:nvPicPr>
          <p:cNvPr id="6" name="Imag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8417" y="2112557"/>
            <a:ext cx="5940152" cy="4360848"/>
          </a:xfrm>
          <a:prstGeom prst="rect">
            <a:avLst/>
          </a:prstGeom>
        </p:spPr>
      </p:pic>
      <p:pic>
        <p:nvPicPr>
          <p:cNvPr id="7" name="Image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11271" y="0"/>
            <a:ext cx="4132729" cy="3429000"/>
          </a:xfrm>
          <a:prstGeom prst="rect">
            <a:avLst/>
          </a:prstGeom>
        </p:spPr>
      </p:pic>
      <p:pic>
        <p:nvPicPr>
          <p:cNvPr id="8" name="Image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30023" y="3424732"/>
            <a:ext cx="4132729" cy="3433268"/>
          </a:xfrm>
          <a:prstGeom prst="rect">
            <a:avLst/>
          </a:prstGeom>
        </p:spPr>
      </p:pic>
      <p:sp>
        <p:nvSpPr>
          <p:cNvPr id="9" name="ZoneTexte 8"/>
          <p:cNvSpPr txBox="1"/>
          <p:nvPr/>
        </p:nvSpPr>
        <p:spPr>
          <a:xfrm>
            <a:off x="5292080" y="3933056"/>
            <a:ext cx="791114" cy="369332"/>
          </a:xfrm>
          <a:prstGeom prst="rect">
            <a:avLst/>
          </a:prstGeom>
          <a:noFill/>
        </p:spPr>
        <p:txBody>
          <a:bodyPr wrap="none" rtlCol="0">
            <a:spAutoFit/>
          </a:bodyPr>
          <a:lstStyle/>
          <a:p>
            <a:r>
              <a:rPr lang="fr-FR"/>
              <a:t>ZOOM</a:t>
            </a:r>
          </a:p>
        </p:txBody>
      </p:sp>
      <p:sp>
        <p:nvSpPr>
          <p:cNvPr id="12" name="ZoneTexte 11"/>
          <p:cNvSpPr txBox="1"/>
          <p:nvPr/>
        </p:nvSpPr>
        <p:spPr>
          <a:xfrm>
            <a:off x="5220072" y="359751"/>
            <a:ext cx="792088" cy="646331"/>
          </a:xfrm>
          <a:prstGeom prst="rect">
            <a:avLst/>
          </a:prstGeom>
          <a:solidFill>
            <a:schemeClr val="bg1"/>
          </a:solidFill>
        </p:spPr>
        <p:txBody>
          <a:bodyPr wrap="square" rtlCol="0">
            <a:spAutoFit/>
          </a:bodyPr>
          <a:lstStyle/>
          <a:p>
            <a:r>
              <a:rPr lang="fr-FR" sz="1200" b="1"/>
              <a:t>profil en travers Garonne</a:t>
            </a:r>
          </a:p>
        </p:txBody>
      </p:sp>
    </p:spTree>
    <p:extLst>
      <p:ext uri="{BB962C8B-B14F-4D97-AF65-F5344CB8AC3E}">
        <p14:creationId xmlns:p14="http://schemas.microsoft.com/office/powerpoint/2010/main" val="1983413677"/>
      </p:ext>
    </p:extLst>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Qui est propriétaire?</a:t>
            </a:r>
          </a:p>
        </p:txBody>
      </p:sp>
      <p:sp>
        <p:nvSpPr>
          <p:cNvPr id="11" name="Rectangle 10"/>
          <p:cNvSpPr/>
          <p:nvPr/>
        </p:nvSpPr>
        <p:spPr>
          <a:xfrm>
            <a:off x="457200" y="966315"/>
            <a:ext cx="8229600" cy="1323439"/>
          </a:xfrm>
          <a:prstGeom prst="rect">
            <a:avLst/>
          </a:prstGeom>
        </p:spPr>
        <p:txBody>
          <a:bodyPr wrap="square">
            <a:spAutoFit/>
          </a:bodyPr>
          <a:lstStyle/>
          <a:p>
            <a:r>
              <a:rPr lang="fr-FR" sz="2000"/>
              <a:t>Entretien de son patrimoine foncier : parcelles, bâtis, ponts, voirie, ouvrages…</a:t>
            </a:r>
            <a:endParaRPr lang="fr-FR" sz="2000" i="1">
              <a:solidFill>
                <a:srgbClr val="0070C0"/>
              </a:solidFill>
            </a:endParaRPr>
          </a:p>
          <a:p>
            <a:endParaRPr lang="fr-FR" sz="2000" i="1">
              <a:solidFill>
                <a:srgbClr val="0070C0"/>
              </a:solidFill>
            </a:endParaRPr>
          </a:p>
          <a:p>
            <a:endParaRPr lang="fr-FR" sz="1600"/>
          </a:p>
          <a:p>
            <a:pPr>
              <a:spcBef>
                <a:spcPct val="20000"/>
              </a:spcBef>
            </a:pPr>
            <a:endParaRPr lang="fr-FR" sz="2000"/>
          </a:p>
        </p:txBody>
      </p:sp>
      <p:pic>
        <p:nvPicPr>
          <p:cNvPr id="6" name="Imag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601924" y="1776591"/>
            <a:ext cx="5940152" cy="4360848"/>
          </a:xfrm>
          <a:prstGeom prst="rect">
            <a:avLst/>
          </a:prstGeom>
        </p:spPr>
      </p:pic>
      <p:sp>
        <p:nvSpPr>
          <p:cNvPr id="7" name="ZoneTexte 6"/>
          <p:cNvSpPr txBox="1"/>
          <p:nvPr/>
        </p:nvSpPr>
        <p:spPr>
          <a:xfrm>
            <a:off x="4427984" y="3150708"/>
            <a:ext cx="436338" cy="276999"/>
          </a:xfrm>
          <a:prstGeom prst="rect">
            <a:avLst/>
          </a:prstGeom>
          <a:noFill/>
        </p:spPr>
        <p:txBody>
          <a:bodyPr wrap="none" rtlCol="0">
            <a:spAutoFit/>
          </a:bodyPr>
          <a:lstStyle/>
          <a:p>
            <a:r>
              <a:rPr lang="fr-FR" sz="1200" err="1"/>
              <a:t>Dep</a:t>
            </a:r>
            <a:endParaRPr lang="fr-FR" sz="1200"/>
          </a:p>
        </p:txBody>
      </p:sp>
      <p:sp>
        <p:nvSpPr>
          <p:cNvPr id="8" name="ZoneTexte 7"/>
          <p:cNvSpPr txBox="1"/>
          <p:nvPr/>
        </p:nvSpPr>
        <p:spPr>
          <a:xfrm>
            <a:off x="4932040" y="2764725"/>
            <a:ext cx="596382" cy="276999"/>
          </a:xfrm>
          <a:prstGeom prst="rect">
            <a:avLst/>
          </a:prstGeom>
          <a:noFill/>
        </p:spPr>
        <p:txBody>
          <a:bodyPr wrap="none" rtlCol="0">
            <a:spAutoFit/>
          </a:bodyPr>
          <a:lstStyle/>
          <a:p>
            <a:r>
              <a:rPr lang="fr-FR" sz="1200" err="1"/>
              <a:t>P.Privé</a:t>
            </a:r>
            <a:endParaRPr lang="fr-FR" sz="1200"/>
          </a:p>
        </p:txBody>
      </p:sp>
      <p:sp>
        <p:nvSpPr>
          <p:cNvPr id="9" name="ZoneTexte 8"/>
          <p:cNvSpPr txBox="1"/>
          <p:nvPr/>
        </p:nvSpPr>
        <p:spPr>
          <a:xfrm>
            <a:off x="3951210" y="2404129"/>
            <a:ext cx="596382" cy="276999"/>
          </a:xfrm>
          <a:prstGeom prst="rect">
            <a:avLst/>
          </a:prstGeom>
          <a:noFill/>
        </p:spPr>
        <p:txBody>
          <a:bodyPr wrap="none" rtlCol="0">
            <a:spAutoFit/>
          </a:bodyPr>
          <a:lstStyle/>
          <a:p>
            <a:r>
              <a:rPr lang="fr-FR" sz="1200" err="1"/>
              <a:t>P.Privé</a:t>
            </a:r>
            <a:endParaRPr lang="fr-FR" sz="1200"/>
          </a:p>
        </p:txBody>
      </p:sp>
      <p:sp>
        <p:nvSpPr>
          <p:cNvPr id="10" name="ZoneTexte 9"/>
          <p:cNvSpPr txBox="1"/>
          <p:nvPr/>
        </p:nvSpPr>
        <p:spPr>
          <a:xfrm>
            <a:off x="3718367" y="3657246"/>
            <a:ext cx="1145955" cy="276999"/>
          </a:xfrm>
          <a:prstGeom prst="rect">
            <a:avLst/>
          </a:prstGeom>
          <a:noFill/>
        </p:spPr>
        <p:txBody>
          <a:bodyPr wrap="none" rtlCol="0">
            <a:spAutoFit/>
          </a:bodyPr>
          <a:lstStyle/>
          <a:p>
            <a:r>
              <a:rPr lang="fr-FR" sz="1200" err="1"/>
              <a:t>P.Privé</a:t>
            </a:r>
            <a:r>
              <a:rPr lang="fr-FR" sz="1200"/>
              <a:t> ou Etat?</a:t>
            </a:r>
          </a:p>
        </p:txBody>
      </p:sp>
      <p:sp>
        <p:nvSpPr>
          <p:cNvPr id="12" name="ZoneTexte 11"/>
          <p:cNvSpPr txBox="1"/>
          <p:nvPr/>
        </p:nvSpPr>
        <p:spPr>
          <a:xfrm>
            <a:off x="5580112" y="5589240"/>
            <a:ext cx="827984" cy="276999"/>
          </a:xfrm>
          <a:prstGeom prst="rect">
            <a:avLst/>
          </a:prstGeom>
          <a:noFill/>
        </p:spPr>
        <p:txBody>
          <a:bodyPr wrap="none" rtlCol="0">
            <a:spAutoFit/>
          </a:bodyPr>
          <a:lstStyle/>
          <a:p>
            <a:r>
              <a:rPr lang="fr-FR" sz="1200"/>
              <a:t>Etat/</a:t>
            </a:r>
            <a:r>
              <a:rPr lang="fr-FR" sz="1200" err="1"/>
              <a:t>com</a:t>
            </a:r>
            <a:r>
              <a:rPr lang="fr-FR" sz="1200"/>
              <a:t>?</a:t>
            </a:r>
          </a:p>
        </p:txBody>
      </p:sp>
      <p:sp>
        <p:nvSpPr>
          <p:cNvPr id="13" name="ZoneTexte 12"/>
          <p:cNvSpPr txBox="1"/>
          <p:nvPr/>
        </p:nvSpPr>
        <p:spPr>
          <a:xfrm>
            <a:off x="1772978" y="3022104"/>
            <a:ext cx="972830" cy="276999"/>
          </a:xfrm>
          <a:prstGeom prst="rect">
            <a:avLst/>
          </a:prstGeom>
          <a:noFill/>
        </p:spPr>
        <p:txBody>
          <a:bodyPr wrap="none" rtlCol="0">
            <a:spAutoFit/>
          </a:bodyPr>
          <a:lstStyle/>
          <a:p>
            <a:r>
              <a:rPr lang="fr-FR" sz="1200"/>
              <a:t>Etat/</a:t>
            </a:r>
            <a:r>
              <a:rPr lang="fr-FR" sz="1200" err="1"/>
              <a:t>P.privé</a:t>
            </a:r>
            <a:r>
              <a:rPr lang="fr-FR" sz="1200"/>
              <a:t>?</a:t>
            </a:r>
          </a:p>
        </p:txBody>
      </p:sp>
    </p:spTree>
    <p:extLst>
      <p:ext uri="{BB962C8B-B14F-4D97-AF65-F5344CB8AC3E}">
        <p14:creationId xmlns:p14="http://schemas.microsoft.com/office/powerpoint/2010/main" val="1647101734"/>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69F3D02-F730-F21F-D96D-1D26DAA8BF5F}"/>
              </a:ext>
            </a:extLst>
          </p:cNvPr>
          <p:cNvSpPr>
            <a:spLocks noGrp="1"/>
          </p:cNvSpPr>
          <p:nvPr>
            <p:ph idx="1"/>
          </p:nvPr>
        </p:nvSpPr>
        <p:spPr>
          <a:xfrm>
            <a:off x="457200" y="1422918"/>
            <a:ext cx="8382000" cy="4525963"/>
          </a:xfrm>
        </p:spPr>
        <p:txBody>
          <a:bodyPr vert="horz" lIns="91440" tIns="45720" rIns="91440" bIns="45720" rtlCol="0" anchor="t">
            <a:normAutofit/>
          </a:bodyPr>
          <a:lstStyle/>
          <a:p>
            <a:r>
              <a:rPr lang="fr-FR" sz="2000" dirty="0"/>
              <a:t>Les riverains mais pas que…</a:t>
            </a:r>
            <a:endParaRPr lang="fr-FR" dirty="0"/>
          </a:p>
          <a:p>
            <a:pPr lvl="1">
              <a:buFont typeface="Courier New" pitchFamily="34" charset="0"/>
              <a:buChar char="o"/>
            </a:pPr>
            <a:r>
              <a:rPr lang="fr-FR" sz="1600" b="1" dirty="0"/>
              <a:t>Les habitants en général</a:t>
            </a:r>
            <a:endParaRPr lang="fr-FR" sz="1600" dirty="0"/>
          </a:p>
          <a:p>
            <a:pPr lvl="1">
              <a:buFont typeface="Courier New" pitchFamily="34" charset="0"/>
              <a:buChar char="o"/>
            </a:pPr>
            <a:r>
              <a:rPr lang="fr-FR" sz="1600" b="1" dirty="0"/>
              <a:t>Les usagers de l’eau à l’échelle du bassin versant aussi !</a:t>
            </a:r>
            <a:endParaRPr lang="fr-FR" sz="1600" b="1" dirty="0">
              <a:ea typeface="Calibri"/>
              <a:cs typeface="Calibri"/>
            </a:endParaRPr>
          </a:p>
          <a:p>
            <a:pPr lvl="1">
              <a:buFont typeface="Courier New" pitchFamily="34" charset="0"/>
              <a:buChar char="o"/>
            </a:pPr>
            <a:r>
              <a:rPr lang="fr-FR" sz="1600" b="1" dirty="0">
                <a:ea typeface="Calibri"/>
                <a:cs typeface="Calibri"/>
              </a:rPr>
              <a:t>Les porteurs de projets!!!!</a:t>
            </a:r>
          </a:p>
          <a:p>
            <a:endParaRPr lang="fr-FR" sz="1300" b="1" dirty="0">
              <a:solidFill>
                <a:srgbClr val="202328"/>
              </a:solidFill>
              <a:latin typeface="Roboto"/>
              <a:ea typeface="Roboto"/>
              <a:cs typeface="Roboto"/>
            </a:endParaRPr>
          </a:p>
        </p:txBody>
      </p:sp>
      <p:sp>
        <p:nvSpPr>
          <p:cNvPr id="4" name="Titre 1">
            <a:extLst>
              <a:ext uri="{FF2B5EF4-FFF2-40B4-BE49-F238E27FC236}">
                <a16:creationId xmlns:a16="http://schemas.microsoft.com/office/drawing/2014/main" id="{833330A7-CE18-60E3-92E6-1B7925CE8F5A}"/>
              </a:ext>
            </a:extLst>
          </p:cNvPr>
          <p:cNvSpPr txBox="1">
            <a:spLocks/>
          </p:cNvSpPr>
          <p:nvPr/>
        </p:nvSpPr>
        <p:spPr>
          <a:xfrm>
            <a:off x="609600" y="427038"/>
            <a:ext cx="8229600" cy="11430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2800" b="1"/>
              <a:t>Identifier et retenir les compétences </a:t>
            </a:r>
            <a:br>
              <a:rPr lang="fr-FR" sz="2800" b="1"/>
            </a:br>
            <a:r>
              <a:rPr lang="fr-FR" sz="2800" b="1"/>
              <a:t>et les responsabilités de chacun dans le cadre de la GEMAPI</a:t>
            </a:r>
            <a:br>
              <a:rPr lang="fr-FR" sz="2800" b="1"/>
            </a:br>
            <a:endParaRPr lang="fr-FR" sz="2800" b="1"/>
          </a:p>
        </p:txBody>
      </p:sp>
      <p:sp>
        <p:nvSpPr>
          <p:cNvPr id="2" name="ZoneTexte 1">
            <a:extLst>
              <a:ext uri="{FF2B5EF4-FFF2-40B4-BE49-F238E27FC236}">
                <a16:creationId xmlns:a16="http://schemas.microsoft.com/office/drawing/2014/main" id="{41BDD6B8-E661-1432-9C31-3231FFB33FCD}"/>
              </a:ext>
            </a:extLst>
          </p:cNvPr>
          <p:cNvSpPr txBox="1"/>
          <p:nvPr/>
        </p:nvSpPr>
        <p:spPr>
          <a:xfrm>
            <a:off x="1063690" y="3200400"/>
            <a:ext cx="7412798"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i="1" u="sng" dirty="0">
                <a:solidFill>
                  <a:srgbClr val="3A3A3A"/>
                </a:solidFill>
                <a:latin typeface="Calibri"/>
                <a:ea typeface="Calibri"/>
                <a:cs typeface="Calibri"/>
              </a:rPr>
              <a:t>Rapport pour les </a:t>
            </a:r>
            <a:r>
              <a:rPr lang="en-US" sz="1600" i="1" u="sng" dirty="0" err="1">
                <a:solidFill>
                  <a:srgbClr val="3A3A3A"/>
                </a:solidFill>
                <a:latin typeface="Calibri"/>
                <a:ea typeface="Calibri"/>
                <a:cs typeface="Calibri"/>
              </a:rPr>
              <a:t>porteurs</a:t>
            </a:r>
            <a:r>
              <a:rPr lang="en-US" sz="1600" i="1" u="sng" dirty="0">
                <a:solidFill>
                  <a:srgbClr val="3A3A3A"/>
                </a:solidFill>
                <a:latin typeface="Calibri"/>
                <a:ea typeface="Calibri"/>
                <a:cs typeface="Calibri"/>
              </a:rPr>
              <a:t> de </a:t>
            </a:r>
            <a:r>
              <a:rPr lang="en-US" sz="1600" i="1" u="sng" dirty="0" err="1">
                <a:solidFill>
                  <a:srgbClr val="3A3A3A"/>
                </a:solidFill>
                <a:latin typeface="Calibri"/>
                <a:ea typeface="Calibri"/>
                <a:cs typeface="Calibri"/>
              </a:rPr>
              <a:t>projet</a:t>
            </a:r>
            <a:endParaRPr lang="en-US" sz="1600" i="1" u="sng" dirty="0">
              <a:solidFill>
                <a:srgbClr val="3A3A3A"/>
              </a:solidFill>
              <a:latin typeface="Calibri"/>
              <a:ea typeface="Calibri"/>
              <a:cs typeface="Calibri"/>
            </a:endParaRPr>
          </a:p>
          <a:p>
            <a:pPr marL="285750" indent="-285750">
              <a:buFont typeface="Arial" panose="020B0604020202020204" pitchFamily="34" charset="0"/>
              <a:buChar char="•"/>
            </a:pPr>
            <a:r>
              <a:rPr lang="fr-FR" sz="1600" b="1" i="1" dirty="0">
                <a:solidFill>
                  <a:srgbClr val="3A3A3A"/>
                </a:solidFill>
                <a:ea typeface="+mn-lt"/>
                <a:cs typeface="+mn-lt"/>
              </a:rPr>
              <a:t>La nomenclature IOTA (annexée à l’</a:t>
            </a:r>
            <a:r>
              <a:rPr lang="fr-FR" sz="1600" b="1" i="1" dirty="0">
                <a:solidFill>
                  <a:srgbClr val="3A3A3A"/>
                </a:solidFill>
                <a:ea typeface="+mn-lt"/>
                <a:cs typeface="+mn-lt"/>
                <a:hlinkClick r:id="rId5"/>
              </a:rPr>
              <a:t>article R.214-1 du code de l’environnement</a:t>
            </a:r>
            <a:r>
              <a:rPr lang="fr-FR" sz="1600" b="1" i="1" dirty="0">
                <a:solidFill>
                  <a:srgbClr val="3A3A3A"/>
                </a:solidFill>
                <a:ea typeface="+mn-lt"/>
                <a:cs typeface="+mn-lt"/>
              </a:rPr>
              <a:t>) concerne les installations, ouvrages, travaux et activités ayant une incidence sur l’eau et les milieux aquatiques.</a:t>
            </a:r>
            <a:endParaRPr lang="en-US" sz="1600" i="1" dirty="0">
              <a:solidFill>
                <a:srgbClr val="000000"/>
              </a:solidFill>
              <a:latin typeface="Calibri"/>
              <a:ea typeface="Calibri"/>
              <a:cs typeface="Calibri"/>
            </a:endParaRPr>
          </a:p>
          <a:p>
            <a:endParaRPr lang="en-US" sz="1600" i="1" dirty="0">
              <a:solidFill>
                <a:srgbClr val="3A3A3A"/>
              </a:solidFill>
              <a:latin typeface="Calibri"/>
              <a:ea typeface="Calibri"/>
              <a:cs typeface="Calibri"/>
            </a:endParaRPr>
          </a:p>
          <a:p>
            <a:pPr marL="285750" indent="-285750">
              <a:buFont typeface="Arial" panose="020B0604020202020204" pitchFamily="34" charset="0"/>
              <a:buChar char="•"/>
            </a:pPr>
            <a:r>
              <a:rPr lang="en-US" sz="1600" i="1" dirty="0" err="1">
                <a:solidFill>
                  <a:srgbClr val="3A3A3A"/>
                </a:solidFill>
                <a:latin typeface="Calibri"/>
                <a:ea typeface="Calibri"/>
                <a:cs typeface="Calibri"/>
              </a:rPr>
              <a:t>Certains</a:t>
            </a:r>
            <a:r>
              <a:rPr lang="en-US" sz="1600" i="1" dirty="0">
                <a:solidFill>
                  <a:srgbClr val="3A3A3A"/>
                </a:solidFill>
                <a:latin typeface="Calibri"/>
                <a:ea typeface="Calibri"/>
                <a:cs typeface="Calibri"/>
              </a:rPr>
              <a:t> IOTA </a:t>
            </a:r>
            <a:r>
              <a:rPr lang="en-US" sz="1600" i="1" dirty="0" err="1">
                <a:solidFill>
                  <a:srgbClr val="3A3A3A"/>
                </a:solidFill>
                <a:latin typeface="Calibri"/>
                <a:ea typeface="Calibri"/>
                <a:cs typeface="Calibri"/>
              </a:rPr>
              <a:t>sont</a:t>
            </a:r>
            <a:r>
              <a:rPr lang="en-US" sz="1600" i="1" dirty="0">
                <a:solidFill>
                  <a:srgbClr val="3A3A3A"/>
                </a:solidFill>
                <a:latin typeface="Calibri"/>
                <a:ea typeface="Calibri"/>
                <a:cs typeface="Calibri"/>
              </a:rPr>
              <a:t> </a:t>
            </a:r>
            <a:r>
              <a:rPr lang="en-US" sz="1600" i="1" dirty="0" err="1">
                <a:solidFill>
                  <a:srgbClr val="3A3A3A"/>
                </a:solidFill>
                <a:latin typeface="Calibri"/>
                <a:ea typeface="Calibri"/>
                <a:cs typeface="Calibri"/>
              </a:rPr>
              <a:t>également</a:t>
            </a:r>
            <a:r>
              <a:rPr lang="en-US" sz="1600" i="1" dirty="0">
                <a:solidFill>
                  <a:srgbClr val="3A3A3A"/>
                </a:solidFill>
                <a:latin typeface="Calibri"/>
                <a:ea typeface="Calibri"/>
                <a:cs typeface="Calibri"/>
              </a:rPr>
              <a:t> des </a:t>
            </a:r>
            <a:r>
              <a:rPr lang="en-US" sz="1600" i="1" dirty="0">
                <a:solidFill>
                  <a:srgbClr val="3A3A3A"/>
                </a:solidFill>
                <a:latin typeface="Calibri"/>
                <a:ea typeface="Calibri"/>
                <a:cs typeface="Calibri"/>
                <a:hlinkClick r:id="rId6" tooltip="installations classées pour la protection de l'environnement (ICPE) - Nouvelle fenêtre"/>
              </a:rPr>
              <a:t>installations </a:t>
            </a:r>
            <a:r>
              <a:rPr lang="en-US" sz="1600" i="1" dirty="0" err="1">
                <a:solidFill>
                  <a:srgbClr val="3A3A3A"/>
                </a:solidFill>
                <a:latin typeface="Calibri"/>
                <a:ea typeface="Calibri"/>
                <a:cs typeface="Calibri"/>
                <a:hlinkClick r:id="rId6" tooltip="installations classées pour la protection de l'environnement (ICPE) - Nouvelle fenêtre"/>
              </a:rPr>
              <a:t>classées</a:t>
            </a:r>
            <a:r>
              <a:rPr lang="en-US" sz="1600" i="1" dirty="0">
                <a:solidFill>
                  <a:srgbClr val="3A3A3A"/>
                </a:solidFill>
                <a:latin typeface="Calibri"/>
                <a:ea typeface="Calibri"/>
                <a:cs typeface="Calibri"/>
                <a:hlinkClick r:id="rId6" tooltip="installations classées pour la protection de l'environnement (ICPE) - Nouvelle fenêtre"/>
              </a:rPr>
              <a:t> pour la protection de </a:t>
            </a:r>
            <a:r>
              <a:rPr lang="en-US" sz="1600" i="1" dirty="0" err="1">
                <a:solidFill>
                  <a:srgbClr val="3A3A3A"/>
                </a:solidFill>
                <a:latin typeface="Calibri"/>
                <a:ea typeface="Calibri"/>
                <a:cs typeface="Calibri"/>
                <a:hlinkClick r:id="rId6" tooltip="installations classées pour la protection de l'environnement (ICPE) - Nouvelle fenêtre"/>
              </a:rPr>
              <a:t>l'environnement</a:t>
            </a:r>
            <a:r>
              <a:rPr lang="en-US" sz="1600" i="1" dirty="0">
                <a:solidFill>
                  <a:srgbClr val="3A3A3A"/>
                </a:solidFill>
                <a:latin typeface="Calibri"/>
                <a:ea typeface="Calibri"/>
                <a:cs typeface="Calibri"/>
                <a:hlinkClick r:id="rId6" tooltip="installations classées pour la protection de l'environnement (ICPE) - Nouvelle fenêtre"/>
              </a:rPr>
              <a:t> (ICPE)</a:t>
            </a:r>
            <a:r>
              <a:rPr lang="en-US" sz="1600" i="1" dirty="0">
                <a:solidFill>
                  <a:srgbClr val="3A3A3A"/>
                </a:solidFill>
                <a:latin typeface="Calibri"/>
                <a:ea typeface="Calibri"/>
                <a:cs typeface="Calibri"/>
              </a:rPr>
              <a:t> </a:t>
            </a:r>
            <a:r>
              <a:rPr lang="en-US" sz="1600" i="1" dirty="0" err="1">
                <a:solidFill>
                  <a:srgbClr val="3A3A3A"/>
                </a:solidFill>
                <a:latin typeface="Calibri"/>
                <a:ea typeface="Calibri"/>
                <a:cs typeface="Calibri"/>
              </a:rPr>
              <a:t>ou</a:t>
            </a:r>
            <a:r>
              <a:rPr lang="en-US" sz="1600" i="1" dirty="0">
                <a:solidFill>
                  <a:srgbClr val="3A3A3A"/>
                </a:solidFill>
                <a:latin typeface="Calibri"/>
                <a:ea typeface="Calibri"/>
                <a:cs typeface="Calibri"/>
              </a:rPr>
              <a:t> </a:t>
            </a:r>
            <a:r>
              <a:rPr lang="en-US" sz="1600" i="1" dirty="0" err="1">
                <a:solidFill>
                  <a:srgbClr val="3A3A3A"/>
                </a:solidFill>
                <a:latin typeface="Calibri"/>
                <a:ea typeface="Calibri"/>
                <a:cs typeface="Calibri"/>
              </a:rPr>
              <a:t>sont</a:t>
            </a:r>
            <a:r>
              <a:rPr lang="en-US" sz="1600" i="1" dirty="0">
                <a:solidFill>
                  <a:srgbClr val="3A3A3A"/>
                </a:solidFill>
                <a:latin typeface="Calibri"/>
                <a:ea typeface="Calibri"/>
                <a:cs typeface="Calibri"/>
              </a:rPr>
              <a:t> </a:t>
            </a:r>
            <a:r>
              <a:rPr lang="en-US" sz="1600" i="1" dirty="0" err="1">
                <a:solidFill>
                  <a:srgbClr val="3A3A3A"/>
                </a:solidFill>
                <a:latin typeface="Calibri"/>
                <a:ea typeface="Calibri"/>
                <a:cs typeface="Calibri"/>
              </a:rPr>
              <a:t>inclus</a:t>
            </a:r>
            <a:r>
              <a:rPr lang="en-US" sz="1600" i="1" dirty="0">
                <a:solidFill>
                  <a:srgbClr val="3A3A3A"/>
                </a:solidFill>
                <a:latin typeface="Calibri"/>
                <a:ea typeface="Calibri"/>
                <a:cs typeface="Calibri"/>
              </a:rPr>
              <a:t> dans des ICPE. Dans </a:t>
            </a:r>
            <a:r>
              <a:rPr lang="en-US" sz="1600" i="1" dirty="0" err="1">
                <a:solidFill>
                  <a:srgbClr val="3A3A3A"/>
                </a:solidFill>
                <a:latin typeface="Calibri"/>
                <a:ea typeface="Calibri"/>
                <a:cs typeface="Calibri"/>
              </a:rPr>
              <a:t>ce</a:t>
            </a:r>
            <a:r>
              <a:rPr lang="en-US" sz="1600" i="1" dirty="0">
                <a:solidFill>
                  <a:srgbClr val="3A3A3A"/>
                </a:solidFill>
                <a:latin typeface="Calibri"/>
                <a:ea typeface="Calibri"/>
                <a:cs typeface="Calibri"/>
              </a:rPr>
              <a:t> </a:t>
            </a:r>
            <a:r>
              <a:rPr lang="en-US" sz="1600" i="1" dirty="0" err="1">
                <a:solidFill>
                  <a:srgbClr val="3A3A3A"/>
                </a:solidFill>
                <a:latin typeface="Calibri"/>
                <a:ea typeface="Calibri"/>
                <a:cs typeface="Calibri"/>
              </a:rPr>
              <a:t>cas</a:t>
            </a:r>
            <a:r>
              <a:rPr lang="en-US" sz="1600" i="1" dirty="0">
                <a:solidFill>
                  <a:srgbClr val="3A3A3A"/>
                </a:solidFill>
                <a:latin typeface="Calibri"/>
                <a:ea typeface="Calibri"/>
                <a:cs typeface="Calibri"/>
              </a:rPr>
              <a:t>, il faut respecter la </a:t>
            </a:r>
            <a:r>
              <a:rPr lang="en-US" sz="1600" i="1" dirty="0" err="1">
                <a:solidFill>
                  <a:srgbClr val="3A3A3A"/>
                </a:solidFill>
                <a:latin typeface="Calibri"/>
                <a:ea typeface="Calibri"/>
                <a:cs typeface="Calibri"/>
              </a:rPr>
              <a:t>législation</a:t>
            </a:r>
            <a:r>
              <a:rPr lang="en-US" sz="1600" i="1" dirty="0">
                <a:solidFill>
                  <a:srgbClr val="3A3A3A"/>
                </a:solidFill>
                <a:latin typeface="Calibri"/>
                <a:ea typeface="Calibri"/>
                <a:cs typeface="Calibri"/>
              </a:rPr>
              <a:t> applicable aux ICPE et aux IOTA.</a:t>
            </a:r>
            <a:endParaRPr lang="en-US" sz="1600" i="1" dirty="0">
              <a:ea typeface="Calibri"/>
              <a:cs typeface="Calibri"/>
            </a:endParaRPr>
          </a:p>
        </p:txBody>
      </p:sp>
    </p:spTree>
    <p:extLst>
      <p:ext uri="{BB962C8B-B14F-4D97-AF65-F5344CB8AC3E}">
        <p14:creationId xmlns:p14="http://schemas.microsoft.com/office/powerpoint/2010/main" val="2031505162"/>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69F3D02-F730-F21F-D96D-1D26DAA8BF5F}"/>
              </a:ext>
            </a:extLst>
          </p:cNvPr>
          <p:cNvSpPr>
            <a:spLocks noGrp="1"/>
          </p:cNvSpPr>
          <p:nvPr>
            <p:ph idx="1"/>
          </p:nvPr>
        </p:nvSpPr>
        <p:spPr>
          <a:xfrm>
            <a:off x="457200" y="1600200"/>
            <a:ext cx="8382000" cy="4525963"/>
          </a:xfrm>
        </p:spPr>
        <p:txBody>
          <a:bodyPr vert="horz" lIns="91440" tIns="45720" rIns="91440" bIns="45720" rtlCol="0" anchor="t">
            <a:normAutofit/>
          </a:bodyPr>
          <a:lstStyle/>
          <a:p>
            <a:r>
              <a:rPr lang="fr-FR" sz="2000"/>
              <a:t>Les riverains mais pas que…</a:t>
            </a:r>
            <a:endParaRPr lang="fr-FR"/>
          </a:p>
          <a:p>
            <a:pPr lvl="1">
              <a:buFont typeface="Courier New" pitchFamily="34" charset="0"/>
              <a:buChar char="o"/>
            </a:pPr>
            <a:r>
              <a:rPr lang="fr-FR" sz="1600" b="1"/>
              <a:t>Les habitants en général</a:t>
            </a:r>
            <a:endParaRPr lang="fr-FR" sz="1600"/>
          </a:p>
          <a:p>
            <a:pPr lvl="1">
              <a:buFont typeface="Courier New" pitchFamily="34" charset="0"/>
              <a:buChar char="o"/>
            </a:pPr>
            <a:r>
              <a:rPr lang="fr-FR" sz="1600" b="1"/>
              <a:t>Les usagers de l’eau à l’échelle du bassin versant aussi !</a:t>
            </a:r>
            <a:endParaRPr lang="fr-FR" sz="1600" b="1">
              <a:ea typeface="Calibri"/>
              <a:cs typeface="Calibri"/>
            </a:endParaRPr>
          </a:p>
          <a:p>
            <a:pPr lvl="1">
              <a:buFont typeface="Courier New" pitchFamily="34" charset="0"/>
              <a:buChar char="o"/>
            </a:pPr>
            <a:r>
              <a:rPr lang="fr-FR" sz="1600" b="1">
                <a:ea typeface="Calibri"/>
                <a:cs typeface="Calibri"/>
              </a:rPr>
              <a:t>Les porteurs de projets!!!!</a:t>
            </a:r>
          </a:p>
          <a:p>
            <a:endParaRPr lang="fr-FR">
              <a:ea typeface="Calibri"/>
              <a:cs typeface="Calibri"/>
            </a:endParaRPr>
          </a:p>
        </p:txBody>
      </p:sp>
      <p:sp>
        <p:nvSpPr>
          <p:cNvPr id="4" name="Titre 1">
            <a:extLst>
              <a:ext uri="{FF2B5EF4-FFF2-40B4-BE49-F238E27FC236}">
                <a16:creationId xmlns:a16="http://schemas.microsoft.com/office/drawing/2014/main" id="{833330A7-CE18-60E3-92E6-1B7925CE8F5A}"/>
              </a:ext>
            </a:extLst>
          </p:cNvPr>
          <p:cNvSpPr txBox="1">
            <a:spLocks/>
          </p:cNvSpPr>
          <p:nvPr/>
        </p:nvSpPr>
        <p:spPr>
          <a:xfrm>
            <a:off x="609600" y="427038"/>
            <a:ext cx="8229600" cy="11430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2800" b="1"/>
              <a:t>Identifier et retenir les compétences </a:t>
            </a:r>
            <a:br>
              <a:rPr lang="fr-FR" sz="2800" b="1"/>
            </a:br>
            <a:r>
              <a:rPr lang="fr-FR" sz="2800" b="1"/>
              <a:t>et les responsabilités de chacun dans le cadre de la GEMAPI</a:t>
            </a:r>
            <a:br>
              <a:rPr lang="fr-FR" sz="2800" b="1"/>
            </a:br>
            <a:endParaRPr lang="fr-FR" sz="2800" b="1"/>
          </a:p>
        </p:txBody>
      </p:sp>
      <p:sp>
        <p:nvSpPr>
          <p:cNvPr id="6" name="ZoneTexte 5">
            <a:extLst>
              <a:ext uri="{FF2B5EF4-FFF2-40B4-BE49-F238E27FC236}">
                <a16:creationId xmlns:a16="http://schemas.microsoft.com/office/drawing/2014/main" id="{44DB2071-C0E6-E1EF-3C12-9B1DCD7F271B}"/>
              </a:ext>
            </a:extLst>
          </p:cNvPr>
          <p:cNvSpPr txBox="1"/>
          <p:nvPr/>
        </p:nvSpPr>
        <p:spPr>
          <a:xfrm>
            <a:off x="1943477" y="3830551"/>
            <a:ext cx="5529100" cy="369332"/>
          </a:xfrm>
          <a:prstGeom prst="rect">
            <a:avLst/>
          </a:prstGeom>
          <a:noFill/>
        </p:spPr>
        <p:txBody>
          <a:bodyPr wrap="square">
            <a:spAutoFit/>
          </a:bodyPr>
          <a:lstStyle/>
          <a:p>
            <a:r>
              <a:rPr lang="fr-FR" dirty="0">
                <a:hlinkClick r:id="rId5"/>
              </a:rPr>
              <a:t>https://www.youtube.com/watch?v=O0fG5nj4_wY</a:t>
            </a:r>
            <a:endParaRPr lang="fr-FR" dirty="0"/>
          </a:p>
        </p:txBody>
      </p:sp>
      <p:sp>
        <p:nvSpPr>
          <p:cNvPr id="7" name="Bouton d’action : vidéo 6">
            <a:hlinkClick r:id="" action="ppaction://noaction" highlightClick="1"/>
            <a:extLst>
              <a:ext uri="{FF2B5EF4-FFF2-40B4-BE49-F238E27FC236}">
                <a16:creationId xmlns:a16="http://schemas.microsoft.com/office/drawing/2014/main" id="{DF959F84-CA4A-F771-B2C9-EE91AC82973F}"/>
              </a:ext>
            </a:extLst>
          </p:cNvPr>
          <p:cNvSpPr/>
          <p:nvPr/>
        </p:nvSpPr>
        <p:spPr>
          <a:xfrm>
            <a:off x="1439421" y="3839843"/>
            <a:ext cx="504056" cy="369332"/>
          </a:xfrm>
          <a:prstGeom prst="actionButtonMovi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a:extLst>
              <a:ext uri="{FF2B5EF4-FFF2-40B4-BE49-F238E27FC236}">
                <a16:creationId xmlns:a16="http://schemas.microsoft.com/office/drawing/2014/main" id="{B7B4C48B-6006-7B53-5297-902C701F2C73}"/>
              </a:ext>
            </a:extLst>
          </p:cNvPr>
          <p:cNvSpPr txBox="1"/>
          <p:nvPr/>
        </p:nvSpPr>
        <p:spPr>
          <a:xfrm>
            <a:off x="1007474" y="3431057"/>
            <a:ext cx="2876237" cy="369332"/>
          </a:xfrm>
          <a:prstGeom prst="rect">
            <a:avLst/>
          </a:prstGeom>
          <a:noFill/>
        </p:spPr>
        <p:txBody>
          <a:bodyPr wrap="none" rtlCol="0">
            <a:spAutoFit/>
          </a:bodyPr>
          <a:lstStyle/>
          <a:p>
            <a:r>
              <a:rPr lang="fr-FR" b="1">
                <a:solidFill>
                  <a:schemeClr val="tx2">
                    <a:lumMod val="60000"/>
                    <a:lumOff val="40000"/>
                  </a:schemeClr>
                </a:solidFill>
              </a:rPr>
              <a:t>Zoom sur les micropolluants</a:t>
            </a:r>
          </a:p>
        </p:txBody>
      </p:sp>
    </p:spTree>
    <p:extLst>
      <p:ext uri="{BB962C8B-B14F-4D97-AF65-F5344CB8AC3E}">
        <p14:creationId xmlns:p14="http://schemas.microsoft.com/office/powerpoint/2010/main" val="3687622778"/>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D6E31CA5-90FF-FCC8-21CD-2B869E89DDAC}"/>
              </a:ext>
            </a:extLst>
          </p:cNvPr>
          <p:cNvSpPr txBox="1"/>
          <p:nvPr/>
        </p:nvSpPr>
        <p:spPr>
          <a:xfrm>
            <a:off x="240231" y="141009"/>
            <a:ext cx="8640960" cy="1200329"/>
          </a:xfrm>
          <a:prstGeom prst="rect">
            <a:avLst/>
          </a:prstGeom>
        </p:spPr>
        <p:txBody>
          <a:bodyPr vert="horz" lIns="91440" tIns="45720" rIns="91440" bIns="45720" rtlCol="0" anchor="ctr">
            <a:noAutofit/>
          </a:bodyPr>
          <a:lstStyle>
            <a:lvl1pPr algn="ctr">
              <a:spcBef>
                <a:spcPct val="0"/>
              </a:spcBef>
              <a:buNone/>
              <a:defRPr sz="2800" b="1">
                <a:latin typeface="+mj-lt"/>
                <a:ea typeface="+mj-ea"/>
                <a:cs typeface="+mj-cs"/>
              </a:defRPr>
            </a:lvl1pPr>
          </a:lstStyle>
          <a:p>
            <a:pPr lvl="2" algn="ctr"/>
            <a:r>
              <a:rPr lang="fr-FR" sz="2500" b="1">
                <a:latin typeface="+mj-lt"/>
                <a:ea typeface="+mj-ea"/>
                <a:cs typeface="+mj-cs"/>
              </a:rPr>
              <a:t>Relations entre acteurs :</a:t>
            </a:r>
          </a:p>
          <a:p>
            <a:pPr marL="0" lvl="2" algn="ctr"/>
            <a:r>
              <a:rPr lang="fr-FR" sz="2500">
                <a:latin typeface="+mj-lt"/>
                <a:ea typeface="+mj-ea"/>
                <a:cs typeface="+mj-cs"/>
              </a:rPr>
              <a:t>nécessité d'une coopération efficace en fonction des enjeux</a:t>
            </a:r>
          </a:p>
        </p:txBody>
      </p:sp>
      <p:sp>
        <p:nvSpPr>
          <p:cNvPr id="6" name="ZoneTexte 5">
            <a:extLst>
              <a:ext uri="{FF2B5EF4-FFF2-40B4-BE49-F238E27FC236}">
                <a16:creationId xmlns:a16="http://schemas.microsoft.com/office/drawing/2014/main" id="{597FFA22-F07F-BA92-1D6B-44C94C178BDF}"/>
              </a:ext>
            </a:extLst>
          </p:cNvPr>
          <p:cNvSpPr txBox="1"/>
          <p:nvPr/>
        </p:nvSpPr>
        <p:spPr>
          <a:xfrm>
            <a:off x="1818598" y="5672872"/>
            <a:ext cx="5760640"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fr-FR" dirty="0"/>
              <a:t>À vous de jouer ! Qui intervient et comment ? </a:t>
            </a:r>
          </a:p>
        </p:txBody>
      </p:sp>
      <p:sp>
        <p:nvSpPr>
          <p:cNvPr id="8" name="ZoneTexte 7">
            <a:extLst>
              <a:ext uri="{FF2B5EF4-FFF2-40B4-BE49-F238E27FC236}">
                <a16:creationId xmlns:a16="http://schemas.microsoft.com/office/drawing/2014/main" id="{7B405C68-6CD7-62BE-688C-0EEB448CFBCC}"/>
              </a:ext>
            </a:extLst>
          </p:cNvPr>
          <p:cNvSpPr txBox="1"/>
          <p:nvPr/>
        </p:nvSpPr>
        <p:spPr>
          <a:xfrm>
            <a:off x="1818598" y="6104920"/>
            <a:ext cx="5688632" cy="369332"/>
          </a:xfrm>
          <a:prstGeom prst="rect">
            <a:avLst/>
          </a:prstGeom>
          <a:noFill/>
        </p:spPr>
        <p:txBody>
          <a:bodyPr wrap="square">
            <a:spAutoFit/>
          </a:bodyPr>
          <a:lstStyle/>
          <a:p>
            <a:pPr algn="ctr"/>
            <a:r>
              <a:rPr lang="fr-FR" i="1"/>
              <a:t>Travail en groupe</a:t>
            </a:r>
          </a:p>
        </p:txBody>
      </p:sp>
      <p:sp>
        <p:nvSpPr>
          <p:cNvPr id="11" name="Titre 1">
            <a:extLst>
              <a:ext uri="{FF2B5EF4-FFF2-40B4-BE49-F238E27FC236}">
                <a16:creationId xmlns:a16="http://schemas.microsoft.com/office/drawing/2014/main" id="{EE427394-BF9A-C2F3-EA8C-9D2CA6A60CF0}"/>
              </a:ext>
            </a:extLst>
          </p:cNvPr>
          <p:cNvSpPr txBox="1">
            <a:spLocks/>
          </p:cNvSpPr>
          <p:nvPr/>
        </p:nvSpPr>
        <p:spPr>
          <a:xfrm>
            <a:off x="445911" y="1285722"/>
            <a:ext cx="8229600" cy="588202"/>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dirty="0">
                <a:sym typeface="Wingdings" panose="05000000000000000000" pitchFamily="2" charset="2"/>
              </a:rPr>
              <a:t> </a:t>
            </a:r>
            <a:r>
              <a:rPr lang="fr-FR" sz="2000" b="1" dirty="0"/>
              <a:t>Cas concrets : Inondation - un habitant se réveille en pleine nuit, descend pour aller aux toilettes et marche dans l'eau arrivé au RDC</a:t>
            </a:r>
            <a:endParaRPr lang="fr-FR" sz="2000" b="1" dirty="0">
              <a:solidFill>
                <a:srgbClr val="FF0000"/>
              </a:solidFill>
              <a:ea typeface="Calibri"/>
              <a:cs typeface="Calibri"/>
            </a:endParaRPr>
          </a:p>
        </p:txBody>
      </p:sp>
      <p:pic>
        <p:nvPicPr>
          <p:cNvPr id="2" name="Image 1" descr="Une image contenant plein air, route, bâtiment, rue&#10;&#10;Description générée automatiquement">
            <a:extLst>
              <a:ext uri="{FF2B5EF4-FFF2-40B4-BE49-F238E27FC236}">
                <a16:creationId xmlns:a16="http://schemas.microsoft.com/office/drawing/2014/main" id="{0DB62CF3-B7F8-9764-0653-7A5E41BB34B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8656" y="1978835"/>
            <a:ext cx="7327178" cy="3589126"/>
          </a:xfrm>
          <a:prstGeom prst="rect">
            <a:avLst/>
          </a:prstGeom>
        </p:spPr>
      </p:pic>
      <p:pic>
        <p:nvPicPr>
          <p:cNvPr id="3" name="Image 2" descr="Une image contenant plein air, route, voie, nuage&#10;&#10;Description générée automatiquement">
            <a:extLst>
              <a:ext uri="{FF2B5EF4-FFF2-40B4-BE49-F238E27FC236}">
                <a16:creationId xmlns:a16="http://schemas.microsoft.com/office/drawing/2014/main" id="{75208EDA-5FA2-0C60-FEC9-E758927F351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630149" y="1873924"/>
            <a:ext cx="3254306" cy="1532912"/>
          </a:xfrm>
          <a:prstGeom prst="rect">
            <a:avLst/>
          </a:prstGeom>
        </p:spPr>
      </p:pic>
    </p:spTree>
    <p:extLst>
      <p:ext uri="{BB962C8B-B14F-4D97-AF65-F5344CB8AC3E}">
        <p14:creationId xmlns:p14="http://schemas.microsoft.com/office/powerpoint/2010/main" val="4068332622"/>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8" name="Image 27" descr="Une image contenant plein air, ciel, bâtiment, chaussures&#10;&#10;Description générée automatiquement">
            <a:extLst>
              <a:ext uri="{FF2B5EF4-FFF2-40B4-BE49-F238E27FC236}">
                <a16:creationId xmlns:a16="http://schemas.microsoft.com/office/drawing/2014/main" id="{9D315EDE-8087-6864-4994-84F7709E95CB}"/>
              </a:ext>
            </a:extLst>
          </p:cNvPr>
          <p:cNvPicPr>
            <a:picLocks noChangeAspect="1"/>
          </p:cNvPicPr>
          <p:nvPr/>
        </p:nvPicPr>
        <p:blipFill rotWithShape="1">
          <a:blip r:embed="rId5">
            <a:alphaModFix amt="50000"/>
          </a:blip>
          <a:srcRect l="12372" t="-1258" b="135"/>
          <a:stretch/>
        </p:blipFill>
        <p:spPr>
          <a:xfrm>
            <a:off x="3242" y="1096720"/>
            <a:ext cx="9140758" cy="4798344"/>
          </a:xfrm>
          <a:prstGeom prst="rect">
            <a:avLst/>
          </a:prstGeom>
        </p:spPr>
      </p:pic>
      <p:sp>
        <p:nvSpPr>
          <p:cNvPr id="2" name="ZoneTexte 1">
            <a:extLst>
              <a:ext uri="{FF2B5EF4-FFF2-40B4-BE49-F238E27FC236}">
                <a16:creationId xmlns:a16="http://schemas.microsoft.com/office/drawing/2014/main" id="{C1C813EC-DE72-429F-E510-D8DE5A1432BB}"/>
              </a:ext>
            </a:extLst>
          </p:cNvPr>
          <p:cNvSpPr txBox="1"/>
          <p:nvPr/>
        </p:nvSpPr>
        <p:spPr>
          <a:xfrm>
            <a:off x="809409" y="1178248"/>
            <a:ext cx="1474047" cy="4154984"/>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lIns="91440" tIns="45720" rIns="91440" bIns="45720" rtlCol="0" anchor="t">
            <a:spAutoFit/>
          </a:bodyPr>
          <a:lstStyle/>
          <a:p>
            <a:pPr algn="ctr"/>
            <a:r>
              <a:rPr lang="fr-FR" sz="1600" i="1"/>
              <a:t>Document d'information communal sur les risques majeurs</a:t>
            </a:r>
            <a:endParaRPr lang="fr-FR" err="1"/>
          </a:p>
          <a:p>
            <a:pPr algn="ctr"/>
            <a:r>
              <a:rPr lang="fr-FR" sz="1600" b="1" i="1"/>
              <a:t>D</a:t>
            </a:r>
            <a:r>
              <a:rPr lang="fr-FR" sz="1400" b="1" i="1"/>
              <a:t>ICRIM</a:t>
            </a:r>
            <a:endParaRPr lang="fr-FR">
              <a:ea typeface="Calibri"/>
              <a:cs typeface="Calibri"/>
            </a:endParaRPr>
          </a:p>
          <a:p>
            <a:pPr algn="ctr"/>
            <a:endParaRPr lang="fr-FR" sz="1400" b="1" i="1">
              <a:ea typeface="Calibri"/>
              <a:cs typeface="Calibri"/>
            </a:endParaRPr>
          </a:p>
          <a:p>
            <a:pPr algn="ctr"/>
            <a:endParaRPr lang="fr-FR" sz="1400" b="1" i="1">
              <a:ea typeface="Calibri"/>
              <a:cs typeface="Calibri"/>
            </a:endParaRPr>
          </a:p>
          <a:p>
            <a:pPr algn="ctr"/>
            <a:endParaRPr lang="fr-FR" sz="1400" b="1" i="1">
              <a:ea typeface="Calibri"/>
              <a:cs typeface="Calibri"/>
            </a:endParaRPr>
          </a:p>
          <a:p>
            <a:pPr algn="ctr"/>
            <a:endParaRPr lang="fr-FR" sz="1400" b="1" i="1">
              <a:ea typeface="Calibri"/>
              <a:cs typeface="Calibri"/>
            </a:endParaRPr>
          </a:p>
          <a:p>
            <a:pPr algn="ctr"/>
            <a:endParaRPr lang="fr-FR" sz="1400" b="1" i="1">
              <a:ea typeface="Calibri"/>
              <a:cs typeface="Calibri"/>
            </a:endParaRPr>
          </a:p>
          <a:p>
            <a:pPr algn="ctr"/>
            <a:endParaRPr lang="fr-FR" sz="1400" b="1" i="1">
              <a:ea typeface="Calibri"/>
              <a:cs typeface="Calibri"/>
            </a:endParaRPr>
          </a:p>
          <a:p>
            <a:pPr algn="ctr"/>
            <a:endParaRPr lang="fr-FR" sz="1400" b="1" i="1">
              <a:ea typeface="Calibri"/>
              <a:cs typeface="Calibri"/>
            </a:endParaRPr>
          </a:p>
          <a:p>
            <a:pPr algn="ctr"/>
            <a:endParaRPr lang="fr-FR" sz="1400" b="1" i="1">
              <a:ea typeface="Calibri"/>
              <a:cs typeface="Calibri"/>
            </a:endParaRPr>
          </a:p>
          <a:p>
            <a:pPr algn="ctr"/>
            <a:endParaRPr lang="fr-FR" sz="1400" b="1" i="1">
              <a:ea typeface="Calibri"/>
              <a:cs typeface="Calibri"/>
            </a:endParaRPr>
          </a:p>
          <a:p>
            <a:pPr algn="ctr"/>
            <a:endParaRPr lang="fr-FR" sz="1400" b="1" i="1">
              <a:ea typeface="Calibri"/>
              <a:cs typeface="Calibri"/>
            </a:endParaRPr>
          </a:p>
          <a:p>
            <a:pPr algn="ctr"/>
            <a:endParaRPr lang="fr-FR" sz="1400" b="1" i="1">
              <a:ea typeface="Calibri"/>
              <a:cs typeface="Calibri"/>
            </a:endParaRPr>
          </a:p>
          <a:p>
            <a:pPr algn="ctr"/>
            <a:endParaRPr lang="fr-FR" sz="1400" b="1" i="1">
              <a:ea typeface="Calibri"/>
              <a:cs typeface="Calibri"/>
            </a:endParaRPr>
          </a:p>
        </p:txBody>
      </p:sp>
      <p:sp>
        <p:nvSpPr>
          <p:cNvPr id="15" name="Rectangle 14">
            <a:extLst>
              <a:ext uri="{FF2B5EF4-FFF2-40B4-BE49-F238E27FC236}">
                <a16:creationId xmlns:a16="http://schemas.microsoft.com/office/drawing/2014/main" id="{56FD7C8F-893A-E88D-6D1D-5FC03D7AEF84}"/>
              </a:ext>
            </a:extLst>
          </p:cNvPr>
          <p:cNvSpPr/>
          <p:nvPr/>
        </p:nvSpPr>
        <p:spPr>
          <a:xfrm>
            <a:off x="3593709" y="884589"/>
            <a:ext cx="4911405" cy="3883205"/>
          </a:xfrm>
          <a:prstGeom prst="rect">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Titre 1">
            <a:extLst>
              <a:ext uri="{FF2B5EF4-FFF2-40B4-BE49-F238E27FC236}">
                <a16:creationId xmlns:a16="http://schemas.microsoft.com/office/drawing/2014/main" id="{07239437-1F90-F2D7-032D-0BCEB84FA3E6}"/>
              </a:ext>
            </a:extLst>
          </p:cNvPr>
          <p:cNvSpPr txBox="1">
            <a:spLocks/>
          </p:cNvSpPr>
          <p:nvPr/>
        </p:nvSpPr>
        <p:spPr>
          <a:xfrm>
            <a:off x="275514" y="235349"/>
            <a:ext cx="8229600" cy="588202"/>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Inondation - un habitant se réveille en pleine nuit, descend pour aller aux toilettes et marche dans l'eau arrivé au RDC</a:t>
            </a:r>
            <a:endParaRPr lang="fr-FR" sz="2000" b="1">
              <a:solidFill>
                <a:srgbClr val="FF0000"/>
              </a:solidFill>
              <a:ea typeface="Calibri"/>
              <a:cs typeface="Calibri"/>
            </a:endParaRPr>
          </a:p>
        </p:txBody>
      </p:sp>
      <p:sp>
        <p:nvSpPr>
          <p:cNvPr id="5" name="ZoneTexte 4">
            <a:extLst>
              <a:ext uri="{FF2B5EF4-FFF2-40B4-BE49-F238E27FC236}">
                <a16:creationId xmlns:a16="http://schemas.microsoft.com/office/drawing/2014/main" id="{D7A919CE-49D3-BE5C-ECAA-532A51A5E5DA}"/>
              </a:ext>
            </a:extLst>
          </p:cNvPr>
          <p:cNvSpPr txBox="1"/>
          <p:nvPr/>
        </p:nvSpPr>
        <p:spPr>
          <a:xfrm>
            <a:off x="1068351" y="2731350"/>
            <a:ext cx="1146794" cy="646331"/>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La Personne</a:t>
            </a:r>
          </a:p>
        </p:txBody>
      </p:sp>
      <p:cxnSp>
        <p:nvCxnSpPr>
          <p:cNvPr id="8" name="Connecteur droit avec flèche 7">
            <a:extLst>
              <a:ext uri="{FF2B5EF4-FFF2-40B4-BE49-F238E27FC236}">
                <a16:creationId xmlns:a16="http://schemas.microsoft.com/office/drawing/2014/main" id="{8CCC4545-65C8-D0E8-9618-B2081BB911BF}"/>
              </a:ext>
            </a:extLst>
          </p:cNvPr>
          <p:cNvCxnSpPr>
            <a:cxnSpLocks/>
          </p:cNvCxnSpPr>
          <p:nvPr/>
        </p:nvCxnSpPr>
        <p:spPr>
          <a:xfrm flipV="1">
            <a:off x="2312879" y="1370245"/>
            <a:ext cx="1467210" cy="1702416"/>
          </a:xfrm>
          <a:prstGeom prst="straightConnector1">
            <a:avLst/>
          </a:prstGeom>
          <a:ln w="38100">
            <a:solidFill>
              <a:schemeClr val="accent6"/>
            </a:solidFill>
            <a:tailEnd type="triangle" w="lg" len="lg"/>
          </a:ln>
        </p:spPr>
        <p:style>
          <a:lnRef idx="1">
            <a:schemeClr val="accent6"/>
          </a:lnRef>
          <a:fillRef idx="0">
            <a:schemeClr val="accent6"/>
          </a:fillRef>
          <a:effectRef idx="0">
            <a:schemeClr val="accent6"/>
          </a:effectRef>
          <a:fontRef idx="minor">
            <a:schemeClr val="tx1"/>
          </a:fontRef>
        </p:style>
      </p:cxnSp>
      <p:sp>
        <p:nvSpPr>
          <p:cNvPr id="11" name="ZoneTexte 10">
            <a:extLst>
              <a:ext uri="{FF2B5EF4-FFF2-40B4-BE49-F238E27FC236}">
                <a16:creationId xmlns:a16="http://schemas.microsoft.com/office/drawing/2014/main" id="{1055D805-60B9-BDE2-A46F-621622FFE44B}"/>
              </a:ext>
            </a:extLst>
          </p:cNvPr>
          <p:cNvSpPr txBox="1"/>
          <p:nvPr/>
        </p:nvSpPr>
        <p:spPr>
          <a:xfrm>
            <a:off x="2960085" y="4488276"/>
            <a:ext cx="1702565" cy="923330"/>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Autres </a:t>
            </a:r>
          </a:p>
          <a:p>
            <a:r>
              <a:rPr lang="fr-FR"/>
              <a:t>Personnes : dont le SIETRA</a:t>
            </a:r>
            <a:endParaRPr lang="fr-FR">
              <a:cs typeface="Calibri"/>
            </a:endParaRPr>
          </a:p>
        </p:txBody>
      </p:sp>
      <p:sp>
        <p:nvSpPr>
          <p:cNvPr id="12" name="ZoneTexte 11">
            <a:extLst>
              <a:ext uri="{FF2B5EF4-FFF2-40B4-BE49-F238E27FC236}">
                <a16:creationId xmlns:a16="http://schemas.microsoft.com/office/drawing/2014/main" id="{6FBA148A-25B5-6171-0465-A616AEBAD66F}"/>
              </a:ext>
            </a:extLst>
          </p:cNvPr>
          <p:cNvSpPr txBox="1"/>
          <p:nvPr/>
        </p:nvSpPr>
        <p:spPr>
          <a:xfrm>
            <a:off x="3816569" y="1174075"/>
            <a:ext cx="1146794"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ea typeface="Calibri"/>
                <a:cs typeface="Calibri"/>
              </a:rPr>
              <a:t>SDIS</a:t>
            </a:r>
          </a:p>
        </p:txBody>
      </p:sp>
      <p:sp>
        <p:nvSpPr>
          <p:cNvPr id="13" name="ZoneTexte 12">
            <a:extLst>
              <a:ext uri="{FF2B5EF4-FFF2-40B4-BE49-F238E27FC236}">
                <a16:creationId xmlns:a16="http://schemas.microsoft.com/office/drawing/2014/main" id="{ADB74619-77AF-E8B5-A4AE-C540F88279AF}"/>
              </a:ext>
            </a:extLst>
          </p:cNvPr>
          <p:cNvSpPr txBox="1"/>
          <p:nvPr/>
        </p:nvSpPr>
        <p:spPr>
          <a:xfrm>
            <a:off x="3806586" y="2391943"/>
            <a:ext cx="1146794"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ea typeface="Calibri"/>
                <a:cs typeface="Calibri"/>
              </a:rPr>
              <a:t>Mairie</a:t>
            </a:r>
          </a:p>
        </p:txBody>
      </p:sp>
      <p:sp>
        <p:nvSpPr>
          <p:cNvPr id="18" name="ZoneTexte 17">
            <a:extLst>
              <a:ext uri="{FF2B5EF4-FFF2-40B4-BE49-F238E27FC236}">
                <a16:creationId xmlns:a16="http://schemas.microsoft.com/office/drawing/2014/main" id="{CF7D7AD2-77AC-DF04-D467-63449B4486CE}"/>
              </a:ext>
            </a:extLst>
          </p:cNvPr>
          <p:cNvSpPr txBox="1"/>
          <p:nvPr/>
        </p:nvSpPr>
        <p:spPr>
          <a:xfrm>
            <a:off x="1068351" y="3549917"/>
            <a:ext cx="1146794"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ea typeface="Calibri"/>
                <a:cs typeface="Calibri"/>
              </a:rPr>
              <a:t>Famille</a:t>
            </a:r>
          </a:p>
        </p:txBody>
      </p:sp>
      <p:sp>
        <p:nvSpPr>
          <p:cNvPr id="19" name="ZoneTexte 18">
            <a:extLst>
              <a:ext uri="{FF2B5EF4-FFF2-40B4-BE49-F238E27FC236}">
                <a16:creationId xmlns:a16="http://schemas.microsoft.com/office/drawing/2014/main" id="{1964D1BF-7859-3CB0-9696-92A112AFD0C2}"/>
              </a:ext>
            </a:extLst>
          </p:cNvPr>
          <p:cNvSpPr txBox="1"/>
          <p:nvPr/>
        </p:nvSpPr>
        <p:spPr>
          <a:xfrm>
            <a:off x="1068351" y="4069008"/>
            <a:ext cx="1146794"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ea typeface="Calibri"/>
                <a:cs typeface="Calibri"/>
              </a:rPr>
              <a:t>Animaux</a:t>
            </a:r>
          </a:p>
        </p:txBody>
      </p:sp>
      <p:sp>
        <p:nvSpPr>
          <p:cNvPr id="20" name="ZoneTexte 19">
            <a:extLst>
              <a:ext uri="{FF2B5EF4-FFF2-40B4-BE49-F238E27FC236}">
                <a16:creationId xmlns:a16="http://schemas.microsoft.com/office/drawing/2014/main" id="{286FE162-8F84-1827-4010-0C76626DCA0A}"/>
              </a:ext>
            </a:extLst>
          </p:cNvPr>
          <p:cNvSpPr txBox="1"/>
          <p:nvPr/>
        </p:nvSpPr>
        <p:spPr>
          <a:xfrm>
            <a:off x="1068351" y="4588099"/>
            <a:ext cx="1146794"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ea typeface="Calibri"/>
                <a:cs typeface="Calibri"/>
              </a:rPr>
              <a:t>Biens</a:t>
            </a:r>
          </a:p>
        </p:txBody>
      </p:sp>
      <p:cxnSp>
        <p:nvCxnSpPr>
          <p:cNvPr id="21" name="Connecteur droit avec flèche 20">
            <a:extLst>
              <a:ext uri="{FF2B5EF4-FFF2-40B4-BE49-F238E27FC236}">
                <a16:creationId xmlns:a16="http://schemas.microsoft.com/office/drawing/2014/main" id="{8D48BBD9-7937-D166-581E-B8666B49C29A}"/>
              </a:ext>
            </a:extLst>
          </p:cNvPr>
          <p:cNvCxnSpPr>
            <a:cxnSpLocks/>
          </p:cNvCxnSpPr>
          <p:nvPr/>
        </p:nvCxnSpPr>
        <p:spPr>
          <a:xfrm flipV="1">
            <a:off x="2306048" y="2601849"/>
            <a:ext cx="1495882" cy="471414"/>
          </a:xfrm>
          <a:prstGeom prst="straightConnector1">
            <a:avLst/>
          </a:prstGeom>
          <a:ln w="38100">
            <a:solidFill>
              <a:schemeClr val="accent6"/>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22" name="Connecteur droit avec flèche 21">
            <a:extLst>
              <a:ext uri="{FF2B5EF4-FFF2-40B4-BE49-F238E27FC236}">
                <a16:creationId xmlns:a16="http://schemas.microsoft.com/office/drawing/2014/main" id="{94248405-B453-92EB-1E09-6B831E56C8C7}"/>
              </a:ext>
            </a:extLst>
          </p:cNvPr>
          <p:cNvCxnSpPr>
            <a:cxnSpLocks/>
          </p:cNvCxnSpPr>
          <p:nvPr/>
        </p:nvCxnSpPr>
        <p:spPr>
          <a:xfrm>
            <a:off x="2316027" y="3073261"/>
            <a:ext cx="599472" cy="1741364"/>
          </a:xfrm>
          <a:prstGeom prst="straightConnector1">
            <a:avLst/>
          </a:prstGeom>
          <a:ln w="38100">
            <a:solidFill>
              <a:schemeClr val="accent6"/>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24" name="Connecteur droit avec flèche 23">
            <a:extLst>
              <a:ext uri="{FF2B5EF4-FFF2-40B4-BE49-F238E27FC236}">
                <a16:creationId xmlns:a16="http://schemas.microsoft.com/office/drawing/2014/main" id="{B9A19980-D715-B6A4-2F1F-51164606F4AA}"/>
              </a:ext>
            </a:extLst>
          </p:cNvPr>
          <p:cNvCxnSpPr>
            <a:cxnSpLocks/>
          </p:cNvCxnSpPr>
          <p:nvPr/>
        </p:nvCxnSpPr>
        <p:spPr>
          <a:xfrm flipH="1" flipV="1">
            <a:off x="1705243" y="4433288"/>
            <a:ext cx="7161" cy="105955"/>
          </a:xfrm>
          <a:prstGeom prst="straightConnector1">
            <a:avLst/>
          </a:prstGeom>
          <a:ln w="38100">
            <a:solidFill>
              <a:srgbClr val="1D71B8"/>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25" name="Connecteur droit avec flèche 24">
            <a:extLst>
              <a:ext uri="{FF2B5EF4-FFF2-40B4-BE49-F238E27FC236}">
                <a16:creationId xmlns:a16="http://schemas.microsoft.com/office/drawing/2014/main" id="{94B740AC-DA9F-D061-1117-B9DFDBB4863B}"/>
              </a:ext>
            </a:extLst>
          </p:cNvPr>
          <p:cNvCxnSpPr>
            <a:cxnSpLocks/>
          </p:cNvCxnSpPr>
          <p:nvPr/>
        </p:nvCxnSpPr>
        <p:spPr>
          <a:xfrm flipH="1" flipV="1">
            <a:off x="1705243" y="3914478"/>
            <a:ext cx="7161" cy="105955"/>
          </a:xfrm>
          <a:prstGeom prst="straightConnector1">
            <a:avLst/>
          </a:prstGeom>
          <a:ln w="38100">
            <a:solidFill>
              <a:srgbClr val="1D71B8"/>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26" name="Connecteur droit avec flèche 25">
            <a:extLst>
              <a:ext uri="{FF2B5EF4-FFF2-40B4-BE49-F238E27FC236}">
                <a16:creationId xmlns:a16="http://schemas.microsoft.com/office/drawing/2014/main" id="{C70467B8-BF0A-6DAC-112F-A07B8CEE40C2}"/>
              </a:ext>
            </a:extLst>
          </p:cNvPr>
          <p:cNvCxnSpPr>
            <a:cxnSpLocks/>
          </p:cNvCxnSpPr>
          <p:nvPr/>
        </p:nvCxnSpPr>
        <p:spPr>
          <a:xfrm flipH="1" flipV="1">
            <a:off x="1705242" y="3371349"/>
            <a:ext cx="7161" cy="105955"/>
          </a:xfrm>
          <a:prstGeom prst="straightConnector1">
            <a:avLst/>
          </a:prstGeom>
          <a:ln w="38100">
            <a:solidFill>
              <a:srgbClr val="1D71B8"/>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30" name="Connecteur droit avec flèche 29">
            <a:extLst>
              <a:ext uri="{FF2B5EF4-FFF2-40B4-BE49-F238E27FC236}">
                <a16:creationId xmlns:a16="http://schemas.microsoft.com/office/drawing/2014/main" id="{56AEAF12-253C-8E6B-1C73-9444AE09F372}"/>
              </a:ext>
            </a:extLst>
          </p:cNvPr>
          <p:cNvCxnSpPr/>
          <p:nvPr/>
        </p:nvCxnSpPr>
        <p:spPr>
          <a:xfrm flipH="1">
            <a:off x="4328843" y="1540072"/>
            <a:ext cx="3751" cy="848301"/>
          </a:xfrm>
          <a:prstGeom prst="straightConnector1">
            <a:avLst/>
          </a:prstGeom>
          <a:ln w="38100">
            <a:solidFill>
              <a:schemeClr val="accent6"/>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31" name="Connecteur droit avec flèche 30">
            <a:extLst>
              <a:ext uri="{FF2B5EF4-FFF2-40B4-BE49-F238E27FC236}">
                <a16:creationId xmlns:a16="http://schemas.microsoft.com/office/drawing/2014/main" id="{D24CFBF8-3216-931E-2BAA-94125CF427BB}"/>
              </a:ext>
            </a:extLst>
          </p:cNvPr>
          <p:cNvCxnSpPr>
            <a:cxnSpLocks/>
          </p:cNvCxnSpPr>
          <p:nvPr/>
        </p:nvCxnSpPr>
        <p:spPr>
          <a:xfrm flipV="1">
            <a:off x="3784379" y="2750663"/>
            <a:ext cx="544462" cy="1718997"/>
          </a:xfrm>
          <a:prstGeom prst="straightConnector1">
            <a:avLst/>
          </a:prstGeom>
          <a:ln w="38100">
            <a:solidFill>
              <a:schemeClr val="accent6"/>
            </a:solidFill>
            <a:tailEnd type="triangle" w="lg" len="lg"/>
          </a:ln>
        </p:spPr>
        <p:style>
          <a:lnRef idx="1">
            <a:schemeClr val="accent6"/>
          </a:lnRef>
          <a:fillRef idx="0">
            <a:schemeClr val="accent6"/>
          </a:fillRef>
          <a:effectRef idx="0">
            <a:schemeClr val="accent6"/>
          </a:effectRef>
          <a:fontRef idx="minor">
            <a:schemeClr val="tx1"/>
          </a:fontRef>
        </p:style>
      </p:cxnSp>
      <p:sp>
        <p:nvSpPr>
          <p:cNvPr id="33" name="ZoneTexte 32">
            <a:extLst>
              <a:ext uri="{FF2B5EF4-FFF2-40B4-BE49-F238E27FC236}">
                <a16:creationId xmlns:a16="http://schemas.microsoft.com/office/drawing/2014/main" id="{0AD5FFCD-037E-0089-75D5-67F4A8453B98}"/>
              </a:ext>
            </a:extLst>
          </p:cNvPr>
          <p:cNvSpPr txBox="1"/>
          <p:nvPr/>
        </p:nvSpPr>
        <p:spPr>
          <a:xfrm>
            <a:off x="5714044" y="2149949"/>
            <a:ext cx="2047021" cy="1815882"/>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b="1"/>
              <a:t>Plan Communal de Sauvegarde PCS</a:t>
            </a:r>
          </a:p>
          <a:p>
            <a:r>
              <a:rPr lang="fr-FR"/>
              <a:t>Rôle d'organisation des secours </a:t>
            </a:r>
            <a:br>
              <a:rPr lang="fr-FR"/>
            </a:br>
            <a:r>
              <a:rPr lang="fr-FR"/>
              <a:t>(intervenir ou non et type d’intervention en fonction des enjeux)</a:t>
            </a:r>
          </a:p>
        </p:txBody>
      </p:sp>
      <p:cxnSp>
        <p:nvCxnSpPr>
          <p:cNvPr id="36" name="Connecteur droit avec flèche 35">
            <a:extLst>
              <a:ext uri="{FF2B5EF4-FFF2-40B4-BE49-F238E27FC236}">
                <a16:creationId xmlns:a16="http://schemas.microsoft.com/office/drawing/2014/main" id="{007CE90F-6B36-3849-6260-B4895053153C}"/>
              </a:ext>
            </a:extLst>
          </p:cNvPr>
          <p:cNvCxnSpPr>
            <a:cxnSpLocks/>
          </p:cNvCxnSpPr>
          <p:nvPr/>
        </p:nvCxnSpPr>
        <p:spPr>
          <a:xfrm>
            <a:off x="4966426" y="2517605"/>
            <a:ext cx="729281" cy="200209"/>
          </a:xfrm>
          <a:prstGeom prst="straightConnector1">
            <a:avLst/>
          </a:prstGeom>
          <a:ln w="38100">
            <a:solidFill>
              <a:srgbClr val="00B0F0"/>
            </a:solidFill>
            <a:tailEnd type="triangle" w="lg" len="lg"/>
          </a:ln>
        </p:spPr>
        <p:style>
          <a:lnRef idx="1">
            <a:schemeClr val="accent6"/>
          </a:lnRef>
          <a:fillRef idx="0">
            <a:schemeClr val="accent6"/>
          </a:fillRef>
          <a:effectRef idx="0">
            <a:schemeClr val="accent6"/>
          </a:effectRef>
          <a:fontRef idx="minor">
            <a:schemeClr val="tx1"/>
          </a:fontRef>
        </p:style>
      </p:cxnSp>
      <p:sp>
        <p:nvSpPr>
          <p:cNvPr id="17" name="ZoneTexte 16">
            <a:extLst>
              <a:ext uri="{FF2B5EF4-FFF2-40B4-BE49-F238E27FC236}">
                <a16:creationId xmlns:a16="http://schemas.microsoft.com/office/drawing/2014/main" id="{2BAC722E-2B90-26F5-D961-C20760713A90}"/>
              </a:ext>
            </a:extLst>
          </p:cNvPr>
          <p:cNvSpPr txBox="1"/>
          <p:nvPr/>
        </p:nvSpPr>
        <p:spPr>
          <a:xfrm>
            <a:off x="5167703" y="754199"/>
            <a:ext cx="2155801" cy="338554"/>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fr-FR" sz="1600" b="1" i="1"/>
              <a:t>Intervention</a:t>
            </a:r>
            <a:endParaRPr lang="fr-FR" sz="1600" i="1"/>
          </a:p>
        </p:txBody>
      </p:sp>
      <p:sp>
        <p:nvSpPr>
          <p:cNvPr id="23" name="ZoneTexte 22">
            <a:extLst>
              <a:ext uri="{FF2B5EF4-FFF2-40B4-BE49-F238E27FC236}">
                <a16:creationId xmlns:a16="http://schemas.microsoft.com/office/drawing/2014/main" id="{8058139A-75C5-2F8F-F63B-C8799418DCE3}"/>
              </a:ext>
            </a:extLst>
          </p:cNvPr>
          <p:cNvSpPr txBox="1"/>
          <p:nvPr/>
        </p:nvSpPr>
        <p:spPr>
          <a:xfrm>
            <a:off x="7190665" y="1174075"/>
            <a:ext cx="1146794"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ea typeface="Calibri"/>
                <a:cs typeface="Calibri"/>
              </a:rPr>
              <a:t>Police</a:t>
            </a:r>
          </a:p>
        </p:txBody>
      </p:sp>
      <p:cxnSp>
        <p:nvCxnSpPr>
          <p:cNvPr id="3" name="Connecteur droit avec flèche 2">
            <a:extLst>
              <a:ext uri="{FF2B5EF4-FFF2-40B4-BE49-F238E27FC236}">
                <a16:creationId xmlns:a16="http://schemas.microsoft.com/office/drawing/2014/main" id="{493943B9-B16D-9383-E1D4-1C815C383159}"/>
              </a:ext>
            </a:extLst>
          </p:cNvPr>
          <p:cNvCxnSpPr>
            <a:cxnSpLocks/>
          </p:cNvCxnSpPr>
          <p:nvPr/>
        </p:nvCxnSpPr>
        <p:spPr>
          <a:xfrm flipV="1">
            <a:off x="4982739" y="1297803"/>
            <a:ext cx="2177388" cy="1217488"/>
          </a:xfrm>
          <a:prstGeom prst="straightConnector1">
            <a:avLst/>
          </a:prstGeom>
          <a:ln w="38100">
            <a:solidFill>
              <a:schemeClr val="accent6"/>
            </a:solidFill>
            <a:tailEnd type="triangle" w="lg" len="lg"/>
          </a:ln>
        </p:spPr>
        <p:style>
          <a:lnRef idx="1">
            <a:schemeClr val="accent6"/>
          </a:lnRef>
          <a:fillRef idx="0">
            <a:schemeClr val="accent6"/>
          </a:fillRef>
          <a:effectRef idx="0">
            <a:schemeClr val="accent6"/>
          </a:effectRef>
          <a:fontRef idx="minor">
            <a:schemeClr val="tx1"/>
          </a:fontRef>
        </p:style>
      </p:cxnSp>
      <p:sp>
        <p:nvSpPr>
          <p:cNvPr id="6" name="ZoneTexte 5">
            <a:extLst>
              <a:ext uri="{FF2B5EF4-FFF2-40B4-BE49-F238E27FC236}">
                <a16:creationId xmlns:a16="http://schemas.microsoft.com/office/drawing/2014/main" id="{EA4C693F-741A-D197-8A55-81E3C137302F}"/>
              </a:ext>
            </a:extLst>
          </p:cNvPr>
          <p:cNvSpPr txBox="1"/>
          <p:nvPr/>
        </p:nvSpPr>
        <p:spPr>
          <a:xfrm>
            <a:off x="1576358" y="6310129"/>
            <a:ext cx="5747146" cy="369332"/>
          </a:xfrm>
          <a:prstGeom prst="rect">
            <a:avLst/>
          </a:prstGeom>
          <a:noFill/>
        </p:spPr>
        <p:txBody>
          <a:bodyPr wrap="square">
            <a:spAutoFit/>
          </a:bodyPr>
          <a:lstStyle/>
          <a:p>
            <a:r>
              <a:rPr lang="fr-FR"/>
              <a:t>https://</a:t>
            </a:r>
            <a:r>
              <a:rPr lang="fr-FR">
                <a:hlinkClick r:id="rId6"/>
              </a:rPr>
              <a:t>www.youtube.com/watch?v=Nd6-hfAXHeE</a:t>
            </a:r>
            <a:endParaRPr lang="fr-FR"/>
          </a:p>
        </p:txBody>
      </p:sp>
      <p:sp>
        <p:nvSpPr>
          <p:cNvPr id="14" name="ZoneTexte 13">
            <a:extLst>
              <a:ext uri="{FF2B5EF4-FFF2-40B4-BE49-F238E27FC236}">
                <a16:creationId xmlns:a16="http://schemas.microsoft.com/office/drawing/2014/main" id="{EACC2248-5C39-71F2-51D8-AEB47AC4A707}"/>
              </a:ext>
            </a:extLst>
          </p:cNvPr>
          <p:cNvSpPr txBox="1"/>
          <p:nvPr/>
        </p:nvSpPr>
        <p:spPr>
          <a:xfrm>
            <a:off x="424230" y="5872962"/>
            <a:ext cx="6624736" cy="369332"/>
          </a:xfrm>
          <a:prstGeom prst="rect">
            <a:avLst/>
          </a:prstGeom>
          <a:noFill/>
        </p:spPr>
        <p:txBody>
          <a:bodyPr wrap="square">
            <a:spAutoFit/>
          </a:bodyPr>
          <a:lstStyle/>
          <a:p>
            <a:r>
              <a:rPr lang="fr-FR" b="1"/>
              <a:t>Des territoires mieux préparés aux inondations : c’est possible</a:t>
            </a:r>
          </a:p>
        </p:txBody>
      </p:sp>
      <p:sp>
        <p:nvSpPr>
          <p:cNvPr id="16" name="Bouton d’action : vidéo 15">
            <a:hlinkClick r:id="" action="ppaction://noaction" highlightClick="1"/>
            <a:extLst>
              <a:ext uri="{FF2B5EF4-FFF2-40B4-BE49-F238E27FC236}">
                <a16:creationId xmlns:a16="http://schemas.microsoft.com/office/drawing/2014/main" id="{90502DCB-3532-84CF-44B6-3ABDBEC3D27E}"/>
              </a:ext>
            </a:extLst>
          </p:cNvPr>
          <p:cNvSpPr/>
          <p:nvPr/>
        </p:nvSpPr>
        <p:spPr>
          <a:xfrm>
            <a:off x="856278" y="6279642"/>
            <a:ext cx="576064" cy="430307"/>
          </a:xfrm>
          <a:prstGeom prst="actionButtonMovi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7560633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6" grpId="0"/>
      <p:bldP spid="14" grpId="0"/>
      <p:bldP spid="16" grpId="0" animBg="1"/>
    </p:bldLst>
  </p:timing>
  <p:extLst>
    <p:ext uri="{6950BFC3-D8DA-4A85-94F7-54DA5524770B}">
      <p188:commentRel xmlns:p188="http://schemas.microsoft.com/office/powerpoint/2018/8/main" r:id="rId3"/>
    </p:ext>
  </p:extLst>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833330A7-CE18-60E3-92E6-1B7925CE8F5A}"/>
              </a:ext>
            </a:extLst>
          </p:cNvPr>
          <p:cNvSpPr txBox="1">
            <a:spLocks/>
          </p:cNvSpPr>
          <p:nvPr/>
        </p:nvSpPr>
        <p:spPr>
          <a:xfrm>
            <a:off x="609600" y="427038"/>
            <a:ext cx="8229600" cy="11430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2800" b="1"/>
              <a:t>Identifier et retenir les compétences </a:t>
            </a:r>
            <a:br>
              <a:rPr lang="fr-FR" sz="2800" b="1"/>
            </a:br>
            <a:r>
              <a:rPr lang="fr-FR" sz="2800" b="1"/>
              <a:t>et les responsabilités de chacun dans le cadre de la GEMAPI</a:t>
            </a:r>
            <a:br>
              <a:rPr lang="fr-FR" sz="2800" b="1"/>
            </a:br>
            <a:endParaRPr lang="fr-FR" sz="2800" b="1"/>
          </a:p>
        </p:txBody>
      </p:sp>
      <p:pic>
        <p:nvPicPr>
          <p:cNvPr id="16" name="Image 15">
            <a:extLst>
              <a:ext uri="{FF2B5EF4-FFF2-40B4-BE49-F238E27FC236}">
                <a16:creationId xmlns:a16="http://schemas.microsoft.com/office/drawing/2014/main" id="{411BD947-323E-E4C3-B6D9-0109A805A4E6}"/>
              </a:ext>
            </a:extLst>
          </p:cNvPr>
          <p:cNvPicPr>
            <a:picLocks noChangeAspect="1"/>
          </p:cNvPicPr>
          <p:nvPr/>
        </p:nvPicPr>
        <p:blipFill>
          <a:blip r:embed="rId5"/>
          <a:stretch>
            <a:fillRect/>
          </a:stretch>
        </p:blipFill>
        <p:spPr>
          <a:xfrm>
            <a:off x="1475656" y="1344378"/>
            <a:ext cx="6778639" cy="4819674"/>
          </a:xfrm>
          <a:prstGeom prst="rect">
            <a:avLst/>
          </a:prstGeom>
        </p:spPr>
      </p:pic>
      <p:sp>
        <p:nvSpPr>
          <p:cNvPr id="17" name="Rectangle 16">
            <a:extLst>
              <a:ext uri="{FF2B5EF4-FFF2-40B4-BE49-F238E27FC236}">
                <a16:creationId xmlns:a16="http://schemas.microsoft.com/office/drawing/2014/main" id="{2B457263-FC12-53F9-0251-DA3FA27ED0D9}"/>
              </a:ext>
            </a:extLst>
          </p:cNvPr>
          <p:cNvSpPr/>
          <p:nvPr/>
        </p:nvSpPr>
        <p:spPr>
          <a:xfrm>
            <a:off x="5829557" y="1844824"/>
            <a:ext cx="2406402" cy="215401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6517248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5043788-6D56-0FB4-E4AE-22C22CDD0BC4}"/>
              </a:ext>
            </a:extLst>
          </p:cNvPr>
          <p:cNvSpPr>
            <a:spLocks noGrp="1"/>
          </p:cNvSpPr>
          <p:nvPr>
            <p:ph idx="1"/>
          </p:nvPr>
        </p:nvSpPr>
        <p:spPr>
          <a:xfrm>
            <a:off x="457200" y="1340768"/>
            <a:ext cx="8229600" cy="4525963"/>
          </a:xfrm>
        </p:spPr>
        <p:txBody>
          <a:bodyPr vert="horz" lIns="91440" tIns="45720" rIns="91440" bIns="45720" rtlCol="0" anchor="t">
            <a:normAutofit/>
          </a:bodyPr>
          <a:lstStyle/>
          <a:p>
            <a:r>
              <a:rPr lang="fr-FR" sz="2000"/>
              <a:t>Elaboration des PLU (Plan Locaux d’Urbanisme)</a:t>
            </a:r>
          </a:p>
          <a:p>
            <a:pPr lvl="1"/>
            <a:r>
              <a:rPr lang="fr-FR" sz="1600"/>
              <a:t>Zonage</a:t>
            </a:r>
          </a:p>
          <a:p>
            <a:pPr lvl="1"/>
            <a:r>
              <a:rPr lang="fr-FR" sz="1600"/>
              <a:t>Règlement</a:t>
            </a:r>
          </a:p>
          <a:p>
            <a:r>
              <a:rPr lang="fr-FR" sz="2000"/>
              <a:t>Elaboration des PCS (Plan Communaux de Sauvegarde) et DICRIM (Document d’Information Communal sur les </a:t>
            </a:r>
            <a:r>
              <a:rPr lang="fr-FR" sz="2000" err="1"/>
              <a:t>RIsques</a:t>
            </a:r>
            <a:r>
              <a:rPr lang="fr-FR" sz="2000"/>
              <a:t> Majeurs)</a:t>
            </a:r>
            <a:endParaRPr lang="fr-FR" sz="2000">
              <a:cs typeface="Calibri"/>
            </a:endParaRPr>
          </a:p>
          <a:p>
            <a:r>
              <a:rPr lang="fr-FR" sz="2000"/>
              <a:t>Pouvoir de police générale et gestion de crise à l’échelle de la commune</a:t>
            </a:r>
          </a:p>
          <a:p>
            <a:r>
              <a:rPr lang="fr-FR" sz="2000"/>
              <a:t>Gestion des eaux pluviales</a:t>
            </a:r>
          </a:p>
          <a:p>
            <a:r>
              <a:rPr lang="fr-FR" sz="2000"/>
              <a:t>Gestion de l’eau potable et de l’assainissement collectif et contrôle du non collectif </a:t>
            </a:r>
            <a:r>
              <a:rPr lang="fr-FR" sz="2000" i="1">
                <a:solidFill>
                  <a:srgbClr val="0070C0"/>
                </a:solidFill>
              </a:rPr>
              <a:t>(souvent délégué à un syndicat d’eau potable et d’assainissement)</a:t>
            </a:r>
          </a:p>
          <a:p>
            <a:r>
              <a:rPr lang="fr-FR" sz="2000"/>
              <a:t>Entretien de son patrimoine foncier : parcelles, bâtis, ponts, voirie, fossés, regards eaux pluviales …   </a:t>
            </a:r>
            <a:r>
              <a:rPr lang="fr-FR" sz="2000" i="1">
                <a:solidFill>
                  <a:srgbClr val="0070C0"/>
                </a:solidFill>
              </a:rPr>
              <a:t>(Et potentiel propriétaire riverain d’un cours d’eau…)</a:t>
            </a:r>
          </a:p>
          <a:p>
            <a:r>
              <a:rPr lang="fr-FR" sz="2000"/>
              <a:t>Autorisations d’urbanisme </a:t>
            </a:r>
            <a:r>
              <a:rPr lang="fr-FR" sz="2000" i="1">
                <a:solidFill>
                  <a:srgbClr val="0070C0"/>
                </a:solidFill>
              </a:rPr>
              <a:t>(Instruction souvent déléguée)</a:t>
            </a:r>
          </a:p>
        </p:txBody>
      </p:sp>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 :</a:t>
            </a:r>
          </a:p>
        </p:txBody>
      </p:sp>
    </p:spTree>
    <p:extLst>
      <p:ext uri="{BB962C8B-B14F-4D97-AF65-F5344CB8AC3E}">
        <p14:creationId xmlns:p14="http://schemas.microsoft.com/office/powerpoint/2010/main" val="2259901010"/>
      </p:ext>
    </p:extLst>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5043788-6D56-0FB4-E4AE-22C22CDD0BC4}"/>
              </a:ext>
            </a:extLst>
          </p:cNvPr>
          <p:cNvSpPr>
            <a:spLocks noGrp="1"/>
          </p:cNvSpPr>
          <p:nvPr>
            <p:ph idx="1"/>
          </p:nvPr>
        </p:nvSpPr>
        <p:spPr>
          <a:xfrm>
            <a:off x="323528" y="1356245"/>
            <a:ext cx="8229600" cy="4347194"/>
          </a:xfrm>
        </p:spPr>
        <p:txBody>
          <a:bodyPr vert="horz" lIns="91440" tIns="45720" rIns="91440" bIns="45720" rtlCol="0" anchor="t">
            <a:normAutofit fontScale="92500"/>
          </a:bodyPr>
          <a:lstStyle/>
          <a:p>
            <a:r>
              <a:rPr lang="fr-FR" sz="2000" b="1"/>
              <a:t>Elaboration des PLU:</a:t>
            </a:r>
          </a:p>
          <a:p>
            <a:pPr lvl="1" algn="just"/>
            <a:r>
              <a:rPr lang="fr-FR" sz="1800"/>
              <a:t>Zonages (inondations, ruissellement, réseau hydro, nature des sols, Schéma de Gestion des Eaux Pluviales ou SGEP, patrimoine naturel, espaces naturels, zones humides, éléments remarquables,…)</a:t>
            </a:r>
            <a:endParaRPr lang="fr-FR" sz="1800">
              <a:ea typeface="Calibri"/>
              <a:cs typeface="Calibri"/>
            </a:endParaRPr>
          </a:p>
          <a:p>
            <a:pPr lvl="1" algn="just"/>
            <a:r>
              <a:rPr lang="fr-FR" sz="1800"/>
              <a:t>et règlements associés</a:t>
            </a:r>
            <a:endParaRPr lang="fr-FR" sz="1800">
              <a:ea typeface="Calibri"/>
              <a:cs typeface="Calibri"/>
            </a:endParaRPr>
          </a:p>
          <a:p>
            <a:pPr lvl="1" algn="just"/>
            <a:r>
              <a:rPr lang="fr-FR" sz="1800"/>
              <a:t>Si transfert de la compétence GEMAPI de l’EPCI à un Syndicat de bassin versant : difficulté car le syndicat n’est pas une Personne Publique Associée (PPA)</a:t>
            </a:r>
            <a:endParaRPr lang="fr-FR" sz="1800">
              <a:ea typeface="Calibri"/>
              <a:cs typeface="Calibri"/>
            </a:endParaRPr>
          </a:p>
          <a:p>
            <a:pPr lvl="1" algn="just"/>
            <a:r>
              <a:rPr lang="fr-FR" sz="1800" u="sng"/>
              <a:t>Si Syndicat non associé :</a:t>
            </a:r>
            <a:r>
              <a:rPr lang="fr-FR" sz="1800"/>
              <a:t> risque de non prise en compte d’enjeux (Inondation/milieux)</a:t>
            </a:r>
            <a:endParaRPr lang="fr-FR" sz="1800">
              <a:ea typeface="Calibri"/>
              <a:cs typeface="Calibri"/>
            </a:endParaRPr>
          </a:p>
          <a:p>
            <a:pPr lvl="1" algn="just"/>
            <a:r>
              <a:rPr lang="fr-FR" sz="1800" u="sng"/>
              <a:t>Si service(s) instructeur(s) non associé(s) :</a:t>
            </a:r>
            <a:r>
              <a:rPr lang="fr-FR" sz="1800"/>
              <a:t> difficulté de validation des autorisations d’urbanisme</a:t>
            </a:r>
            <a:endParaRPr lang="fr-FR" sz="1800">
              <a:ea typeface="Calibri"/>
              <a:cs typeface="Calibri"/>
            </a:endParaRPr>
          </a:p>
          <a:p>
            <a:pPr lvl="1" algn="just"/>
            <a:r>
              <a:rPr lang="fr-FR" sz="1800"/>
              <a:t>Si pas de SGEP : difficulté à adapter le règlement en fonction des enjeux</a:t>
            </a:r>
            <a:endParaRPr lang="fr-FR" sz="1800">
              <a:ea typeface="Calibri"/>
              <a:cs typeface="Calibri"/>
            </a:endParaRPr>
          </a:p>
          <a:p>
            <a:pPr lvl="1" algn="just"/>
            <a:r>
              <a:rPr lang="fr-FR" sz="1800"/>
              <a:t>Si pas de technicien eau pluviale : difficulté liée à la technicité de la compétence</a:t>
            </a:r>
            <a:endParaRPr lang="fr-FR" sz="1800">
              <a:ea typeface="Calibri"/>
              <a:cs typeface="Calibri"/>
            </a:endParaRPr>
          </a:p>
          <a:p>
            <a:pPr lvl="1" algn="just"/>
            <a:r>
              <a:rPr lang="fr-FR" sz="1800"/>
              <a:t>Si règlement flou : difficulté pour le service instruction du droit des sols</a:t>
            </a:r>
            <a:endParaRPr lang="fr-FR" sz="1800">
              <a:ea typeface="Calibri"/>
              <a:cs typeface="Calibri"/>
            </a:endParaRPr>
          </a:p>
          <a:p>
            <a:endParaRPr lang="fr-FR" sz="2000">
              <a:solidFill>
                <a:srgbClr val="FF0000"/>
              </a:solidFill>
            </a:endParaRPr>
          </a:p>
        </p:txBody>
      </p:sp>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5" name="ZoneTexte 4">
            <a:extLst>
              <a:ext uri="{FF2B5EF4-FFF2-40B4-BE49-F238E27FC236}">
                <a16:creationId xmlns:a16="http://schemas.microsoft.com/office/drawing/2014/main" id="{5D94030B-8174-E31B-E7A5-3024C062CFAC}"/>
              </a:ext>
            </a:extLst>
          </p:cNvPr>
          <p:cNvSpPr txBox="1"/>
          <p:nvPr/>
        </p:nvSpPr>
        <p:spPr>
          <a:xfrm>
            <a:off x="1619672" y="4365104"/>
            <a:ext cx="7207274" cy="923330"/>
          </a:xfrm>
          <a:prstGeom prst="rect">
            <a:avLst/>
          </a:prstGeom>
          <a:noFill/>
        </p:spPr>
        <p:txBody>
          <a:bodyPr wrap="square" rtlCol="0">
            <a:spAutoFit/>
          </a:bodyPr>
          <a:lstStyle/>
          <a:p>
            <a:pPr marL="285750" indent="-285750" algn="just">
              <a:buFont typeface="Arial" panose="020B0604020202020204" pitchFamily="34" charset="0"/>
              <a:buChar char="•"/>
            </a:pPr>
            <a:endParaRPr lang="fr-FR" b="0" i="0">
              <a:solidFill>
                <a:srgbClr val="333333"/>
              </a:solidFill>
              <a:effectLst/>
              <a:highlight>
                <a:srgbClr val="FFFFFF"/>
              </a:highlight>
              <a:latin typeface="Droid Sans"/>
            </a:endParaRPr>
          </a:p>
          <a:p>
            <a:pPr algn="just"/>
            <a:endParaRPr lang="fr-FR"/>
          </a:p>
          <a:p>
            <a:pPr algn="just"/>
            <a:endParaRPr lang="fr-FR" u="sng"/>
          </a:p>
        </p:txBody>
      </p:sp>
    </p:spTree>
    <p:extLst>
      <p:ext uri="{BB962C8B-B14F-4D97-AF65-F5344CB8AC3E}">
        <p14:creationId xmlns:p14="http://schemas.microsoft.com/office/powerpoint/2010/main" val="1641556118"/>
      </p:ext>
    </p:extLst>
  </p:cSld>
  <p:clrMapOvr>
    <a:overrideClrMapping bg1="lt1" tx1="dk1" bg2="lt2" tx2="dk2" accent1="accent1" accent2="accent2" accent3="accent3" accent4="accent4" accent5="accent5" accent6="accent6" hlink="hlink" folHlink="folHlink"/>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323528" y="764704"/>
            <a:ext cx="2520280" cy="3744416"/>
          </a:xfrm>
        </p:spPr>
        <p:txBody>
          <a:bodyPr vert="horz" lIns="91440" tIns="45720" rIns="91440" bIns="45720" rtlCol="0" anchor="ctr">
            <a:normAutofit fontScale="90000"/>
          </a:bodyPr>
          <a:lstStyle/>
          <a:p>
            <a:pPr algn="l"/>
            <a:br>
              <a:rPr lang="fr-FR" sz="2800" b="1"/>
            </a:br>
            <a:br>
              <a:rPr lang="fr-FR" sz="2800" b="1"/>
            </a:br>
            <a:r>
              <a:rPr lang="fr-FR" sz="1800"/>
              <a:t>Le SCOT de l’Aire métropolitaine Bordelaise donne des outils de prescription intéressants :</a:t>
            </a:r>
            <a:br>
              <a:rPr lang="fr-FR" sz="1800"/>
            </a:br>
            <a:br>
              <a:rPr lang="fr-FR" sz="1800"/>
            </a:br>
            <a:r>
              <a:rPr lang="fr-FR" sz="1800" b="1"/>
              <a:t>Exemples :</a:t>
            </a:r>
            <a:br>
              <a:rPr lang="fr-FR" sz="1800"/>
            </a:br>
            <a:r>
              <a:rPr lang="fr-FR" sz="1800"/>
              <a:t>- 30 m affluents majeurs</a:t>
            </a:r>
            <a:br>
              <a:rPr lang="fr-FR" sz="1800"/>
            </a:br>
            <a:r>
              <a:rPr lang="fr-FR" sz="1800"/>
              <a:t>- 10 m affluents secondaire</a:t>
            </a:r>
            <a:br>
              <a:rPr lang="fr-FR" sz="1800"/>
            </a:br>
            <a:r>
              <a:rPr lang="fr-FR" sz="1800"/>
              <a:t>- remise à ciel ouvert de réseaux</a:t>
            </a:r>
            <a:br>
              <a:rPr lang="fr-FR" sz="1800"/>
            </a:br>
            <a:br>
              <a:rPr lang="fr-FR" sz="1800"/>
            </a:br>
            <a:endParaRPr lang="fr-FR" sz="1800"/>
          </a:p>
        </p:txBody>
      </p:sp>
      <p:pic>
        <p:nvPicPr>
          <p:cNvPr id="6" name="Imag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48905" y="940460"/>
            <a:ext cx="5870553" cy="5644546"/>
          </a:xfrm>
          <a:prstGeom prst="rect">
            <a:avLst/>
          </a:prstGeom>
          <a:ln>
            <a:noFill/>
          </a:ln>
          <a:effectLst>
            <a:outerShdw blurRad="190500" algn="tl" rotWithShape="0">
              <a:srgbClr val="000000">
                <a:alpha val="70000"/>
              </a:srgbClr>
            </a:outerShdw>
          </a:effectLst>
        </p:spPr>
      </p:pic>
      <p:sp>
        <p:nvSpPr>
          <p:cNvPr id="4" name="ZoneTexte 3">
            <a:extLst>
              <a:ext uri="{FF2B5EF4-FFF2-40B4-BE49-F238E27FC236}">
                <a16:creationId xmlns:a16="http://schemas.microsoft.com/office/drawing/2014/main" id="{9D6E06A2-CF60-50A1-D49C-B967C9572454}"/>
              </a:ext>
            </a:extLst>
          </p:cNvPr>
          <p:cNvSpPr txBox="1"/>
          <p:nvPr/>
        </p:nvSpPr>
        <p:spPr>
          <a:xfrm>
            <a:off x="539552" y="272994"/>
            <a:ext cx="6624736" cy="523220"/>
          </a:xfrm>
          <a:prstGeom prst="rect">
            <a:avLst/>
          </a:prstGeom>
          <a:noFill/>
        </p:spPr>
        <p:txBody>
          <a:bodyPr wrap="square">
            <a:spAutoFit/>
          </a:bodyPr>
          <a:lstStyle/>
          <a:p>
            <a:r>
              <a:rPr lang="fr-FR" sz="2800" b="1"/>
              <a:t>Zoom sur l’ élaboration des PLU</a:t>
            </a:r>
            <a:endParaRPr lang="fr-FR" sz="2800"/>
          </a:p>
        </p:txBody>
      </p:sp>
    </p:spTree>
    <p:extLst>
      <p:ext uri="{BB962C8B-B14F-4D97-AF65-F5344CB8AC3E}">
        <p14:creationId xmlns:p14="http://schemas.microsoft.com/office/powerpoint/2010/main" val="1447417792"/>
      </p:ext>
    </p:extLst>
  </p:cSld>
  <p:clrMapOvr>
    <a:overrideClrMapping bg1="lt1" tx1="dk1" bg2="lt2" tx2="dk2" accent1="accent1" accent2="accent2" accent3="accent3" accent4="accent4" accent5="accent5" accent6="accent6" hlink="hlink" folHlink="folHlink"/>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395536" y="476672"/>
            <a:ext cx="8229600" cy="504056"/>
          </a:xfrm>
        </p:spPr>
        <p:txBody>
          <a:bodyPr vert="horz" lIns="91440" tIns="45720" rIns="91440" bIns="45720" rtlCol="0" anchor="ctr">
            <a:normAutofit fontScale="90000"/>
          </a:bodyPr>
          <a:lstStyle/>
          <a:p>
            <a:pPr algn="l"/>
            <a:r>
              <a:rPr lang="fr-FR" sz="2800" b="1"/>
              <a:t>Elaboration des PLU : bibliographie intéressante</a:t>
            </a:r>
          </a:p>
        </p:txBody>
      </p:sp>
      <p:sp>
        <p:nvSpPr>
          <p:cNvPr id="7" name="Rectangle 6"/>
          <p:cNvSpPr/>
          <p:nvPr/>
        </p:nvSpPr>
        <p:spPr>
          <a:xfrm>
            <a:off x="395536" y="1124744"/>
            <a:ext cx="8496944" cy="5078313"/>
          </a:xfrm>
          <a:prstGeom prst="rect">
            <a:avLst/>
          </a:prstGeom>
        </p:spPr>
        <p:txBody>
          <a:bodyPr wrap="square" lIns="91440" tIns="45720" rIns="91440" bIns="45720" anchor="t">
            <a:spAutoFit/>
          </a:bodyPr>
          <a:lstStyle/>
          <a:p>
            <a:pPr algn="just"/>
            <a:r>
              <a:rPr lang="fr-FR"/>
              <a:t>CAUE : </a:t>
            </a:r>
            <a:r>
              <a:rPr lang="fr-FR" u="sng">
                <a:hlinkClick r:id="rId5"/>
              </a:rPr>
              <a:t>https://www.cauegironde.com</a:t>
            </a:r>
            <a:endParaRPr lang="fr-FR" u="sng"/>
          </a:p>
          <a:p>
            <a:pPr algn="just"/>
            <a:endParaRPr lang="fr-FR" u="sng"/>
          </a:p>
          <a:p>
            <a:pPr algn="just"/>
            <a:r>
              <a:rPr lang="fr-FR"/>
              <a:t>SCOT : </a:t>
            </a:r>
            <a:r>
              <a:rPr lang="fr-FR">
                <a:hlinkClick r:id="rId6"/>
              </a:rPr>
              <a:t>https://www.sysdau.fr/le-scot-grenelle-2014-en-vigueur</a:t>
            </a:r>
            <a:endParaRPr lang="fr-FR"/>
          </a:p>
          <a:p>
            <a:pPr algn="just"/>
            <a:endParaRPr lang="fr-FR"/>
          </a:p>
          <a:p>
            <a:r>
              <a:rPr lang="fr-FR"/>
              <a:t>PPRN : </a:t>
            </a:r>
            <a:r>
              <a:rPr lang="fr-FR">
                <a:hlinkClick r:id="rId7"/>
              </a:rPr>
              <a:t>https://www.gironde.gouv.fr/Actions-de-l-Etat/Environnement-risques-naturels-et-technologiques/Prevention-des-risques-naturels-et-technologiques/Quels-risques-dans-ma-commune/Etat-des-risques-par-commune-IAL</a:t>
            </a:r>
            <a:endParaRPr lang="fr-FR"/>
          </a:p>
          <a:p>
            <a:endParaRPr lang="fr-FR"/>
          </a:p>
          <a:p>
            <a:r>
              <a:rPr lang="fr-FR"/>
              <a:t>Elaboration des PLUi et GEMAPI :</a:t>
            </a:r>
            <a:endParaRPr lang="fr-FR">
              <a:hlinkClick r:id="rId8"/>
            </a:endParaRPr>
          </a:p>
          <a:p>
            <a:r>
              <a:rPr lang="fr-FR">
                <a:hlinkClick r:id="rId8"/>
              </a:rPr>
              <a:t>https://www.cerdd.org/Parcours-thematiques/Changement-climatique/Ressources-climat/Guide-PLUi-et-GEMAPI-vers-une-approche-integree-de-l-eau-dans-la-planification</a:t>
            </a:r>
            <a:endParaRPr lang="fr-FR"/>
          </a:p>
          <a:p>
            <a:endParaRPr lang="fr-FR"/>
          </a:p>
          <a:p>
            <a:r>
              <a:rPr lang="fr-FR"/>
              <a:t>Document d’urbanisme :</a:t>
            </a:r>
            <a:endParaRPr lang="fr-FR">
              <a:ea typeface="Calibri"/>
              <a:cs typeface="Calibri"/>
            </a:endParaRPr>
          </a:p>
          <a:p>
            <a:r>
              <a:rPr lang="fr-FR">
                <a:hlinkClick r:id="rId9"/>
              </a:rPr>
              <a:t>www.ecologie.gouv.fr/politiques/documents-durbanisme</a:t>
            </a:r>
            <a:endParaRPr lang="fr-FR"/>
          </a:p>
          <a:p>
            <a:endParaRPr lang="fr-FR"/>
          </a:p>
          <a:p>
            <a:r>
              <a:rPr lang="fr-FR"/>
              <a:t>Formation CAUE :</a:t>
            </a:r>
            <a:endParaRPr lang="fr-FR">
              <a:ea typeface="Calibri"/>
              <a:cs typeface="Calibri"/>
            </a:endParaRPr>
          </a:p>
          <a:p>
            <a:r>
              <a:rPr lang="fr-FR">
                <a:hlinkClick r:id="rId10"/>
              </a:rPr>
              <a:t>www.cauegironde.com/files/CATALOGUE_2024_WEB.pdf</a:t>
            </a:r>
            <a:endParaRPr lang="fr-FR"/>
          </a:p>
          <a:p>
            <a:endParaRPr lang="fr-FR"/>
          </a:p>
        </p:txBody>
      </p:sp>
    </p:spTree>
    <p:extLst>
      <p:ext uri="{BB962C8B-B14F-4D97-AF65-F5344CB8AC3E}">
        <p14:creationId xmlns:p14="http://schemas.microsoft.com/office/powerpoint/2010/main" val="2408277600"/>
      </p:ext>
    </p:extLst>
  </p:cSld>
  <p:clrMapOvr>
    <a:overrideClrMapping bg1="lt1" tx1="dk1" bg2="lt2" tx2="dk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91264" cy="4524315"/>
          </a:xfrm>
          <a:prstGeom prst="rect">
            <a:avLst/>
          </a:prstGeom>
        </p:spPr>
        <p:txBody>
          <a:bodyPr wrap="square" lIns="91440" tIns="45720" rIns="91440" bIns="45720" anchor="t">
            <a:spAutoFit/>
          </a:bodyPr>
          <a:lstStyle/>
          <a:p>
            <a:pPr marL="342900" indent="-342900">
              <a:spcBef>
                <a:spcPct val="20000"/>
              </a:spcBef>
              <a:buFont typeface="Arial" pitchFamily="34" charset="0"/>
              <a:buChar char="•"/>
            </a:pPr>
            <a:r>
              <a:rPr lang="fr-FR" sz="2000" b="1"/>
              <a:t>Elaboration des PCS </a:t>
            </a:r>
            <a:r>
              <a:rPr lang="fr-FR" sz="2000"/>
              <a:t>(Plan Communaux de Sauvegarde) et </a:t>
            </a:r>
            <a:r>
              <a:rPr lang="fr-FR" sz="2000" b="1"/>
              <a:t>DICRIM</a:t>
            </a:r>
            <a:r>
              <a:rPr lang="fr-FR" sz="2000"/>
              <a:t> (Document d’Information Communal sur les </a:t>
            </a:r>
            <a:r>
              <a:rPr lang="fr-FR" sz="2000" err="1"/>
              <a:t>RIsques</a:t>
            </a:r>
            <a:r>
              <a:rPr lang="fr-FR" sz="2000"/>
              <a:t> Majeurs)</a:t>
            </a:r>
          </a:p>
          <a:p>
            <a:pPr marL="342900" indent="-342900">
              <a:spcBef>
                <a:spcPct val="20000"/>
              </a:spcBef>
              <a:buFont typeface="Arial" pitchFamily="34" charset="0"/>
              <a:buChar char="•"/>
            </a:pPr>
            <a:endParaRPr lang="fr-FR" sz="2000"/>
          </a:p>
          <a:p>
            <a:pPr marL="800100" lvl="1" indent="-342900">
              <a:spcBef>
                <a:spcPct val="20000"/>
              </a:spcBef>
              <a:buFont typeface="Arial" pitchFamily="34" charset="0"/>
              <a:buChar char="•"/>
            </a:pPr>
            <a:r>
              <a:rPr lang="fr-FR" sz="2000" b="1"/>
              <a:t>PCS</a:t>
            </a:r>
            <a:r>
              <a:rPr lang="fr-FR" sz="2000"/>
              <a:t> : ou d’organisation et de gestion de crise de la commune (document interne, technique et opérationnel)</a:t>
            </a:r>
            <a:endParaRPr lang="fr-FR" sz="2000">
              <a:ea typeface="Calibri"/>
              <a:cs typeface="Calibri"/>
            </a:endParaRPr>
          </a:p>
          <a:p>
            <a:pPr marL="800100" lvl="1" indent="-342900">
              <a:spcBef>
                <a:spcPct val="20000"/>
              </a:spcBef>
              <a:buFont typeface="Arial" pitchFamily="34" charset="0"/>
              <a:buChar char="•"/>
            </a:pPr>
            <a:r>
              <a:rPr lang="fr-FR" sz="2000" b="1"/>
              <a:t>DICRIM</a:t>
            </a:r>
            <a:r>
              <a:rPr lang="fr-FR" sz="2000"/>
              <a:t> : outil d’information au public sur la gestion                 (document public, didactique et vulgarisation)</a:t>
            </a:r>
            <a:endParaRPr lang="fr-FR" sz="2000">
              <a:ea typeface="Calibri"/>
              <a:cs typeface="Calibri"/>
            </a:endParaRPr>
          </a:p>
          <a:p>
            <a:pPr lvl="1">
              <a:spcBef>
                <a:spcPct val="20000"/>
              </a:spcBef>
            </a:pPr>
            <a:endParaRPr lang="fr-FR" sz="2000"/>
          </a:p>
          <a:p>
            <a:pPr lvl="1">
              <a:spcBef>
                <a:spcPct val="20000"/>
              </a:spcBef>
            </a:pPr>
            <a:r>
              <a:rPr lang="fr-FR" sz="2000" b="1"/>
              <a:t>Les Syndicats de bassins versants ayant la compétence GEMAPI peuvent fournir des études et zonages pour améliorer la prise en compte des risques</a:t>
            </a:r>
            <a:endParaRPr lang="fr-FR" sz="2000" b="1">
              <a:ea typeface="Calibri"/>
              <a:cs typeface="Calibri"/>
            </a:endParaRPr>
          </a:p>
          <a:p>
            <a:pPr lvl="1">
              <a:spcBef>
                <a:spcPct val="20000"/>
              </a:spcBef>
            </a:pPr>
            <a:endParaRPr lang="fr-FR" sz="2000"/>
          </a:p>
          <a:p>
            <a:pPr lvl="1">
              <a:spcBef>
                <a:spcPct val="20000"/>
              </a:spcBef>
            </a:pPr>
            <a:r>
              <a:rPr lang="fr-FR" sz="2000"/>
              <a:t>	</a:t>
            </a:r>
            <a:endParaRPr lang="fr-FR" sz="2000">
              <a:ea typeface="Calibri"/>
              <a:cs typeface="Calibri"/>
            </a:endParaRPr>
          </a:p>
        </p:txBody>
      </p:sp>
    </p:spTree>
    <p:extLst>
      <p:ext uri="{BB962C8B-B14F-4D97-AF65-F5344CB8AC3E}">
        <p14:creationId xmlns:p14="http://schemas.microsoft.com/office/powerpoint/2010/main" val="191533295"/>
      </p:ext>
    </p:extLst>
  </p:cSld>
  <p:clrMapOvr>
    <a:overrideClrMapping bg1="lt1" tx1="dk1" bg2="lt2" tx2="dk2" accent1="accent1" accent2="accent2" accent3="accent3" accent4="accent4" accent5="accent5" accent6="accent6" hlink="hlink" folHlink="folHlink"/>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91264" cy="707886"/>
          </a:xfrm>
          <a:prstGeom prst="rect">
            <a:avLst/>
          </a:prstGeom>
        </p:spPr>
        <p:txBody>
          <a:bodyPr wrap="square" lIns="91440" tIns="45720" rIns="91440" bIns="45720" anchor="t">
            <a:spAutoFit/>
          </a:bodyPr>
          <a:lstStyle/>
          <a:p>
            <a:pPr marL="342900" indent="-342900">
              <a:spcBef>
                <a:spcPct val="20000"/>
              </a:spcBef>
              <a:buFont typeface="Arial" pitchFamily="34" charset="0"/>
              <a:buChar char="•"/>
            </a:pPr>
            <a:r>
              <a:rPr lang="fr-FR" sz="2000" b="1"/>
              <a:t>Elaboration des PCS</a:t>
            </a:r>
            <a:r>
              <a:rPr lang="fr-FR" sz="2000"/>
              <a:t> (Plan Communaux de Sauvegarde) et DICRIM (Document d’Information Communal sur les </a:t>
            </a:r>
            <a:r>
              <a:rPr lang="fr-FR" sz="2000" err="1"/>
              <a:t>RIsques</a:t>
            </a:r>
            <a:r>
              <a:rPr lang="fr-FR" sz="2000"/>
              <a:t> Majeurs)	</a:t>
            </a:r>
          </a:p>
        </p:txBody>
      </p:sp>
      <p:pic>
        <p:nvPicPr>
          <p:cNvPr id="3" name="Image 2"/>
          <p:cNvPicPr>
            <a:picLocks noChangeAspect="1"/>
          </p:cNvPicPr>
          <p:nvPr/>
        </p:nvPicPr>
        <p:blipFill>
          <a:blip r:embed="rId5"/>
          <a:stretch>
            <a:fillRect/>
          </a:stretch>
        </p:blipFill>
        <p:spPr>
          <a:xfrm>
            <a:off x="2771800" y="1989222"/>
            <a:ext cx="5608811" cy="3988894"/>
          </a:xfrm>
          <a:prstGeom prst="rect">
            <a:avLst/>
          </a:prstGeom>
        </p:spPr>
      </p:pic>
      <p:sp>
        <p:nvSpPr>
          <p:cNvPr id="4" name="Rectangle 3"/>
          <p:cNvSpPr/>
          <p:nvPr/>
        </p:nvSpPr>
        <p:spPr>
          <a:xfrm>
            <a:off x="683568" y="2786102"/>
            <a:ext cx="2016224" cy="1754326"/>
          </a:xfrm>
          <a:prstGeom prst="rect">
            <a:avLst/>
          </a:prstGeom>
        </p:spPr>
        <p:txBody>
          <a:bodyPr wrap="square" lIns="91440" tIns="45720" rIns="91440" bIns="45720" anchor="t">
            <a:spAutoFit/>
          </a:bodyPr>
          <a:lstStyle/>
          <a:p>
            <a:r>
              <a:rPr lang="fr-FR"/>
              <a:t>Etude vulnérabilité du SIETRA : Exemple de carte de risques inondations (HORS PPRI)</a:t>
            </a:r>
          </a:p>
        </p:txBody>
      </p:sp>
    </p:spTree>
    <p:extLst>
      <p:ext uri="{BB962C8B-B14F-4D97-AF65-F5344CB8AC3E}">
        <p14:creationId xmlns:p14="http://schemas.microsoft.com/office/powerpoint/2010/main" val="449539871"/>
      </p:ext>
    </p:extLst>
  </p:cSld>
  <p:clrMapOvr>
    <a:overrideClrMapping bg1="lt1" tx1="dk1" bg2="lt2" tx2="dk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5043788-6D56-0FB4-E4AE-22C22CDD0BC4}"/>
              </a:ext>
            </a:extLst>
          </p:cNvPr>
          <p:cNvSpPr>
            <a:spLocks noGrp="1"/>
          </p:cNvSpPr>
          <p:nvPr>
            <p:ph idx="1"/>
          </p:nvPr>
        </p:nvSpPr>
        <p:spPr>
          <a:xfrm>
            <a:off x="323528" y="1356245"/>
            <a:ext cx="8229600" cy="3152876"/>
          </a:xfrm>
        </p:spPr>
        <p:txBody>
          <a:bodyPr vert="horz" lIns="91440" tIns="45720" rIns="91440" bIns="45720" rtlCol="0" anchor="t">
            <a:normAutofit/>
          </a:bodyPr>
          <a:lstStyle/>
          <a:p>
            <a:r>
              <a:rPr lang="fr-FR" sz="2000" b="1"/>
              <a:t>Pouvoir de police générale</a:t>
            </a:r>
            <a:r>
              <a:rPr lang="fr-FR" sz="2000"/>
              <a:t> :</a:t>
            </a:r>
          </a:p>
          <a:p>
            <a:pPr lvl="1" algn="just"/>
            <a:r>
              <a:rPr lang="fr-FR" sz="1600"/>
              <a:t>Le maire est l'autorité de police administrative au nom de la commune. Il possède des pouvoirs de police générale lui permettant de mener des missions de sécurité publique, tranquillité publique et salubrité publique.</a:t>
            </a:r>
            <a:endParaRPr lang="fr-FR" sz="1600">
              <a:ea typeface="Calibri"/>
              <a:cs typeface="Calibri"/>
            </a:endParaRPr>
          </a:p>
          <a:p>
            <a:pPr lvl="1" algn="just"/>
            <a:endParaRPr lang="fr-FR" sz="1600">
              <a:ea typeface="Calibri"/>
              <a:cs typeface="Calibri"/>
            </a:endParaRPr>
          </a:p>
          <a:p>
            <a:pPr lvl="1" algn="just"/>
            <a:r>
              <a:rPr lang="fr-FR" sz="1600">
                <a:highlight>
                  <a:srgbClr val="FFFFFF"/>
                </a:highlight>
                <a:latin typeface="Calibri"/>
                <a:cs typeface="Calibri"/>
              </a:rPr>
              <a:t>Le maire ne dispose pas de la compétence de police administrative spéciale dans le domaine de l’eau. </a:t>
            </a:r>
            <a:endParaRPr lang="fr-FR" sz="1600">
              <a:highlight>
                <a:srgbClr val="FFFFFF"/>
              </a:highlight>
              <a:latin typeface="Calibri"/>
              <a:ea typeface="Calibri"/>
              <a:cs typeface="Calibri"/>
            </a:endParaRPr>
          </a:p>
          <a:p>
            <a:pPr lvl="1" algn="just"/>
            <a:endParaRPr lang="fr-FR" sz="1600">
              <a:highlight>
                <a:srgbClr val="FFFFFF"/>
              </a:highlight>
              <a:latin typeface="Calibri"/>
              <a:ea typeface="Calibri"/>
              <a:cs typeface="Calibri"/>
            </a:endParaRPr>
          </a:p>
          <a:p>
            <a:pPr lvl="1" algn="just"/>
            <a:r>
              <a:rPr lang="fr-FR" sz="1600">
                <a:highlight>
                  <a:srgbClr val="FFFFFF"/>
                </a:highlight>
                <a:latin typeface="Calibri"/>
                <a:cs typeface="Calibri"/>
              </a:rPr>
              <a:t>Le maire peut également, en tant qu’officier de police judiciaire, </a:t>
            </a:r>
            <a:r>
              <a:rPr lang="fr-FR" sz="1600" u="sng">
                <a:highlight>
                  <a:srgbClr val="FFFFFF"/>
                </a:highlight>
                <a:latin typeface="Calibri"/>
                <a:cs typeface="Calibri"/>
              </a:rPr>
              <a:t>constater les infractions au code de l’environnement et les pollutions.</a:t>
            </a:r>
            <a:endParaRPr lang="fr-FR" sz="1600" u="sng">
              <a:highlight>
                <a:srgbClr val="FFFFFF"/>
              </a:highlight>
              <a:latin typeface="Calibri"/>
              <a:ea typeface="Calibri"/>
              <a:cs typeface="Calibri"/>
            </a:endParaRPr>
          </a:p>
          <a:p>
            <a:endParaRPr lang="fr-FR" sz="2000">
              <a:solidFill>
                <a:srgbClr val="FF0000"/>
              </a:solidFill>
            </a:endParaRPr>
          </a:p>
        </p:txBody>
      </p:sp>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5" name="ZoneTexte 4">
            <a:extLst>
              <a:ext uri="{FF2B5EF4-FFF2-40B4-BE49-F238E27FC236}">
                <a16:creationId xmlns:a16="http://schemas.microsoft.com/office/drawing/2014/main" id="{5D94030B-8174-E31B-E7A5-3024C062CFAC}"/>
              </a:ext>
            </a:extLst>
          </p:cNvPr>
          <p:cNvSpPr txBox="1"/>
          <p:nvPr/>
        </p:nvSpPr>
        <p:spPr>
          <a:xfrm>
            <a:off x="1004367" y="4681878"/>
            <a:ext cx="7207274" cy="1200329"/>
          </a:xfrm>
          <a:prstGeom prst="rect">
            <a:avLst/>
          </a:prstGeom>
          <a:noFill/>
        </p:spPr>
        <p:txBody>
          <a:bodyPr wrap="square" rtlCol="0">
            <a:spAutoFit/>
          </a:bodyPr>
          <a:lstStyle/>
          <a:p>
            <a:pPr marL="285750" indent="-285750" algn="just">
              <a:buFont typeface="Arial" panose="020B0604020202020204" pitchFamily="34" charset="0"/>
              <a:buChar char="•"/>
            </a:pPr>
            <a:endParaRPr lang="fr-FR" b="0" i="0">
              <a:solidFill>
                <a:srgbClr val="333333"/>
              </a:solidFill>
              <a:effectLst/>
              <a:highlight>
                <a:srgbClr val="FFFFFF"/>
              </a:highlight>
              <a:latin typeface="Droid Sans"/>
            </a:endParaRPr>
          </a:p>
          <a:p>
            <a:pPr algn="just"/>
            <a:r>
              <a:rPr lang="fr-FR"/>
              <a:t>Police de l’eau : </a:t>
            </a:r>
            <a:r>
              <a:rPr lang="fr-FR" u="sng">
                <a:hlinkClick r:id="rId5"/>
              </a:rPr>
              <a:t>ddtm-sner@gironde.gouv.fr</a:t>
            </a:r>
            <a:endParaRPr lang="fr-FR"/>
          </a:p>
          <a:p>
            <a:pPr algn="just"/>
            <a:r>
              <a:rPr lang="fr-FR"/>
              <a:t>Office Français de la Biodiversité : </a:t>
            </a:r>
            <a:r>
              <a:rPr lang="fr-FR" u="sng">
                <a:hlinkClick r:id="rId6"/>
              </a:rPr>
              <a:t>sd33@ofb.gouv.fr</a:t>
            </a:r>
            <a:endParaRPr lang="fr-FR" u="sng"/>
          </a:p>
          <a:p>
            <a:pPr algn="just"/>
            <a:endParaRPr lang="fr-FR" u="sng"/>
          </a:p>
        </p:txBody>
      </p:sp>
      <p:cxnSp>
        <p:nvCxnSpPr>
          <p:cNvPr id="6" name="Connecteur droit 5"/>
          <p:cNvCxnSpPr/>
          <p:nvPr/>
        </p:nvCxnSpPr>
        <p:spPr>
          <a:xfrm>
            <a:off x="1115616" y="4869160"/>
            <a:ext cx="6984776"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5468193"/>
      </p:ext>
    </p:extLst>
  </p:cSld>
  <p:clrMapOvr>
    <a:overrideClrMapping bg1="lt1" tx1="dk1" bg2="lt2" tx2="dk2" accent1="accent1" accent2="accent2" accent3="accent3" accent4="accent4" accent5="accent5" accent6="accent6" hlink="hlink" folHlink="folHlink"/>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3539430"/>
          </a:xfrm>
          <a:prstGeom prst="rect">
            <a:avLst/>
          </a:prstGeom>
        </p:spPr>
        <p:txBody>
          <a:bodyPr wrap="square" lIns="91440" tIns="45720" rIns="91440" bIns="45720" anchor="t">
            <a:spAutoFit/>
          </a:bodyPr>
          <a:lstStyle/>
          <a:p>
            <a:pPr marL="342900" indent="-342900">
              <a:spcBef>
                <a:spcPct val="20000"/>
              </a:spcBef>
              <a:buFont typeface="Arial" pitchFamily="34" charset="0"/>
              <a:buChar char="•"/>
            </a:pPr>
            <a:r>
              <a:rPr lang="fr-FR" sz="2000" b="1"/>
              <a:t>Gestion des eaux pluviales</a:t>
            </a:r>
            <a:r>
              <a:rPr lang="fr-FR" sz="2000"/>
              <a:t> (eaux de pluie qui tombent et ruissellent avant de rejoindre les cours d’eau )</a:t>
            </a:r>
          </a:p>
          <a:p>
            <a:pPr marL="742950" lvl="1" indent="-285750">
              <a:buFont typeface="Wingdings" panose="05000000000000000000" pitchFamily="2" charset="2"/>
              <a:buChar char="§"/>
            </a:pPr>
            <a:r>
              <a:rPr lang="fr-FR" sz="1600"/>
              <a:t>Fossés</a:t>
            </a:r>
            <a:endParaRPr lang="fr-FR" sz="1600">
              <a:ea typeface="Calibri"/>
              <a:cs typeface="Calibri"/>
            </a:endParaRPr>
          </a:p>
          <a:p>
            <a:pPr marL="742950" lvl="1" indent="-285750">
              <a:buFont typeface="Wingdings" panose="05000000000000000000" pitchFamily="2" charset="2"/>
              <a:buChar char="§"/>
            </a:pPr>
            <a:r>
              <a:rPr lang="fr-FR" sz="1600"/>
              <a:t>Ouvrages de rétention, régulation et/ou d’infiltration</a:t>
            </a:r>
            <a:endParaRPr lang="fr-FR" sz="1600">
              <a:ea typeface="Calibri"/>
              <a:cs typeface="Calibri"/>
            </a:endParaRPr>
          </a:p>
          <a:p>
            <a:pPr marL="742950" lvl="1" indent="-285750">
              <a:buFont typeface="Wingdings" panose="05000000000000000000" pitchFamily="2" charset="2"/>
              <a:buChar char="§"/>
            </a:pPr>
            <a:r>
              <a:rPr lang="fr-FR" sz="1600"/>
              <a:t>Canalisations, regards, busage,…	</a:t>
            </a:r>
            <a:endParaRPr lang="fr-FR" sz="1600">
              <a:ea typeface="Calibri"/>
              <a:cs typeface="Calibri"/>
            </a:endParaRPr>
          </a:p>
          <a:p>
            <a:endParaRPr lang="fr-FR" sz="1600"/>
          </a:p>
          <a:p>
            <a:pPr>
              <a:spcBef>
                <a:spcPct val="20000"/>
              </a:spcBef>
            </a:pPr>
            <a:r>
              <a:rPr lang="fr-FR" sz="2000" b="1"/>
              <a:t>Le lien avec la gestion des cours d’eau est important :</a:t>
            </a:r>
            <a:endParaRPr lang="fr-FR" sz="2000" b="1">
              <a:ea typeface="Calibri"/>
              <a:cs typeface="Calibri"/>
            </a:endParaRPr>
          </a:p>
          <a:p>
            <a:pPr>
              <a:spcBef>
                <a:spcPct val="20000"/>
              </a:spcBef>
            </a:pPr>
            <a:endParaRPr lang="fr-FR" sz="2000"/>
          </a:p>
          <a:p>
            <a:pPr marL="742950" lvl="1" indent="-285750">
              <a:buFont typeface="Wingdings" panose="05000000000000000000" pitchFamily="2" charset="2"/>
              <a:buChar char="§"/>
            </a:pPr>
            <a:r>
              <a:rPr lang="fr-FR" sz="1600"/>
              <a:t>Risque de drainage zones humides</a:t>
            </a:r>
            <a:endParaRPr lang="fr-FR" sz="1600">
              <a:ea typeface="Calibri"/>
              <a:cs typeface="Calibri"/>
            </a:endParaRPr>
          </a:p>
          <a:p>
            <a:pPr marL="742950" lvl="1" indent="-285750">
              <a:buFont typeface="Wingdings" panose="05000000000000000000" pitchFamily="2" charset="2"/>
              <a:buChar char="§"/>
            </a:pPr>
            <a:r>
              <a:rPr lang="fr-FR" sz="1600"/>
              <a:t>Risque érosion</a:t>
            </a:r>
            <a:endParaRPr lang="fr-FR" sz="1600">
              <a:ea typeface="Calibri"/>
              <a:cs typeface="Calibri"/>
            </a:endParaRPr>
          </a:p>
          <a:p>
            <a:pPr marL="742950" lvl="1" indent="-285750">
              <a:buFont typeface="Wingdings" panose="05000000000000000000" pitchFamily="2" charset="2"/>
              <a:buChar char="§"/>
            </a:pPr>
            <a:r>
              <a:rPr lang="fr-FR" sz="1600"/>
              <a:t>Pollution</a:t>
            </a:r>
            <a:endParaRPr lang="fr-FR" sz="1600">
              <a:ea typeface="Calibri"/>
              <a:cs typeface="Calibri"/>
            </a:endParaRPr>
          </a:p>
          <a:p>
            <a:pPr>
              <a:spcBef>
                <a:spcPct val="20000"/>
              </a:spcBef>
            </a:pPr>
            <a:endParaRPr lang="fr-FR" sz="2000"/>
          </a:p>
        </p:txBody>
      </p:sp>
      <p:sp>
        <p:nvSpPr>
          <p:cNvPr id="7" name="ZoneTexte 6">
            <a:extLst>
              <a:ext uri="{FF2B5EF4-FFF2-40B4-BE49-F238E27FC236}">
                <a16:creationId xmlns:a16="http://schemas.microsoft.com/office/drawing/2014/main" id="{AE0E5C22-B75A-67EA-3E6C-DA82BF38A7F6}"/>
              </a:ext>
            </a:extLst>
          </p:cNvPr>
          <p:cNvSpPr txBox="1"/>
          <p:nvPr/>
        </p:nvSpPr>
        <p:spPr>
          <a:xfrm>
            <a:off x="611560" y="4907515"/>
            <a:ext cx="3418308" cy="369332"/>
          </a:xfrm>
          <a:prstGeom prst="rect">
            <a:avLst/>
          </a:prstGeom>
          <a:noFill/>
        </p:spPr>
        <p:txBody>
          <a:bodyPr wrap="none" rtlCol="0">
            <a:spAutoFit/>
          </a:bodyPr>
          <a:lstStyle/>
          <a:p>
            <a:r>
              <a:rPr lang="fr-FR" b="1">
                <a:solidFill>
                  <a:schemeClr val="tx2">
                    <a:lumMod val="60000"/>
                    <a:lumOff val="40000"/>
                  </a:schemeClr>
                </a:solidFill>
              </a:rPr>
              <a:t>Gestion durable des eaux de pluie</a:t>
            </a:r>
          </a:p>
        </p:txBody>
      </p:sp>
      <p:sp>
        <p:nvSpPr>
          <p:cNvPr id="8" name="Bouton d’action : vidéo 12">
            <a:hlinkClick r:id="" action="ppaction://noaction" highlightClick="1"/>
            <a:extLst>
              <a:ext uri="{FF2B5EF4-FFF2-40B4-BE49-F238E27FC236}">
                <a16:creationId xmlns:a16="http://schemas.microsoft.com/office/drawing/2014/main" id="{A512149F-11C8-6698-9A94-72F42ECF841D}"/>
              </a:ext>
            </a:extLst>
          </p:cNvPr>
          <p:cNvSpPr/>
          <p:nvPr/>
        </p:nvSpPr>
        <p:spPr>
          <a:xfrm>
            <a:off x="1259632" y="5394756"/>
            <a:ext cx="504056" cy="360040"/>
          </a:xfrm>
          <a:prstGeom prst="actionButtonMovi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a:extLst>
              <a:ext uri="{FF2B5EF4-FFF2-40B4-BE49-F238E27FC236}">
                <a16:creationId xmlns:a16="http://schemas.microsoft.com/office/drawing/2014/main" id="{22B31AD7-4391-9C36-6B58-8D601314EA21}"/>
              </a:ext>
            </a:extLst>
          </p:cNvPr>
          <p:cNvSpPr txBox="1"/>
          <p:nvPr/>
        </p:nvSpPr>
        <p:spPr>
          <a:xfrm>
            <a:off x="1835696" y="5385464"/>
            <a:ext cx="6330904" cy="369332"/>
          </a:xfrm>
          <a:prstGeom prst="rect">
            <a:avLst/>
          </a:prstGeom>
          <a:noFill/>
        </p:spPr>
        <p:txBody>
          <a:bodyPr wrap="square">
            <a:spAutoFit/>
          </a:bodyPr>
          <a:lstStyle/>
          <a:p>
            <a:r>
              <a:rPr lang="fr-FR" dirty="0">
                <a:hlinkClick r:id="rId5"/>
              </a:rPr>
              <a:t>https://www.youtube.com/watch?v=Hub6sCi2bPE</a:t>
            </a:r>
            <a:endParaRPr lang="fr-FR" dirty="0"/>
          </a:p>
        </p:txBody>
      </p:sp>
      <p:sp>
        <p:nvSpPr>
          <p:cNvPr id="3" name="Rectangle 2"/>
          <p:cNvSpPr/>
          <p:nvPr/>
        </p:nvSpPr>
        <p:spPr>
          <a:xfrm>
            <a:off x="6521388" y="2298582"/>
            <a:ext cx="2376264" cy="2308324"/>
          </a:xfrm>
          <a:prstGeom prst="rect">
            <a:avLst/>
          </a:prstGeom>
        </p:spPr>
        <p:txBody>
          <a:bodyPr wrap="square">
            <a:spAutoFit/>
          </a:bodyPr>
          <a:lstStyle/>
          <a:p>
            <a:pPr algn="ctr"/>
            <a:r>
              <a:rPr lang="fr-FR" b="1"/>
              <a:t>Les Syndicats de bassins versants ayant la compétence GEMAPI peuvent accompagner les communes sur la mise en place et le suivi technique d’un SGEP</a:t>
            </a:r>
            <a:endParaRPr lang="fr-FR"/>
          </a:p>
        </p:txBody>
      </p:sp>
      <p:sp>
        <p:nvSpPr>
          <p:cNvPr id="4" name="Accolade ouvrante 3"/>
          <p:cNvSpPr/>
          <p:nvPr/>
        </p:nvSpPr>
        <p:spPr>
          <a:xfrm>
            <a:off x="6372200" y="1870663"/>
            <a:ext cx="360040" cy="3116674"/>
          </a:xfrm>
          <a:prstGeom prst="leftBrace">
            <a:avLst>
              <a:gd name="adj1" fmla="val 202302"/>
              <a:gd name="adj2" fmla="val 46740"/>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Tree>
    <p:extLst>
      <p:ext uri="{BB962C8B-B14F-4D97-AF65-F5344CB8AC3E}">
        <p14:creationId xmlns:p14="http://schemas.microsoft.com/office/powerpoint/2010/main" val="1795881846"/>
      </p:ext>
    </p:extLst>
  </p:cSld>
  <p:clrMapOvr>
    <a:overrideClrMapping bg1="lt1" tx1="dk1" bg2="lt2" tx2="dk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323528" y="1268760"/>
            <a:ext cx="4422804" cy="4832092"/>
          </a:xfrm>
          <a:prstGeom prst="rect">
            <a:avLst/>
          </a:prstGeom>
        </p:spPr>
        <p:txBody>
          <a:bodyPr wrap="square" lIns="91440" tIns="45720" rIns="91440" bIns="45720" anchor="t">
            <a:spAutoFit/>
          </a:bodyPr>
          <a:lstStyle/>
          <a:p>
            <a:pPr marL="342900" indent="-342900">
              <a:spcBef>
                <a:spcPct val="20000"/>
              </a:spcBef>
              <a:buFont typeface="Arial" pitchFamily="34" charset="0"/>
              <a:buChar char="•"/>
            </a:pPr>
            <a:r>
              <a:rPr lang="fr-FR" sz="2000" b="1"/>
              <a:t>Gestion des eaux pluviales </a:t>
            </a:r>
            <a:endParaRPr lang="fr-FR" sz="2000"/>
          </a:p>
          <a:p>
            <a:pPr>
              <a:spcBef>
                <a:spcPct val="20000"/>
              </a:spcBef>
            </a:pPr>
            <a:endParaRPr lang="fr-FR" sz="2000"/>
          </a:p>
          <a:p>
            <a:r>
              <a:rPr lang="fr-FR" sz="1600"/>
              <a:t>L’élaboration d’un Schéma de Gestion des Eaux Pluviales :</a:t>
            </a:r>
            <a:endParaRPr lang="fr-FR" sz="1600">
              <a:ea typeface="Calibri"/>
              <a:cs typeface="Calibri"/>
            </a:endParaRPr>
          </a:p>
          <a:p>
            <a:endParaRPr lang="fr-FR" sz="1600"/>
          </a:p>
          <a:p>
            <a:pPr marL="742950" lvl="1" indent="-285750" algn="just">
              <a:buFont typeface="Arial" panose="020B0604020202020204" pitchFamily="34" charset="0"/>
              <a:buChar char="•"/>
            </a:pPr>
            <a:r>
              <a:rPr lang="fr-FR" sz="1600" b="1"/>
              <a:t>Obligatoire</a:t>
            </a:r>
            <a:r>
              <a:rPr lang="fr-FR" sz="1600"/>
              <a:t> : Depuis la Loi sur l’Eau du 3 janvier 1992. Le zonage pluvial est opposable aux tiers s’il est annexé à l’enquête publique lors de l’élaboration du PLU/PLUi.</a:t>
            </a:r>
            <a:endParaRPr lang="fr-FR" sz="1600">
              <a:ea typeface="Calibri"/>
              <a:cs typeface="Calibri"/>
            </a:endParaRPr>
          </a:p>
          <a:p>
            <a:pPr marL="742950" lvl="1" indent="-285750" algn="just">
              <a:buFont typeface="Arial" panose="020B0604020202020204" pitchFamily="34" charset="0"/>
              <a:buChar char="•"/>
            </a:pPr>
            <a:r>
              <a:rPr lang="fr-FR" sz="1600"/>
              <a:t>Outil indispensable pour les PLU et PLUi :</a:t>
            </a:r>
            <a:endParaRPr lang="fr-FR" sz="1600">
              <a:ea typeface="Calibri"/>
              <a:cs typeface="Calibri"/>
            </a:endParaRPr>
          </a:p>
          <a:p>
            <a:pPr marL="1200150" lvl="2" indent="-285750" algn="just">
              <a:buFont typeface="Wingdings" panose="05000000000000000000" pitchFamily="2" charset="2"/>
              <a:buChar char="ü"/>
            </a:pPr>
            <a:r>
              <a:rPr lang="fr-FR" sz="1600"/>
              <a:t>Règlement/zonage</a:t>
            </a:r>
            <a:endParaRPr lang="fr-FR" sz="1600">
              <a:ea typeface="Calibri"/>
              <a:cs typeface="Calibri"/>
            </a:endParaRPr>
          </a:p>
          <a:p>
            <a:pPr marL="1200150" lvl="2" indent="-285750" algn="just">
              <a:buFont typeface="Wingdings" panose="05000000000000000000" pitchFamily="2" charset="2"/>
              <a:buChar char="ü"/>
            </a:pPr>
            <a:r>
              <a:rPr lang="fr-FR" sz="1600"/>
              <a:t>Emplacements réservés</a:t>
            </a:r>
            <a:endParaRPr lang="fr-FR" sz="1600">
              <a:cs typeface="Calibri"/>
            </a:endParaRPr>
          </a:p>
          <a:p>
            <a:pPr marL="742950" lvl="1" indent="-285750" algn="just">
              <a:buFont typeface="Arial" panose="020B0604020202020204" pitchFamily="34" charset="0"/>
              <a:buChar char="•"/>
            </a:pPr>
            <a:r>
              <a:rPr lang="fr-FR" sz="1600"/>
              <a:t>Programme d’amélioration de la gestion des eaux de ruissellement</a:t>
            </a:r>
            <a:endParaRPr lang="fr-FR" sz="1600">
              <a:ea typeface="Calibri"/>
              <a:cs typeface="Calibri"/>
            </a:endParaRPr>
          </a:p>
          <a:p>
            <a:pPr marL="742950" lvl="1" indent="-285750" algn="just">
              <a:buFont typeface="Arial" panose="020B0604020202020204" pitchFamily="34" charset="0"/>
              <a:buChar char="•"/>
            </a:pPr>
            <a:r>
              <a:rPr lang="fr-FR" sz="1600"/>
              <a:t>Permet d’identifier les causes d’inondation par ruissellement</a:t>
            </a:r>
            <a:endParaRPr lang="fr-FR" sz="1600">
              <a:ea typeface="Calibri"/>
              <a:cs typeface="Calibri"/>
            </a:endParaRPr>
          </a:p>
          <a:p>
            <a:pPr>
              <a:spcBef>
                <a:spcPct val="20000"/>
              </a:spcBef>
            </a:pPr>
            <a:endParaRPr lang="fr-FR" sz="2000"/>
          </a:p>
        </p:txBody>
      </p:sp>
      <p:pic>
        <p:nvPicPr>
          <p:cNvPr id="3" name="Image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59603" y="996280"/>
            <a:ext cx="3948901" cy="2130816"/>
          </a:xfrm>
          <a:prstGeom prst="rect">
            <a:avLst/>
          </a:prstGeom>
        </p:spPr>
      </p:pic>
      <p:pic>
        <p:nvPicPr>
          <p:cNvPr id="4" name="Image 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59603" y="3289009"/>
            <a:ext cx="3955717" cy="1130205"/>
          </a:xfrm>
          <a:prstGeom prst="rect">
            <a:avLst/>
          </a:prstGeom>
        </p:spPr>
      </p:pic>
      <p:pic>
        <p:nvPicPr>
          <p:cNvPr id="5" name="Image 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746332" y="4581128"/>
            <a:ext cx="3968987" cy="1456970"/>
          </a:xfrm>
          <a:prstGeom prst="rect">
            <a:avLst/>
          </a:prstGeom>
        </p:spPr>
      </p:pic>
      <p:sp>
        <p:nvSpPr>
          <p:cNvPr id="6" name="Rectangle 5"/>
          <p:cNvSpPr/>
          <p:nvPr/>
        </p:nvSpPr>
        <p:spPr>
          <a:xfrm>
            <a:off x="4355976" y="6030074"/>
            <a:ext cx="4572000" cy="200055"/>
          </a:xfrm>
          <a:prstGeom prst="rect">
            <a:avLst/>
          </a:prstGeom>
        </p:spPr>
        <p:txBody>
          <a:bodyPr>
            <a:spAutoFit/>
          </a:bodyPr>
          <a:lstStyle/>
          <a:p>
            <a:r>
              <a:rPr lang="fr-FR" sz="700"/>
              <a:t>Source : Guide d’élaboration d’un schéma de gestion des eaux pluviales – Mai 2006 – Département Seine Maritime</a:t>
            </a:r>
          </a:p>
        </p:txBody>
      </p:sp>
    </p:spTree>
    <p:extLst>
      <p:ext uri="{BB962C8B-B14F-4D97-AF65-F5344CB8AC3E}">
        <p14:creationId xmlns:p14="http://schemas.microsoft.com/office/powerpoint/2010/main" val="453558165"/>
      </p:ext>
    </p:extLst>
  </p:cSld>
  <p:clrMapOvr>
    <a:overrideClrMapping bg1="lt1" tx1="dk1" bg2="lt2" tx2="dk2" accent1="accent1" accent2="accent2" accent3="accent3" accent4="accent4" accent5="accent5" accent6="accent6" hlink="hlink" folHlink="folHlink"/>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5324535"/>
          </a:xfrm>
          <a:prstGeom prst="rect">
            <a:avLst/>
          </a:prstGeom>
        </p:spPr>
        <p:txBody>
          <a:bodyPr wrap="square">
            <a:spAutoFit/>
          </a:bodyPr>
          <a:lstStyle/>
          <a:p>
            <a:pPr marL="342900" indent="-342900">
              <a:spcBef>
                <a:spcPct val="20000"/>
              </a:spcBef>
              <a:buFont typeface="Arial" pitchFamily="34" charset="0"/>
              <a:buChar char="•"/>
            </a:pPr>
            <a:r>
              <a:rPr lang="fr-FR" sz="2000"/>
              <a:t>Gestion des eaux pluviales :</a:t>
            </a:r>
            <a:r>
              <a:rPr lang="fr-FR" sz="2000" b="1"/>
              <a:t> </a:t>
            </a:r>
            <a:r>
              <a:rPr lang="fr-FR" sz="2000"/>
              <a:t>bibliographie intéressante</a:t>
            </a:r>
          </a:p>
          <a:p>
            <a:pPr>
              <a:spcBef>
                <a:spcPct val="20000"/>
              </a:spcBef>
            </a:pPr>
            <a:endParaRPr lang="fr-FR" sz="2000"/>
          </a:p>
          <a:p>
            <a:r>
              <a:rPr lang="fr-FR" sz="1600" err="1"/>
              <a:t>Cerema</a:t>
            </a:r>
            <a:r>
              <a:rPr lang="fr-FR" sz="1600"/>
              <a:t> : Le schéma de gestion des eaux pluviales :</a:t>
            </a:r>
          </a:p>
          <a:p>
            <a:r>
              <a:rPr lang="fr-FR" sz="1600">
                <a:hlinkClick r:id="rId5"/>
              </a:rPr>
              <a:t>https://outil2amenagement.cerema.fr/outils/schema-directeur-gestion-des-eaux-pluviales-sgep-sdgep</a:t>
            </a:r>
            <a:endParaRPr lang="fr-FR" sz="1600"/>
          </a:p>
          <a:p>
            <a:endParaRPr lang="fr-FR" sz="1600"/>
          </a:p>
          <a:p>
            <a:r>
              <a:rPr lang="fr-FR" sz="1600"/>
              <a:t>Page d’information règlementaire d’une entreprise d’aménagement :</a:t>
            </a:r>
          </a:p>
          <a:p>
            <a:r>
              <a:rPr lang="fr-FR" sz="1600">
                <a:hlinkClick r:id="rId6"/>
              </a:rPr>
              <a:t>https://www.o2d-environnement.com/observatoires/reglementation-eaux-pluviales/</a:t>
            </a:r>
            <a:endParaRPr lang="fr-FR" sz="1600"/>
          </a:p>
          <a:p>
            <a:endParaRPr lang="fr-FR" sz="1600"/>
          </a:p>
          <a:p>
            <a:r>
              <a:rPr lang="fr-FR" sz="1600"/>
              <a:t>Plus d’information et exemples :</a:t>
            </a:r>
          </a:p>
          <a:p>
            <a:r>
              <a:rPr lang="fr-FR" sz="1600">
                <a:hlinkClick r:id="rId7"/>
              </a:rPr>
              <a:t>https://www.aisne.gouv.fr/Actions-de-l-Etat/Securite-et-protection-de-la-population/Protection-civile/LE-PLAN-COMMUNAL-DE-SAUVEGARDE/Plan-Communal-de-Sauvegarde-PCS-Plan-InterCommunal-de-Sauvegarde-PICS-DICRIM</a:t>
            </a:r>
            <a:endParaRPr lang="fr-FR" sz="1600"/>
          </a:p>
          <a:p>
            <a:endParaRPr lang="fr-FR" sz="1600"/>
          </a:p>
          <a:p>
            <a:r>
              <a:rPr lang="fr-FR" sz="1600"/>
              <a:t>Le memento du maire :</a:t>
            </a:r>
          </a:p>
          <a:p>
            <a:r>
              <a:rPr lang="fr-FR" sz="1600">
                <a:hlinkClick r:id="rId8"/>
              </a:rPr>
              <a:t>https://www.mementodumaire.net/</a:t>
            </a:r>
            <a:endParaRPr lang="fr-FR" sz="1600"/>
          </a:p>
          <a:p>
            <a:endParaRPr lang="fr-FR" sz="1600"/>
          </a:p>
          <a:p>
            <a:endParaRPr lang="fr-FR" sz="1600"/>
          </a:p>
          <a:p>
            <a:endParaRPr lang="fr-FR" sz="1600"/>
          </a:p>
          <a:p>
            <a:pPr>
              <a:spcBef>
                <a:spcPct val="20000"/>
              </a:spcBef>
            </a:pPr>
            <a:endParaRPr lang="fr-FR" sz="2000"/>
          </a:p>
        </p:txBody>
      </p:sp>
    </p:spTree>
    <p:extLst>
      <p:ext uri="{BB962C8B-B14F-4D97-AF65-F5344CB8AC3E}">
        <p14:creationId xmlns:p14="http://schemas.microsoft.com/office/powerpoint/2010/main" val="1644980500"/>
      </p:ext>
    </p:extLst>
  </p:cSld>
  <p:clrMapOvr>
    <a:overrideClrMapping bg1="lt1" tx1="dk1" bg2="lt2" tx2="dk2" accent1="accent1" accent2="accent2" accent3="accent3" accent4="accent4" accent5="accent5" accent6="accent6" hlink="hlink" folHlink="folHlink"/>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8" name="Image 7" descr="Une image contenant carte, texte, atlas&#10;&#10;Description générée automatiquement">
            <a:extLst>
              <a:ext uri="{FF2B5EF4-FFF2-40B4-BE49-F238E27FC236}">
                <a16:creationId xmlns:a16="http://schemas.microsoft.com/office/drawing/2014/main" id="{0800FB10-D7B0-FC80-3FC3-A7C9AD1CDD0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83" y="1716832"/>
            <a:ext cx="5441912" cy="4497354"/>
          </a:xfrm>
          <a:prstGeom prst="rect">
            <a:avLst/>
          </a:prstGeom>
        </p:spPr>
      </p:pic>
      <p:pic>
        <p:nvPicPr>
          <p:cNvPr id="10" name="Image 9" descr="Une image contenant carte, texte, atlas&#10;&#10;Description générée automatiquement">
            <a:extLst>
              <a:ext uri="{FF2B5EF4-FFF2-40B4-BE49-F238E27FC236}">
                <a16:creationId xmlns:a16="http://schemas.microsoft.com/office/drawing/2014/main" id="{14A76B9E-82FF-0951-A4DC-7BEA5435859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272626" y="270588"/>
            <a:ext cx="3637278" cy="3041780"/>
          </a:xfrm>
          <a:prstGeom prst="rect">
            <a:avLst/>
          </a:prstGeom>
        </p:spPr>
      </p:pic>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 : </a:t>
            </a:r>
            <a:r>
              <a:rPr lang="fr-FR" sz="2800"/>
              <a:t>AEP ET EU</a:t>
            </a:r>
          </a:p>
        </p:txBody>
      </p:sp>
      <p:sp>
        <p:nvSpPr>
          <p:cNvPr id="11" name="Rectangle 10"/>
          <p:cNvSpPr/>
          <p:nvPr/>
        </p:nvSpPr>
        <p:spPr>
          <a:xfrm>
            <a:off x="149968" y="5386034"/>
            <a:ext cx="2329406" cy="584775"/>
          </a:xfrm>
          <a:prstGeom prst="rect">
            <a:avLst/>
          </a:prstGeom>
          <a:solidFill>
            <a:schemeClr val="bg1">
              <a:alpha val="48000"/>
            </a:schemeClr>
          </a:solidFill>
        </p:spPr>
        <p:txBody>
          <a:bodyPr wrap="square">
            <a:spAutoFit/>
          </a:bodyPr>
          <a:lstStyle/>
          <a:p>
            <a:pPr algn="ctr">
              <a:spcBef>
                <a:spcPct val="20000"/>
              </a:spcBef>
            </a:pPr>
            <a:r>
              <a:rPr lang="fr-FR" sz="1600"/>
              <a:t>Gestion de l’assainissement collectif</a:t>
            </a:r>
          </a:p>
        </p:txBody>
      </p:sp>
      <p:sp>
        <p:nvSpPr>
          <p:cNvPr id="6" name="Rectangle 5">
            <a:extLst>
              <a:ext uri="{FF2B5EF4-FFF2-40B4-BE49-F238E27FC236}">
                <a16:creationId xmlns:a16="http://schemas.microsoft.com/office/drawing/2014/main" id="{017B10EB-111B-37F4-2023-2846FF9E5B8C}"/>
              </a:ext>
            </a:extLst>
          </p:cNvPr>
          <p:cNvSpPr/>
          <p:nvPr/>
        </p:nvSpPr>
        <p:spPr>
          <a:xfrm>
            <a:off x="5437177" y="2455106"/>
            <a:ext cx="1413503" cy="584775"/>
          </a:xfrm>
          <a:prstGeom prst="rect">
            <a:avLst/>
          </a:prstGeom>
          <a:solidFill>
            <a:schemeClr val="bg1">
              <a:alpha val="48000"/>
            </a:schemeClr>
          </a:solidFill>
        </p:spPr>
        <p:txBody>
          <a:bodyPr wrap="square">
            <a:spAutoFit/>
          </a:bodyPr>
          <a:lstStyle/>
          <a:p>
            <a:pPr algn="ctr">
              <a:spcBef>
                <a:spcPct val="20000"/>
              </a:spcBef>
            </a:pPr>
            <a:r>
              <a:rPr lang="fr-FR" sz="1600"/>
              <a:t>Gestion de l’eau potable</a:t>
            </a:r>
          </a:p>
        </p:txBody>
      </p:sp>
      <p:pic>
        <p:nvPicPr>
          <p:cNvPr id="12" name="Image 11" descr="Une image contenant carte, texte, atlas&#10;&#10;Description générée automatiquement">
            <a:extLst>
              <a:ext uri="{FF2B5EF4-FFF2-40B4-BE49-F238E27FC236}">
                <a16:creationId xmlns:a16="http://schemas.microsoft.com/office/drawing/2014/main" id="{D8DD2663-F802-3F33-0315-7972ECBD9D3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272432" y="3312367"/>
            <a:ext cx="3637667" cy="3041780"/>
          </a:xfrm>
          <a:prstGeom prst="rect">
            <a:avLst/>
          </a:prstGeom>
        </p:spPr>
      </p:pic>
      <p:sp>
        <p:nvSpPr>
          <p:cNvPr id="7" name="Rectangle 6">
            <a:extLst>
              <a:ext uri="{FF2B5EF4-FFF2-40B4-BE49-F238E27FC236}">
                <a16:creationId xmlns:a16="http://schemas.microsoft.com/office/drawing/2014/main" id="{AB44AA10-AC6E-737D-23DA-ADC096C8E34B}"/>
              </a:ext>
            </a:extLst>
          </p:cNvPr>
          <p:cNvSpPr/>
          <p:nvPr/>
        </p:nvSpPr>
        <p:spPr>
          <a:xfrm>
            <a:off x="5350101" y="5381441"/>
            <a:ext cx="1990868" cy="830997"/>
          </a:xfrm>
          <a:prstGeom prst="rect">
            <a:avLst/>
          </a:prstGeom>
          <a:solidFill>
            <a:schemeClr val="bg1">
              <a:alpha val="48000"/>
            </a:schemeClr>
          </a:solidFill>
        </p:spPr>
        <p:txBody>
          <a:bodyPr wrap="square">
            <a:spAutoFit/>
          </a:bodyPr>
          <a:lstStyle/>
          <a:p>
            <a:pPr algn="ctr">
              <a:spcBef>
                <a:spcPct val="20000"/>
              </a:spcBef>
            </a:pPr>
            <a:r>
              <a:rPr lang="fr-FR" sz="1600"/>
              <a:t>Gestion de l’assainissement non collectif</a:t>
            </a:r>
          </a:p>
        </p:txBody>
      </p:sp>
    </p:spTree>
    <p:extLst>
      <p:ext uri="{BB962C8B-B14F-4D97-AF65-F5344CB8AC3E}">
        <p14:creationId xmlns:p14="http://schemas.microsoft.com/office/powerpoint/2010/main" val="4064680830"/>
      </p:ext>
    </p:extLst>
  </p:cSld>
  <p:clrMapOvr>
    <a:overrideClrMapping bg1="lt1" tx1="dk1" bg2="lt2" tx2="dk2" accent1="accent1" accent2="accent2" accent3="accent3" accent4="accent4" accent5="accent5" accent6="accent6" hlink="hlink" folHlink="folHlink"/>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000" b="1" dirty="0"/>
              <a:t>La commune :</a:t>
            </a:r>
            <a:r>
              <a:rPr lang="fr-FR" sz="2800" b="1" dirty="0"/>
              <a:t> </a:t>
            </a:r>
            <a:r>
              <a:rPr lang="fr-FR" sz="2000" dirty="0"/>
              <a:t>Entretien de son patrimoine foncier : parcelles, bâtis, ponts, voirie, fossés, regards eaux pluviales … </a:t>
            </a:r>
            <a:endParaRPr lang="fr-FR" sz="2800" b="1"/>
          </a:p>
        </p:txBody>
      </p:sp>
      <p:sp>
        <p:nvSpPr>
          <p:cNvPr id="8" name="ZoneTexte 7">
            <a:extLst>
              <a:ext uri="{FF2B5EF4-FFF2-40B4-BE49-F238E27FC236}">
                <a16:creationId xmlns:a16="http://schemas.microsoft.com/office/drawing/2014/main" id="{D9A462F4-DE20-0DEC-5CE9-D54AF83051AA}"/>
              </a:ext>
            </a:extLst>
          </p:cNvPr>
          <p:cNvSpPr txBox="1"/>
          <p:nvPr/>
        </p:nvSpPr>
        <p:spPr>
          <a:xfrm>
            <a:off x="1103152" y="1187042"/>
            <a:ext cx="525989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2000" b="1"/>
              <a:t>Entretien de son patrimoine foncier</a:t>
            </a:r>
            <a:endParaRPr lang="fr-FR" b="1"/>
          </a:p>
        </p:txBody>
      </p:sp>
      <p:pic>
        <p:nvPicPr>
          <p:cNvPr id="3" name="Image 2" descr="Une image contenant texte, carte, atlas&#10;&#10;Description générée automatiquement">
            <a:extLst>
              <a:ext uri="{FF2B5EF4-FFF2-40B4-BE49-F238E27FC236}">
                <a16:creationId xmlns:a16="http://schemas.microsoft.com/office/drawing/2014/main" id="{3E0A3B6E-BEFB-A081-B0D3-2E86A6B05F5A}"/>
              </a:ext>
            </a:extLst>
          </p:cNvPr>
          <p:cNvPicPr>
            <a:picLocks noChangeAspect="1"/>
          </p:cNvPicPr>
          <p:nvPr/>
        </p:nvPicPr>
        <p:blipFill>
          <a:blip r:embed="rId5"/>
          <a:stretch>
            <a:fillRect/>
          </a:stretch>
        </p:blipFill>
        <p:spPr>
          <a:xfrm>
            <a:off x="575954" y="1266857"/>
            <a:ext cx="7410450" cy="5019675"/>
          </a:xfrm>
          <a:prstGeom prst="rect">
            <a:avLst/>
          </a:prstGeom>
        </p:spPr>
      </p:pic>
    </p:spTree>
    <p:extLst>
      <p:ext uri="{BB962C8B-B14F-4D97-AF65-F5344CB8AC3E}">
        <p14:creationId xmlns:p14="http://schemas.microsoft.com/office/powerpoint/2010/main" val="1856805119"/>
      </p:ext>
    </p:extLst>
  </p:cSld>
  <p:clrMapOvr>
    <a:overrideClrMapping bg1="lt1" tx1="dk1" bg2="lt2" tx2="dk2" accent1="accent1" accent2="accent2" accent3="accent3" accent4="accent4" accent5="accent5" accent6="accent6" hlink="hlink" folHlink="folHlink"/>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8" name="ZoneTexte 7">
            <a:extLst>
              <a:ext uri="{FF2B5EF4-FFF2-40B4-BE49-F238E27FC236}">
                <a16:creationId xmlns:a16="http://schemas.microsoft.com/office/drawing/2014/main" id="{D9A462F4-DE20-0DEC-5CE9-D54AF83051AA}"/>
              </a:ext>
            </a:extLst>
          </p:cNvPr>
          <p:cNvSpPr txBox="1"/>
          <p:nvPr/>
        </p:nvSpPr>
        <p:spPr>
          <a:xfrm>
            <a:off x="1103152" y="1187042"/>
            <a:ext cx="525989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2000" b="1"/>
              <a:t>Entretien de son patrimoine foncier</a:t>
            </a:r>
            <a:endParaRPr lang="fr-FR" b="1"/>
          </a:p>
        </p:txBody>
      </p:sp>
      <p:pic>
        <p:nvPicPr>
          <p:cNvPr id="4" name="Image 3" descr="Une image contenant carte, texte, atlas&#10;&#10;Description générée automatiquement">
            <a:extLst>
              <a:ext uri="{FF2B5EF4-FFF2-40B4-BE49-F238E27FC236}">
                <a16:creationId xmlns:a16="http://schemas.microsoft.com/office/drawing/2014/main" id="{5018D0A9-567F-8F33-C991-6E80EAC60517}"/>
              </a:ext>
            </a:extLst>
          </p:cNvPr>
          <p:cNvPicPr>
            <a:picLocks noChangeAspect="1"/>
          </p:cNvPicPr>
          <p:nvPr/>
        </p:nvPicPr>
        <p:blipFill>
          <a:blip r:embed="rId5"/>
          <a:stretch>
            <a:fillRect/>
          </a:stretch>
        </p:blipFill>
        <p:spPr>
          <a:xfrm>
            <a:off x="481013" y="0"/>
            <a:ext cx="8181975" cy="6858000"/>
          </a:xfrm>
          <a:prstGeom prst="rect">
            <a:avLst/>
          </a:prstGeom>
        </p:spPr>
      </p:pic>
    </p:spTree>
    <p:extLst>
      <p:ext uri="{BB962C8B-B14F-4D97-AF65-F5344CB8AC3E}">
        <p14:creationId xmlns:p14="http://schemas.microsoft.com/office/powerpoint/2010/main" val="3257364761"/>
      </p:ext>
    </p:extLst>
  </p:cSld>
  <p:clrMapOvr>
    <a:overrideClrMapping bg1="lt1" tx1="dk1" bg2="lt2" tx2="dk2" accent1="accent1" accent2="accent2" accent3="accent3" accent4="accent4" accent5="accent5" accent6="accent6" hlink="hlink" folHlink="folHlink"/>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4" name="Image 23" descr="Une image contenant carte, texte, atlas&#10;&#10;Description générée automatiquement">
            <a:extLst>
              <a:ext uri="{FF2B5EF4-FFF2-40B4-BE49-F238E27FC236}">
                <a16:creationId xmlns:a16="http://schemas.microsoft.com/office/drawing/2014/main" id="{939CB22E-7ECC-D83B-C0F3-99C900D7BAE5}"/>
              </a:ext>
            </a:extLst>
          </p:cNvPr>
          <p:cNvPicPr>
            <a:picLocks noChangeAspect="1"/>
          </p:cNvPicPr>
          <p:nvPr/>
        </p:nvPicPr>
        <p:blipFill>
          <a:blip r:embed="rId4"/>
          <a:stretch>
            <a:fillRect/>
          </a:stretch>
        </p:blipFill>
        <p:spPr>
          <a:xfrm>
            <a:off x="481012" y="0"/>
            <a:ext cx="8181975" cy="6858000"/>
          </a:xfrm>
          <a:prstGeom prst="rect">
            <a:avLst/>
          </a:prstGeom>
        </p:spPr>
      </p:pic>
      <p:sp>
        <p:nvSpPr>
          <p:cNvPr id="2" name="ZoneTexte 1">
            <a:extLst>
              <a:ext uri="{FF2B5EF4-FFF2-40B4-BE49-F238E27FC236}">
                <a16:creationId xmlns:a16="http://schemas.microsoft.com/office/drawing/2014/main" id="{E5F1C7FC-AAC5-2024-3919-14BA2B091131}"/>
              </a:ext>
            </a:extLst>
          </p:cNvPr>
          <p:cNvSpPr txBox="1"/>
          <p:nvPr/>
        </p:nvSpPr>
        <p:spPr>
          <a:xfrm>
            <a:off x="4911406" y="179685"/>
            <a:ext cx="862614"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STEP + </a:t>
            </a:r>
            <a:r>
              <a:rPr lang="fr-FR" sz="1400" err="1">
                <a:cs typeface="Calibri"/>
              </a:rPr>
              <a:t>Pimpine</a:t>
            </a:r>
            <a:r>
              <a:rPr lang="fr-FR" sz="1400">
                <a:cs typeface="Calibri"/>
              </a:rPr>
              <a:t> RD RG</a:t>
            </a:r>
            <a:endParaRPr lang="fr-FR" sz="1400"/>
          </a:p>
        </p:txBody>
      </p:sp>
      <p:sp>
        <p:nvSpPr>
          <p:cNvPr id="5" name="ZoneTexte 4">
            <a:extLst>
              <a:ext uri="{FF2B5EF4-FFF2-40B4-BE49-F238E27FC236}">
                <a16:creationId xmlns:a16="http://schemas.microsoft.com/office/drawing/2014/main" id="{984B3AB3-D5FE-BD05-4AB1-60AD130914A6}"/>
              </a:ext>
            </a:extLst>
          </p:cNvPr>
          <p:cNvSpPr txBox="1"/>
          <p:nvPr/>
        </p:nvSpPr>
        <p:spPr>
          <a:xfrm>
            <a:off x="7656602" y="3573746"/>
            <a:ext cx="1008235"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Chemin + RG </a:t>
            </a:r>
            <a:r>
              <a:rPr lang="fr-FR" sz="1400" err="1">
                <a:cs typeface="Calibri"/>
              </a:rPr>
              <a:t>Pimpine</a:t>
            </a:r>
            <a:endParaRPr lang="fr-FR" sz="1400" err="1"/>
          </a:p>
        </p:txBody>
      </p:sp>
      <p:cxnSp>
        <p:nvCxnSpPr>
          <p:cNvPr id="8" name="Connecteur droit avec flèche 7">
            <a:extLst>
              <a:ext uri="{FF2B5EF4-FFF2-40B4-BE49-F238E27FC236}">
                <a16:creationId xmlns:a16="http://schemas.microsoft.com/office/drawing/2014/main" id="{86D06A68-EC5D-7333-8AE0-71F0B554CE6E}"/>
              </a:ext>
            </a:extLst>
          </p:cNvPr>
          <p:cNvCxnSpPr/>
          <p:nvPr/>
        </p:nvCxnSpPr>
        <p:spPr>
          <a:xfrm flipH="1" flipV="1">
            <a:off x="7347144" y="3593711"/>
            <a:ext cx="349388" cy="3294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ZoneTexte 8">
            <a:extLst>
              <a:ext uri="{FF2B5EF4-FFF2-40B4-BE49-F238E27FC236}">
                <a16:creationId xmlns:a16="http://schemas.microsoft.com/office/drawing/2014/main" id="{FEB818C0-607C-8A39-5548-A2E0D7E4E998}"/>
              </a:ext>
            </a:extLst>
          </p:cNvPr>
          <p:cNvSpPr txBox="1"/>
          <p:nvPr/>
        </p:nvSpPr>
        <p:spPr>
          <a:xfrm>
            <a:off x="6308959" y="5180933"/>
            <a:ext cx="100823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Cimetière</a:t>
            </a:r>
            <a:endParaRPr lang="fr-FR" sz="1400">
              <a:ea typeface="Calibri"/>
              <a:cs typeface="Calibri"/>
            </a:endParaRPr>
          </a:p>
        </p:txBody>
      </p:sp>
      <p:cxnSp>
        <p:nvCxnSpPr>
          <p:cNvPr id="10" name="Connecteur droit avec flèche 9">
            <a:extLst>
              <a:ext uri="{FF2B5EF4-FFF2-40B4-BE49-F238E27FC236}">
                <a16:creationId xmlns:a16="http://schemas.microsoft.com/office/drawing/2014/main" id="{56553D93-CF62-40BE-83DF-2D46F0677DAF}"/>
              </a:ext>
            </a:extLst>
          </p:cNvPr>
          <p:cNvCxnSpPr/>
          <p:nvPr/>
        </p:nvCxnSpPr>
        <p:spPr>
          <a:xfrm flipH="1">
            <a:off x="5101074" y="948338"/>
            <a:ext cx="259545" cy="30946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ZoneTexte 10">
            <a:extLst>
              <a:ext uri="{FF2B5EF4-FFF2-40B4-BE49-F238E27FC236}">
                <a16:creationId xmlns:a16="http://schemas.microsoft.com/office/drawing/2014/main" id="{F063BAC3-BD5F-0472-8567-276BE60B1F95}"/>
              </a:ext>
            </a:extLst>
          </p:cNvPr>
          <p:cNvSpPr txBox="1"/>
          <p:nvPr/>
        </p:nvSpPr>
        <p:spPr>
          <a:xfrm>
            <a:off x="4288536" y="3224356"/>
            <a:ext cx="94230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a:cs typeface="Calibri"/>
              </a:rPr>
              <a:t>Eaux pluviales</a:t>
            </a:r>
          </a:p>
        </p:txBody>
      </p:sp>
      <p:cxnSp>
        <p:nvCxnSpPr>
          <p:cNvPr id="12" name="Connecteur droit avec flèche 11">
            <a:extLst>
              <a:ext uri="{FF2B5EF4-FFF2-40B4-BE49-F238E27FC236}">
                <a16:creationId xmlns:a16="http://schemas.microsoft.com/office/drawing/2014/main" id="{E366CBB9-A3FE-7A35-4C57-598CF60F60B5}"/>
              </a:ext>
            </a:extLst>
          </p:cNvPr>
          <p:cNvCxnSpPr/>
          <p:nvPr/>
        </p:nvCxnSpPr>
        <p:spPr>
          <a:xfrm>
            <a:off x="5160968" y="3633641"/>
            <a:ext cx="678813" cy="38931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ZoneTexte 12">
            <a:extLst>
              <a:ext uri="{FF2B5EF4-FFF2-40B4-BE49-F238E27FC236}">
                <a16:creationId xmlns:a16="http://schemas.microsoft.com/office/drawing/2014/main" id="{FA742BD8-37C4-F4A1-91BF-58828A180229}"/>
              </a:ext>
            </a:extLst>
          </p:cNvPr>
          <p:cNvSpPr txBox="1"/>
          <p:nvPr/>
        </p:nvSpPr>
        <p:spPr>
          <a:xfrm>
            <a:off x="3683554" y="6039431"/>
            <a:ext cx="113800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Voierie lotissement</a:t>
            </a:r>
          </a:p>
        </p:txBody>
      </p:sp>
      <p:sp>
        <p:nvSpPr>
          <p:cNvPr id="14" name="ZoneTexte 13">
            <a:extLst>
              <a:ext uri="{FF2B5EF4-FFF2-40B4-BE49-F238E27FC236}">
                <a16:creationId xmlns:a16="http://schemas.microsoft.com/office/drawing/2014/main" id="{098A6CDB-2C88-1C6B-D395-4E8F06F315E7}"/>
              </a:ext>
            </a:extLst>
          </p:cNvPr>
          <p:cNvSpPr txBox="1"/>
          <p:nvPr/>
        </p:nvSpPr>
        <p:spPr>
          <a:xfrm>
            <a:off x="6808086" y="6149239"/>
            <a:ext cx="100823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Stade</a:t>
            </a:r>
          </a:p>
        </p:txBody>
      </p:sp>
      <p:sp>
        <p:nvSpPr>
          <p:cNvPr id="15" name="ZoneTexte 14">
            <a:extLst>
              <a:ext uri="{FF2B5EF4-FFF2-40B4-BE49-F238E27FC236}">
                <a16:creationId xmlns:a16="http://schemas.microsoft.com/office/drawing/2014/main" id="{C046D8B2-8FD2-8940-EAF5-3D9B7A884C69}"/>
              </a:ext>
            </a:extLst>
          </p:cNvPr>
          <p:cNvSpPr txBox="1"/>
          <p:nvPr/>
        </p:nvSpPr>
        <p:spPr>
          <a:xfrm>
            <a:off x="6089344" y="5490392"/>
            <a:ext cx="100823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Eglise</a:t>
            </a:r>
          </a:p>
        </p:txBody>
      </p:sp>
      <p:sp>
        <p:nvSpPr>
          <p:cNvPr id="16" name="ZoneTexte 15">
            <a:extLst>
              <a:ext uri="{FF2B5EF4-FFF2-40B4-BE49-F238E27FC236}">
                <a16:creationId xmlns:a16="http://schemas.microsoft.com/office/drawing/2014/main" id="{0179D7E1-B5AA-E118-123F-C375A8F5D376}"/>
              </a:ext>
            </a:extLst>
          </p:cNvPr>
          <p:cNvSpPr txBox="1"/>
          <p:nvPr/>
        </p:nvSpPr>
        <p:spPr>
          <a:xfrm>
            <a:off x="5500374" y="4871474"/>
            <a:ext cx="80858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Musée + Halle</a:t>
            </a:r>
          </a:p>
        </p:txBody>
      </p:sp>
      <p:sp>
        <p:nvSpPr>
          <p:cNvPr id="17" name="ZoneTexte 16">
            <a:extLst>
              <a:ext uri="{FF2B5EF4-FFF2-40B4-BE49-F238E27FC236}">
                <a16:creationId xmlns:a16="http://schemas.microsoft.com/office/drawing/2014/main" id="{43D68668-F2B4-F28D-E135-D5DB64F5F092}"/>
              </a:ext>
            </a:extLst>
          </p:cNvPr>
          <p:cNvSpPr txBox="1"/>
          <p:nvPr/>
        </p:nvSpPr>
        <p:spPr>
          <a:xfrm>
            <a:off x="1147990" y="2066383"/>
            <a:ext cx="1138007"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Fossés et Voierie communale</a:t>
            </a:r>
          </a:p>
        </p:txBody>
      </p:sp>
      <p:cxnSp>
        <p:nvCxnSpPr>
          <p:cNvPr id="18" name="Connecteur droit avec flèche 17">
            <a:extLst>
              <a:ext uri="{FF2B5EF4-FFF2-40B4-BE49-F238E27FC236}">
                <a16:creationId xmlns:a16="http://schemas.microsoft.com/office/drawing/2014/main" id="{6EF6C9AC-49D2-5C69-4A68-2BB51BBBC80D}"/>
              </a:ext>
            </a:extLst>
          </p:cNvPr>
          <p:cNvCxnSpPr/>
          <p:nvPr/>
        </p:nvCxnSpPr>
        <p:spPr>
          <a:xfrm flipV="1">
            <a:off x="1996505" y="958322"/>
            <a:ext cx="1966559" cy="11479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Connecteur droit avec flèche 18">
            <a:extLst>
              <a:ext uri="{FF2B5EF4-FFF2-40B4-BE49-F238E27FC236}">
                <a16:creationId xmlns:a16="http://schemas.microsoft.com/office/drawing/2014/main" id="{3B1AE606-5D79-C302-6A8A-07952F81E65E}"/>
              </a:ext>
            </a:extLst>
          </p:cNvPr>
          <p:cNvCxnSpPr>
            <a:cxnSpLocks/>
          </p:cNvCxnSpPr>
          <p:nvPr/>
        </p:nvCxnSpPr>
        <p:spPr>
          <a:xfrm flipH="1" flipV="1">
            <a:off x="1088094" y="1796855"/>
            <a:ext cx="339407" cy="31944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necteur droit avec flèche 19">
            <a:extLst>
              <a:ext uri="{FF2B5EF4-FFF2-40B4-BE49-F238E27FC236}">
                <a16:creationId xmlns:a16="http://schemas.microsoft.com/office/drawing/2014/main" id="{1F9FD813-9F71-6602-FF45-DF32EDAD58F1}"/>
              </a:ext>
            </a:extLst>
          </p:cNvPr>
          <p:cNvCxnSpPr>
            <a:cxnSpLocks/>
          </p:cNvCxnSpPr>
          <p:nvPr/>
        </p:nvCxnSpPr>
        <p:spPr>
          <a:xfrm flipH="1">
            <a:off x="1956574" y="2805090"/>
            <a:ext cx="39931" cy="7586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necteur droit avec flèche 20">
            <a:extLst>
              <a:ext uri="{FF2B5EF4-FFF2-40B4-BE49-F238E27FC236}">
                <a16:creationId xmlns:a16="http://schemas.microsoft.com/office/drawing/2014/main" id="{CD1C1C41-DA41-A46A-5CF7-A63B67F35D44}"/>
              </a:ext>
            </a:extLst>
          </p:cNvPr>
          <p:cNvCxnSpPr>
            <a:cxnSpLocks/>
          </p:cNvCxnSpPr>
          <p:nvPr/>
        </p:nvCxnSpPr>
        <p:spPr>
          <a:xfrm flipV="1">
            <a:off x="2156226" y="1397553"/>
            <a:ext cx="2226104" cy="12378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necteur droit avec flèche 21">
            <a:extLst>
              <a:ext uri="{FF2B5EF4-FFF2-40B4-BE49-F238E27FC236}">
                <a16:creationId xmlns:a16="http://schemas.microsoft.com/office/drawing/2014/main" id="{F8DA812A-A91E-020A-E762-720B7E697BC4}"/>
              </a:ext>
            </a:extLst>
          </p:cNvPr>
          <p:cNvCxnSpPr>
            <a:cxnSpLocks/>
          </p:cNvCxnSpPr>
          <p:nvPr/>
        </p:nvCxnSpPr>
        <p:spPr>
          <a:xfrm flipH="1">
            <a:off x="1417517" y="2805089"/>
            <a:ext cx="99827" cy="237584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necteur droit avec flèche 22">
            <a:extLst>
              <a:ext uri="{FF2B5EF4-FFF2-40B4-BE49-F238E27FC236}">
                <a16:creationId xmlns:a16="http://schemas.microsoft.com/office/drawing/2014/main" id="{15BF5002-0CDC-0365-17C5-7825AB650C00}"/>
              </a:ext>
            </a:extLst>
          </p:cNvPr>
          <p:cNvCxnSpPr>
            <a:cxnSpLocks/>
          </p:cNvCxnSpPr>
          <p:nvPr/>
        </p:nvCxnSpPr>
        <p:spPr>
          <a:xfrm>
            <a:off x="2016471" y="2835038"/>
            <a:ext cx="1627152" cy="25255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9080833"/>
      </p:ext>
    </p:extLst>
  </p:cSld>
  <p:clrMapOvr>
    <a:overrideClrMapping bg1="lt1" tx1="dk1" bg2="lt2" tx2="dk2" accent1="accent1" accent2="accent2" accent3="accent3" accent4="accent4" accent5="accent5" accent6="accent6" hlink="hlink" folHlink="folHlink"/>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4" name="Image 23" descr="Une image contenant carte, texte&#10;&#10;Description générée automatiquement">
            <a:extLst>
              <a:ext uri="{FF2B5EF4-FFF2-40B4-BE49-F238E27FC236}">
                <a16:creationId xmlns:a16="http://schemas.microsoft.com/office/drawing/2014/main" id="{0FD80676-A31D-49FE-016E-517E4621F050}"/>
              </a:ext>
            </a:extLst>
          </p:cNvPr>
          <p:cNvPicPr>
            <a:picLocks noChangeAspect="1"/>
          </p:cNvPicPr>
          <p:nvPr/>
        </p:nvPicPr>
        <p:blipFill rotWithShape="1">
          <a:blip r:embed="rId4"/>
          <a:srcRect l="39450" t="28162" b="-169"/>
          <a:stretch/>
        </p:blipFill>
        <p:spPr>
          <a:xfrm>
            <a:off x="1321266" y="213293"/>
            <a:ext cx="7822738" cy="6336111"/>
          </a:xfrm>
          <a:prstGeom prst="rect">
            <a:avLst/>
          </a:prstGeom>
        </p:spPr>
      </p:pic>
      <p:sp>
        <p:nvSpPr>
          <p:cNvPr id="2" name="ZoneTexte 1">
            <a:extLst>
              <a:ext uri="{FF2B5EF4-FFF2-40B4-BE49-F238E27FC236}">
                <a16:creationId xmlns:a16="http://schemas.microsoft.com/office/drawing/2014/main" id="{6414C3F4-305C-7879-0A5D-D17E1C6F1564}"/>
              </a:ext>
            </a:extLst>
          </p:cNvPr>
          <p:cNvSpPr txBox="1"/>
          <p:nvPr/>
        </p:nvSpPr>
        <p:spPr>
          <a:xfrm>
            <a:off x="1447100" y="2233569"/>
            <a:ext cx="2002871" cy="1200329"/>
          </a:xfrm>
          <a:prstGeom prst="rect">
            <a:avLst/>
          </a:prstGeom>
          <a:solidFill>
            <a:srgbClr val="FFFFFF">
              <a:alpha val="33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a:cs typeface="Calibri"/>
              </a:rPr>
              <a:t>Propriété privée de la commune : parcellaire dont le ruisseau</a:t>
            </a:r>
            <a:endParaRPr lang="fr-FR"/>
          </a:p>
        </p:txBody>
      </p:sp>
      <p:cxnSp>
        <p:nvCxnSpPr>
          <p:cNvPr id="3" name="Connecteur droit avec flèche 2">
            <a:extLst>
              <a:ext uri="{FF2B5EF4-FFF2-40B4-BE49-F238E27FC236}">
                <a16:creationId xmlns:a16="http://schemas.microsoft.com/office/drawing/2014/main" id="{037C1B9E-49A1-897B-E6C9-F99D2DA65D92}"/>
              </a:ext>
            </a:extLst>
          </p:cNvPr>
          <p:cNvCxnSpPr/>
          <p:nvPr/>
        </p:nvCxnSpPr>
        <p:spPr>
          <a:xfrm>
            <a:off x="3376569" y="3124898"/>
            <a:ext cx="1048623" cy="1101055"/>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4" name="ZoneTexte 3">
            <a:extLst>
              <a:ext uri="{FF2B5EF4-FFF2-40B4-BE49-F238E27FC236}">
                <a16:creationId xmlns:a16="http://schemas.microsoft.com/office/drawing/2014/main" id="{3D668278-9CCE-08A7-9694-084027C53CDA}"/>
              </a:ext>
            </a:extLst>
          </p:cNvPr>
          <p:cNvSpPr txBox="1"/>
          <p:nvPr/>
        </p:nvSpPr>
        <p:spPr>
          <a:xfrm>
            <a:off x="6564384" y="4687348"/>
            <a:ext cx="2002871" cy="923330"/>
          </a:xfrm>
          <a:prstGeom prst="rect">
            <a:avLst/>
          </a:prstGeom>
          <a:solidFill>
            <a:srgbClr val="FFFFFF">
              <a:alpha val="33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a:cs typeface="Calibri"/>
              </a:rPr>
              <a:t>Domaine public de la commune : voierie</a:t>
            </a:r>
          </a:p>
        </p:txBody>
      </p:sp>
      <p:cxnSp>
        <p:nvCxnSpPr>
          <p:cNvPr id="5" name="Connecteur droit avec flèche 4">
            <a:extLst>
              <a:ext uri="{FF2B5EF4-FFF2-40B4-BE49-F238E27FC236}">
                <a16:creationId xmlns:a16="http://schemas.microsoft.com/office/drawing/2014/main" id="{BD13891D-3511-46BA-4437-4CAD9A7A6ACC}"/>
              </a:ext>
            </a:extLst>
          </p:cNvPr>
          <p:cNvCxnSpPr>
            <a:cxnSpLocks/>
          </p:cNvCxnSpPr>
          <p:nvPr/>
        </p:nvCxnSpPr>
        <p:spPr>
          <a:xfrm flipH="1" flipV="1">
            <a:off x="4697835" y="4152550"/>
            <a:ext cx="1772174" cy="765495"/>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6587089"/>
      </p:ext>
    </p:extLst>
  </p:cSld>
  <p:clrMapOvr>
    <a:overrideClrMapping bg1="lt1" tx1="dk1" bg2="lt2" tx2="dk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959302"/>
            <a:ext cx="8259547" cy="1015663"/>
          </a:xfrm>
          <a:prstGeom prst="rect">
            <a:avLst/>
          </a:prstGeom>
        </p:spPr>
        <p:txBody>
          <a:bodyPr wrap="square">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1600"/>
          </a:p>
          <a:p>
            <a:pPr>
              <a:spcBef>
                <a:spcPct val="20000"/>
              </a:spcBef>
            </a:pPr>
            <a:endParaRPr lang="fr-FR" sz="2000"/>
          </a:p>
        </p:txBody>
      </p:sp>
      <p:sp>
        <p:nvSpPr>
          <p:cNvPr id="3" name="ZoneTexte 2"/>
          <p:cNvSpPr txBox="1"/>
          <p:nvPr/>
        </p:nvSpPr>
        <p:spPr>
          <a:xfrm>
            <a:off x="6059847" y="1715059"/>
            <a:ext cx="1689372" cy="307777"/>
          </a:xfrm>
          <a:prstGeom prst="rect">
            <a:avLst/>
          </a:prstGeom>
        </p:spPr>
        <p:style>
          <a:lnRef idx="1">
            <a:schemeClr val="accent2"/>
          </a:lnRef>
          <a:fillRef idx="2">
            <a:schemeClr val="accent2"/>
          </a:fillRef>
          <a:effectRef idx="1">
            <a:schemeClr val="accent2"/>
          </a:effectRef>
          <a:fontRef idx="minor">
            <a:schemeClr val="dk1"/>
          </a:fontRef>
        </p:style>
        <p:txBody>
          <a:bodyPr wrap="square" lIns="91440" tIns="45720" rIns="91440" bIns="45720" rtlCol="0" anchor="t">
            <a:spAutoFit/>
          </a:bodyPr>
          <a:lstStyle/>
          <a:p>
            <a:pPr algn="ctr"/>
            <a:r>
              <a:rPr lang="fr-FR" sz="1400" b="1" i="1">
                <a:solidFill>
                  <a:schemeClr val="dk1"/>
                </a:solidFill>
              </a:rPr>
              <a:t>chaine d'instruction </a:t>
            </a:r>
          </a:p>
        </p:txBody>
      </p:sp>
      <p:sp>
        <p:nvSpPr>
          <p:cNvPr id="5" name="ZoneTexte 4">
            <a:extLst>
              <a:ext uri="{FF2B5EF4-FFF2-40B4-BE49-F238E27FC236}">
                <a16:creationId xmlns:a16="http://schemas.microsoft.com/office/drawing/2014/main" id="{63364B05-7BC6-AD9C-34F9-EF89B0B94302}"/>
              </a:ext>
            </a:extLst>
          </p:cNvPr>
          <p:cNvSpPr txBox="1"/>
          <p:nvPr/>
        </p:nvSpPr>
        <p:spPr>
          <a:xfrm>
            <a:off x="125835" y="2653018"/>
            <a:ext cx="1163970" cy="1384995"/>
          </a:xfrm>
          <a:prstGeom prst="rect">
            <a:avLst/>
          </a:prstGeom>
          <a:solidFill>
            <a:schemeClr val="bg1"/>
          </a:solid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Le pétitionnaire dépose :</a:t>
            </a:r>
          </a:p>
          <a:p>
            <a:r>
              <a:rPr lang="fr-FR" sz="1400">
                <a:cs typeface="Calibri"/>
              </a:rPr>
              <a:t>PC</a:t>
            </a:r>
          </a:p>
          <a:p>
            <a:r>
              <a:rPr lang="fr-FR" sz="1400">
                <a:cs typeface="Calibri"/>
              </a:rPr>
              <a:t>PA</a:t>
            </a:r>
          </a:p>
          <a:p>
            <a:r>
              <a:rPr lang="fr-FR" sz="1400">
                <a:cs typeface="Calibri"/>
              </a:rPr>
              <a:t>DP...</a:t>
            </a:r>
          </a:p>
        </p:txBody>
      </p:sp>
      <p:cxnSp>
        <p:nvCxnSpPr>
          <p:cNvPr id="6" name="Connecteur droit avec flèche 5">
            <a:extLst>
              <a:ext uri="{FF2B5EF4-FFF2-40B4-BE49-F238E27FC236}">
                <a16:creationId xmlns:a16="http://schemas.microsoft.com/office/drawing/2014/main" id="{36009B28-CD2B-41D8-0D61-65EEC614BEC3}"/>
              </a:ext>
            </a:extLst>
          </p:cNvPr>
          <p:cNvCxnSpPr/>
          <p:nvPr/>
        </p:nvCxnSpPr>
        <p:spPr>
          <a:xfrm>
            <a:off x="1289809" y="3687950"/>
            <a:ext cx="346045" cy="10485"/>
          </a:xfrm>
          <a:prstGeom prst="straightConnector1">
            <a:avLst/>
          </a:prstGeom>
          <a:ln w="28575">
            <a:solidFill>
              <a:srgbClr val="000000"/>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7" name="ZoneTexte 6">
            <a:extLst>
              <a:ext uri="{FF2B5EF4-FFF2-40B4-BE49-F238E27FC236}">
                <a16:creationId xmlns:a16="http://schemas.microsoft.com/office/drawing/2014/main" id="{A48C7C62-4A72-B9FF-8205-E14DCBDEF4F0}"/>
              </a:ext>
            </a:extLst>
          </p:cNvPr>
          <p:cNvSpPr txBox="1"/>
          <p:nvPr/>
        </p:nvSpPr>
        <p:spPr>
          <a:xfrm>
            <a:off x="1635852" y="3571090"/>
            <a:ext cx="681605" cy="307777"/>
          </a:xfrm>
          <a:prstGeom prst="rect">
            <a:avLst/>
          </a:prstGeom>
          <a:no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fr-FR" sz="1400">
                <a:cs typeface="Calibri"/>
              </a:rPr>
              <a:t>Mairie</a:t>
            </a:r>
            <a:endParaRPr lang="fr-FR" sz="1400"/>
          </a:p>
        </p:txBody>
      </p:sp>
      <p:sp>
        <p:nvSpPr>
          <p:cNvPr id="9" name="ZoneTexte 8">
            <a:extLst>
              <a:ext uri="{FF2B5EF4-FFF2-40B4-BE49-F238E27FC236}">
                <a16:creationId xmlns:a16="http://schemas.microsoft.com/office/drawing/2014/main" id="{315C0AC4-2716-3B5F-00BB-DB4B9D851C63}"/>
              </a:ext>
            </a:extLst>
          </p:cNvPr>
          <p:cNvSpPr txBox="1"/>
          <p:nvPr/>
        </p:nvSpPr>
        <p:spPr>
          <a:xfrm>
            <a:off x="1637318" y="5012421"/>
            <a:ext cx="1646337" cy="954107"/>
          </a:xfrm>
          <a:prstGeom prst="rect">
            <a:avLst/>
          </a:prstGeom>
          <a:no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Service instructeur :</a:t>
            </a:r>
          </a:p>
          <a:p>
            <a:pPr marL="285750" indent="-285750">
              <a:buFont typeface="Arial"/>
              <a:buChar char="•"/>
            </a:pPr>
            <a:r>
              <a:rPr lang="fr-FR" sz="1400">
                <a:cs typeface="Calibri"/>
              </a:rPr>
              <a:t>Régie Mairie</a:t>
            </a:r>
          </a:p>
          <a:p>
            <a:pPr marL="285750" indent="-285750">
              <a:buFont typeface="Arial"/>
              <a:buChar char="•"/>
            </a:pPr>
            <a:r>
              <a:rPr lang="fr-FR" sz="1400">
                <a:cs typeface="Calibri"/>
              </a:rPr>
              <a:t>EDS PETR</a:t>
            </a:r>
          </a:p>
          <a:p>
            <a:pPr marL="285750" indent="-285750">
              <a:buFont typeface="Arial"/>
              <a:buChar char="•"/>
            </a:pPr>
            <a:r>
              <a:rPr lang="fr-FR" sz="1400">
                <a:cs typeface="Calibri"/>
              </a:rPr>
              <a:t>SDEEG</a:t>
            </a:r>
          </a:p>
        </p:txBody>
      </p:sp>
      <p:sp>
        <p:nvSpPr>
          <p:cNvPr id="10" name="ZoneTexte 9">
            <a:extLst>
              <a:ext uri="{FF2B5EF4-FFF2-40B4-BE49-F238E27FC236}">
                <a16:creationId xmlns:a16="http://schemas.microsoft.com/office/drawing/2014/main" id="{B5A74821-D80D-DF75-7A01-CE0DCE4E9F31}"/>
              </a:ext>
            </a:extLst>
          </p:cNvPr>
          <p:cNvSpPr txBox="1"/>
          <p:nvPr/>
        </p:nvSpPr>
        <p:spPr>
          <a:xfrm>
            <a:off x="4954952" y="5067601"/>
            <a:ext cx="1943203" cy="523220"/>
          </a:xfrm>
          <a:prstGeom prst="rect">
            <a:avLst/>
          </a:prstGeom>
          <a:no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Consultation </a:t>
            </a:r>
            <a:r>
              <a:rPr lang="fr-FR" sz="1400" dirty="0">
                <a:cs typeface="Calibri"/>
              </a:rPr>
              <a:t>DDTM (ERP, N2000, </a:t>
            </a:r>
            <a:r>
              <a:rPr lang="fr-FR" sz="1400" dirty="0" err="1">
                <a:cs typeface="Calibri"/>
              </a:rPr>
              <a:t>Défrich</a:t>
            </a:r>
            <a:r>
              <a:rPr lang="fr-FR" sz="1400" dirty="0">
                <a:cs typeface="Calibri"/>
              </a:rPr>
              <a:t>,…)</a:t>
            </a:r>
            <a:endParaRPr lang="fr-FR" sz="1400">
              <a:cs typeface="Calibri"/>
            </a:endParaRPr>
          </a:p>
        </p:txBody>
      </p:sp>
      <p:sp>
        <p:nvSpPr>
          <p:cNvPr id="12" name="ZoneTexte 11">
            <a:extLst>
              <a:ext uri="{FF2B5EF4-FFF2-40B4-BE49-F238E27FC236}">
                <a16:creationId xmlns:a16="http://schemas.microsoft.com/office/drawing/2014/main" id="{56611ABA-15CD-75E0-22A4-F138E0EFD1CC}"/>
              </a:ext>
            </a:extLst>
          </p:cNvPr>
          <p:cNvSpPr txBox="1"/>
          <p:nvPr/>
        </p:nvSpPr>
        <p:spPr>
          <a:xfrm>
            <a:off x="4984900" y="3010970"/>
            <a:ext cx="1384182" cy="523220"/>
          </a:xfrm>
          <a:prstGeom prst="rect">
            <a:avLst/>
          </a:prstGeom>
          <a:no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Consultation Syndicat </a:t>
            </a:r>
            <a:r>
              <a:rPr lang="fr-FR" sz="1400" dirty="0">
                <a:cs typeface="Calibri"/>
              </a:rPr>
              <a:t>AEP/EU</a:t>
            </a:r>
            <a:endParaRPr lang="fr-FR" sz="1400">
              <a:cs typeface="Calibri"/>
            </a:endParaRPr>
          </a:p>
        </p:txBody>
      </p:sp>
      <p:sp>
        <p:nvSpPr>
          <p:cNvPr id="14" name="ZoneTexte 13">
            <a:extLst>
              <a:ext uri="{FF2B5EF4-FFF2-40B4-BE49-F238E27FC236}">
                <a16:creationId xmlns:a16="http://schemas.microsoft.com/office/drawing/2014/main" id="{B5CC603C-68B8-8991-706E-BFE9A633198C}"/>
              </a:ext>
            </a:extLst>
          </p:cNvPr>
          <p:cNvSpPr txBox="1"/>
          <p:nvPr/>
        </p:nvSpPr>
        <p:spPr>
          <a:xfrm>
            <a:off x="4954953" y="4486918"/>
            <a:ext cx="1553885" cy="523220"/>
          </a:xfrm>
          <a:prstGeom prst="rect">
            <a:avLst/>
          </a:prstGeom>
          <a:no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Consultation </a:t>
            </a:r>
            <a:r>
              <a:rPr lang="fr-FR" sz="1400" dirty="0">
                <a:cs typeface="Calibri"/>
              </a:rPr>
              <a:t>SDIS, RTE,  TEREGA</a:t>
            </a:r>
            <a:endParaRPr lang="fr-FR" sz="1400">
              <a:cs typeface="Calibri"/>
            </a:endParaRPr>
          </a:p>
        </p:txBody>
      </p:sp>
      <p:cxnSp>
        <p:nvCxnSpPr>
          <p:cNvPr id="15" name="Connecteur droit avec flèche 14">
            <a:extLst>
              <a:ext uri="{FF2B5EF4-FFF2-40B4-BE49-F238E27FC236}">
                <a16:creationId xmlns:a16="http://schemas.microsoft.com/office/drawing/2014/main" id="{80BFB5DA-77E3-F5EF-4D45-E7EB5FB0781B}"/>
              </a:ext>
            </a:extLst>
          </p:cNvPr>
          <p:cNvCxnSpPr>
            <a:cxnSpLocks/>
          </p:cNvCxnSpPr>
          <p:nvPr/>
        </p:nvCxnSpPr>
        <p:spPr>
          <a:xfrm flipV="1">
            <a:off x="2325838" y="3211948"/>
            <a:ext cx="2688505" cy="516939"/>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necteur droit avec flèche 16">
            <a:extLst>
              <a:ext uri="{FF2B5EF4-FFF2-40B4-BE49-F238E27FC236}">
                <a16:creationId xmlns:a16="http://schemas.microsoft.com/office/drawing/2014/main" id="{8A7DBA7A-8039-F0CE-0E80-DB518F826175}"/>
              </a:ext>
            </a:extLst>
          </p:cNvPr>
          <p:cNvCxnSpPr>
            <a:cxnSpLocks/>
          </p:cNvCxnSpPr>
          <p:nvPr/>
        </p:nvCxnSpPr>
        <p:spPr>
          <a:xfrm flipV="1">
            <a:off x="3293638" y="4881090"/>
            <a:ext cx="1651330" cy="604221"/>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Connecteur droit avec flèche 17">
            <a:extLst>
              <a:ext uri="{FF2B5EF4-FFF2-40B4-BE49-F238E27FC236}">
                <a16:creationId xmlns:a16="http://schemas.microsoft.com/office/drawing/2014/main" id="{0DAA353D-9437-05A7-BE03-3AC8FE9C3DAF}"/>
              </a:ext>
            </a:extLst>
          </p:cNvPr>
          <p:cNvCxnSpPr>
            <a:cxnSpLocks/>
          </p:cNvCxnSpPr>
          <p:nvPr/>
        </p:nvCxnSpPr>
        <p:spPr>
          <a:xfrm flipV="1">
            <a:off x="3304125" y="5461360"/>
            <a:ext cx="1650321" cy="35947"/>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22" name="ZoneTexte 21">
            <a:extLst>
              <a:ext uri="{FF2B5EF4-FFF2-40B4-BE49-F238E27FC236}">
                <a16:creationId xmlns:a16="http://schemas.microsoft.com/office/drawing/2014/main" id="{DE1A345A-A733-FE7F-9451-4AD679B8D045}"/>
              </a:ext>
            </a:extLst>
          </p:cNvPr>
          <p:cNvSpPr txBox="1"/>
          <p:nvPr/>
        </p:nvSpPr>
        <p:spPr>
          <a:xfrm>
            <a:off x="6989191" y="3009504"/>
            <a:ext cx="1723267" cy="1169551"/>
          </a:xfrm>
          <a:prstGeom prst="rect">
            <a:avLst/>
          </a:prstGeom>
          <a:no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b="1" dirty="0">
                <a:cs typeface="Calibri"/>
              </a:rPr>
              <a:t>Analyse Urba + Synthèse avis</a:t>
            </a:r>
            <a:endParaRPr lang="fr-FR" b="1" dirty="0"/>
          </a:p>
          <a:p>
            <a:r>
              <a:rPr lang="fr-FR" sz="1400">
                <a:cs typeface="Calibri"/>
              </a:rPr>
              <a:t>Rédaction d'un avis :</a:t>
            </a:r>
            <a:endParaRPr lang="fr-FR"/>
          </a:p>
          <a:p>
            <a:pPr marL="285750" indent="-285750">
              <a:buFont typeface="Arial"/>
              <a:buChar char="•"/>
            </a:pPr>
            <a:r>
              <a:rPr lang="fr-FR" sz="1400">
                <a:solidFill>
                  <a:srgbClr val="0070C0"/>
                </a:solidFill>
                <a:cs typeface="Calibri"/>
              </a:rPr>
              <a:t>Favorable</a:t>
            </a:r>
            <a:endParaRPr lang="fr-FR" sz="1400" dirty="0">
              <a:solidFill>
                <a:srgbClr val="0070C0"/>
              </a:solidFill>
              <a:ea typeface="Calibri"/>
              <a:cs typeface="Calibri"/>
            </a:endParaRPr>
          </a:p>
          <a:p>
            <a:pPr marL="285750" indent="-285750">
              <a:buFont typeface="Arial"/>
              <a:buChar char="•"/>
            </a:pPr>
            <a:r>
              <a:rPr lang="fr-FR" sz="1400">
                <a:solidFill>
                  <a:srgbClr val="CC0000"/>
                </a:solidFill>
                <a:cs typeface="Calibri"/>
              </a:rPr>
              <a:t>Défavorable</a:t>
            </a:r>
            <a:endParaRPr lang="fr-FR" sz="1400" dirty="0">
              <a:solidFill>
                <a:srgbClr val="CC0000"/>
              </a:solidFill>
              <a:ea typeface="Calibri"/>
              <a:cs typeface="Calibri"/>
            </a:endParaRPr>
          </a:p>
        </p:txBody>
      </p:sp>
      <p:sp>
        <p:nvSpPr>
          <p:cNvPr id="23" name="ZoneTexte 22">
            <a:extLst>
              <a:ext uri="{FF2B5EF4-FFF2-40B4-BE49-F238E27FC236}">
                <a16:creationId xmlns:a16="http://schemas.microsoft.com/office/drawing/2014/main" id="{2BAD4BF1-8BD1-FB98-AD6B-F465A30F37FB}"/>
              </a:ext>
            </a:extLst>
          </p:cNvPr>
          <p:cNvSpPr txBox="1"/>
          <p:nvPr/>
        </p:nvSpPr>
        <p:spPr>
          <a:xfrm>
            <a:off x="1347503" y="1392380"/>
            <a:ext cx="1457587" cy="523220"/>
          </a:xfrm>
          <a:prstGeom prst="rect">
            <a:avLst/>
          </a:prstGeom>
          <a:no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Décision finale : Mairi</a:t>
            </a:r>
            <a:r>
              <a:rPr lang="fr-FR" sz="1400">
                <a:solidFill>
                  <a:srgbClr val="000000"/>
                </a:solidFill>
                <a:latin typeface="Calibri"/>
                <a:cs typeface="Calibri"/>
              </a:rPr>
              <a:t>e</a:t>
            </a:r>
            <a:endParaRPr lang="fr-FR" sz="1400"/>
          </a:p>
        </p:txBody>
      </p:sp>
      <p:cxnSp>
        <p:nvCxnSpPr>
          <p:cNvPr id="25" name="Connecteur droit avec flèche 24">
            <a:extLst>
              <a:ext uri="{FF2B5EF4-FFF2-40B4-BE49-F238E27FC236}">
                <a16:creationId xmlns:a16="http://schemas.microsoft.com/office/drawing/2014/main" id="{007656AE-BD28-CAA1-FBB2-D55E889AE5A3}"/>
              </a:ext>
            </a:extLst>
          </p:cNvPr>
          <p:cNvCxnSpPr>
            <a:cxnSpLocks/>
          </p:cNvCxnSpPr>
          <p:nvPr/>
        </p:nvCxnSpPr>
        <p:spPr>
          <a:xfrm flipH="1" flipV="1">
            <a:off x="2805594" y="1634065"/>
            <a:ext cx="4995984" cy="9480"/>
          </a:xfrm>
          <a:prstGeom prst="straightConnector1">
            <a:avLst/>
          </a:prstGeom>
          <a:ln w="28575">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necteur droit avec flèche 27">
            <a:extLst>
              <a:ext uri="{FF2B5EF4-FFF2-40B4-BE49-F238E27FC236}">
                <a16:creationId xmlns:a16="http://schemas.microsoft.com/office/drawing/2014/main" id="{3EE0FEF7-7F18-D190-93D4-BB5485344539}"/>
              </a:ext>
            </a:extLst>
          </p:cNvPr>
          <p:cNvCxnSpPr>
            <a:cxnSpLocks/>
          </p:cNvCxnSpPr>
          <p:nvPr/>
        </p:nvCxnSpPr>
        <p:spPr>
          <a:xfrm flipH="1" flipV="1">
            <a:off x="5583029" y="1661858"/>
            <a:ext cx="7464" cy="661505"/>
          </a:xfrm>
          <a:prstGeom prst="straightConnector1">
            <a:avLst/>
          </a:prstGeom>
          <a:ln w="28575">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29" name="ZoneTexte 28">
            <a:extLst>
              <a:ext uri="{FF2B5EF4-FFF2-40B4-BE49-F238E27FC236}">
                <a16:creationId xmlns:a16="http://schemas.microsoft.com/office/drawing/2014/main" id="{318FD15D-4404-0CED-D334-1F42178465B6}"/>
              </a:ext>
            </a:extLst>
          </p:cNvPr>
          <p:cNvSpPr txBox="1"/>
          <p:nvPr/>
        </p:nvSpPr>
        <p:spPr>
          <a:xfrm>
            <a:off x="4964936" y="6242608"/>
            <a:ext cx="1863343" cy="307777"/>
          </a:xfrm>
          <a:prstGeom prst="rect">
            <a:avLst/>
          </a:prstGeom>
          <a:solidFill>
            <a:schemeClr val="bg1"/>
          </a:solidFill>
          <a:ln w="28575">
            <a:solidFill>
              <a:srgbClr val="000000"/>
            </a:solidFill>
            <a:prstDash val="sysDot"/>
            <a:extLst>
              <a:ext uri="{C807C97D-BFC1-408E-A445-0C87EB9F89A2}">
                <ask:lineSketchStyleProps xmlns:ask="http://schemas.microsoft.com/office/drawing/2018/sketchyshapes" sd="3499211612">
                  <a:custGeom>
                    <a:avLst/>
                    <a:gdLst>
                      <a:gd name="connsiteX0" fmla="*/ 0 w 1863343"/>
                      <a:gd name="connsiteY0" fmla="*/ 0 h 307777"/>
                      <a:gd name="connsiteX1" fmla="*/ 409935 w 1863343"/>
                      <a:gd name="connsiteY1" fmla="*/ 0 h 307777"/>
                      <a:gd name="connsiteX2" fmla="*/ 894405 w 1863343"/>
                      <a:gd name="connsiteY2" fmla="*/ 0 h 307777"/>
                      <a:gd name="connsiteX3" fmla="*/ 1378874 w 1863343"/>
                      <a:gd name="connsiteY3" fmla="*/ 0 h 307777"/>
                      <a:gd name="connsiteX4" fmla="*/ 1863343 w 1863343"/>
                      <a:gd name="connsiteY4" fmla="*/ 0 h 307777"/>
                      <a:gd name="connsiteX5" fmla="*/ 1863343 w 1863343"/>
                      <a:gd name="connsiteY5" fmla="*/ 307777 h 307777"/>
                      <a:gd name="connsiteX6" fmla="*/ 1434774 w 1863343"/>
                      <a:gd name="connsiteY6" fmla="*/ 307777 h 307777"/>
                      <a:gd name="connsiteX7" fmla="*/ 968938 w 1863343"/>
                      <a:gd name="connsiteY7" fmla="*/ 307777 h 307777"/>
                      <a:gd name="connsiteX8" fmla="*/ 559003 w 1863343"/>
                      <a:gd name="connsiteY8" fmla="*/ 307777 h 307777"/>
                      <a:gd name="connsiteX9" fmla="*/ 0 w 1863343"/>
                      <a:gd name="connsiteY9" fmla="*/ 307777 h 307777"/>
                      <a:gd name="connsiteX10" fmla="*/ 0 w 1863343"/>
                      <a:gd name="connsiteY10"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63343" h="307777" fill="none" extrusionOk="0">
                        <a:moveTo>
                          <a:pt x="0" y="0"/>
                        </a:moveTo>
                        <a:cubicBezTo>
                          <a:pt x="93427" y="-2488"/>
                          <a:pt x="267371" y="9506"/>
                          <a:pt x="409935" y="0"/>
                        </a:cubicBezTo>
                        <a:cubicBezTo>
                          <a:pt x="552500" y="-9506"/>
                          <a:pt x="757531" y="18012"/>
                          <a:pt x="894405" y="0"/>
                        </a:cubicBezTo>
                        <a:cubicBezTo>
                          <a:pt x="1031279" y="-18012"/>
                          <a:pt x="1177821" y="17692"/>
                          <a:pt x="1378874" y="0"/>
                        </a:cubicBezTo>
                        <a:cubicBezTo>
                          <a:pt x="1579927" y="-17692"/>
                          <a:pt x="1737095" y="14966"/>
                          <a:pt x="1863343" y="0"/>
                        </a:cubicBezTo>
                        <a:cubicBezTo>
                          <a:pt x="1865141" y="144603"/>
                          <a:pt x="1839145" y="212069"/>
                          <a:pt x="1863343" y="307777"/>
                        </a:cubicBezTo>
                        <a:cubicBezTo>
                          <a:pt x="1688478" y="319352"/>
                          <a:pt x="1531385" y="282307"/>
                          <a:pt x="1434774" y="307777"/>
                        </a:cubicBezTo>
                        <a:cubicBezTo>
                          <a:pt x="1338163" y="333247"/>
                          <a:pt x="1078206" y="300836"/>
                          <a:pt x="968938" y="307777"/>
                        </a:cubicBezTo>
                        <a:cubicBezTo>
                          <a:pt x="859670" y="314718"/>
                          <a:pt x="737251" y="271377"/>
                          <a:pt x="559003" y="307777"/>
                        </a:cubicBezTo>
                        <a:cubicBezTo>
                          <a:pt x="380755" y="344177"/>
                          <a:pt x="241770" y="268383"/>
                          <a:pt x="0" y="307777"/>
                        </a:cubicBezTo>
                        <a:cubicBezTo>
                          <a:pt x="-34284" y="164241"/>
                          <a:pt x="10548" y="69705"/>
                          <a:pt x="0" y="0"/>
                        </a:cubicBezTo>
                        <a:close/>
                      </a:path>
                      <a:path w="1863343" h="307777" stroke="0" extrusionOk="0">
                        <a:moveTo>
                          <a:pt x="0" y="0"/>
                        </a:moveTo>
                        <a:cubicBezTo>
                          <a:pt x="183148" y="-20748"/>
                          <a:pt x="238837" y="17815"/>
                          <a:pt x="447202" y="0"/>
                        </a:cubicBezTo>
                        <a:cubicBezTo>
                          <a:pt x="655567" y="-17815"/>
                          <a:pt x="697206" y="25083"/>
                          <a:pt x="875771" y="0"/>
                        </a:cubicBezTo>
                        <a:cubicBezTo>
                          <a:pt x="1054336" y="-25083"/>
                          <a:pt x="1101118" y="46307"/>
                          <a:pt x="1304340" y="0"/>
                        </a:cubicBezTo>
                        <a:cubicBezTo>
                          <a:pt x="1507562" y="-46307"/>
                          <a:pt x="1689135" y="9045"/>
                          <a:pt x="1863343" y="0"/>
                        </a:cubicBezTo>
                        <a:cubicBezTo>
                          <a:pt x="1894156" y="75511"/>
                          <a:pt x="1833908" y="230608"/>
                          <a:pt x="1863343" y="307777"/>
                        </a:cubicBezTo>
                        <a:cubicBezTo>
                          <a:pt x="1768354" y="340481"/>
                          <a:pt x="1545708" y="263318"/>
                          <a:pt x="1416141" y="307777"/>
                        </a:cubicBezTo>
                        <a:cubicBezTo>
                          <a:pt x="1286574" y="352236"/>
                          <a:pt x="1110491" y="271461"/>
                          <a:pt x="913038" y="307777"/>
                        </a:cubicBezTo>
                        <a:cubicBezTo>
                          <a:pt x="715585" y="344093"/>
                          <a:pt x="533850" y="276220"/>
                          <a:pt x="409935" y="307777"/>
                        </a:cubicBezTo>
                        <a:cubicBezTo>
                          <a:pt x="286020" y="339334"/>
                          <a:pt x="91105" y="307320"/>
                          <a:pt x="0" y="307777"/>
                        </a:cubicBezTo>
                        <a:cubicBezTo>
                          <a:pt x="-23260" y="178971"/>
                          <a:pt x="17407" y="63411"/>
                          <a:pt x="0" y="0"/>
                        </a:cubicBezTo>
                        <a:close/>
                      </a:path>
                    </a:pathLst>
                  </a:custGeom>
                  <ask:type>
                    <ask:lineSketchNon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a:cs typeface="Calibri"/>
              </a:rPr>
              <a:t>Consultation SIETRA</a:t>
            </a:r>
          </a:p>
        </p:txBody>
      </p:sp>
      <p:cxnSp>
        <p:nvCxnSpPr>
          <p:cNvPr id="30" name="Connecteur droit avec flèche 29">
            <a:extLst>
              <a:ext uri="{FF2B5EF4-FFF2-40B4-BE49-F238E27FC236}">
                <a16:creationId xmlns:a16="http://schemas.microsoft.com/office/drawing/2014/main" id="{63C9EF47-E69D-97DE-2F37-DBA14C3B9521}"/>
              </a:ext>
            </a:extLst>
          </p:cNvPr>
          <p:cNvCxnSpPr>
            <a:cxnSpLocks/>
          </p:cNvCxnSpPr>
          <p:nvPr/>
        </p:nvCxnSpPr>
        <p:spPr>
          <a:xfrm>
            <a:off x="3294142" y="5528445"/>
            <a:ext cx="1700232" cy="825572"/>
          </a:xfrm>
          <a:prstGeom prst="straightConnector1">
            <a:avLst/>
          </a:prstGeom>
          <a:ln w="28575">
            <a:solidFill>
              <a:schemeClr val="tx1"/>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2" name="Connecteur droit avec flèche 31">
            <a:extLst>
              <a:ext uri="{FF2B5EF4-FFF2-40B4-BE49-F238E27FC236}">
                <a16:creationId xmlns:a16="http://schemas.microsoft.com/office/drawing/2014/main" id="{126140CA-DB55-E708-C8BF-A8F3DFEDADFE}"/>
              </a:ext>
            </a:extLst>
          </p:cNvPr>
          <p:cNvCxnSpPr>
            <a:cxnSpLocks/>
          </p:cNvCxnSpPr>
          <p:nvPr/>
        </p:nvCxnSpPr>
        <p:spPr>
          <a:xfrm flipH="1" flipV="1">
            <a:off x="7815219" y="4158136"/>
            <a:ext cx="2841" cy="1381298"/>
          </a:xfrm>
          <a:prstGeom prst="straightConnector1">
            <a:avLst/>
          </a:prstGeom>
          <a:ln w="28575">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Connecteur droit avec flèche 32">
            <a:extLst>
              <a:ext uri="{FF2B5EF4-FFF2-40B4-BE49-F238E27FC236}">
                <a16:creationId xmlns:a16="http://schemas.microsoft.com/office/drawing/2014/main" id="{C9642CF7-6BC5-C1C3-4CA0-3A7983C32617}"/>
              </a:ext>
            </a:extLst>
          </p:cNvPr>
          <p:cNvCxnSpPr>
            <a:cxnSpLocks/>
          </p:cNvCxnSpPr>
          <p:nvPr/>
        </p:nvCxnSpPr>
        <p:spPr>
          <a:xfrm>
            <a:off x="6938591" y="5330579"/>
            <a:ext cx="916559" cy="242558"/>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necteur droit avec flèche 35">
            <a:extLst>
              <a:ext uri="{FF2B5EF4-FFF2-40B4-BE49-F238E27FC236}">
                <a16:creationId xmlns:a16="http://schemas.microsoft.com/office/drawing/2014/main" id="{34460CB6-4D7A-1810-3552-44D343EFC9C9}"/>
              </a:ext>
            </a:extLst>
          </p:cNvPr>
          <p:cNvCxnSpPr/>
          <p:nvPr/>
        </p:nvCxnSpPr>
        <p:spPr>
          <a:xfrm flipH="1" flipV="1">
            <a:off x="10339431" y="5735972"/>
            <a:ext cx="83889" cy="41944"/>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38" name="Connecteur droit avec flèche 37">
            <a:extLst>
              <a:ext uri="{FF2B5EF4-FFF2-40B4-BE49-F238E27FC236}">
                <a16:creationId xmlns:a16="http://schemas.microsoft.com/office/drawing/2014/main" id="{E56B20C6-128C-2E1D-822A-7035024997EC}"/>
              </a:ext>
            </a:extLst>
          </p:cNvPr>
          <p:cNvCxnSpPr/>
          <p:nvPr/>
        </p:nvCxnSpPr>
        <p:spPr>
          <a:xfrm>
            <a:off x="7805607" y="1658200"/>
            <a:ext cx="5450" cy="1342465"/>
          </a:xfrm>
          <a:prstGeom prst="straightConnector1">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ZoneTexte 3">
            <a:extLst>
              <a:ext uri="{FF2B5EF4-FFF2-40B4-BE49-F238E27FC236}">
                <a16:creationId xmlns:a16="http://schemas.microsoft.com/office/drawing/2014/main" id="{A04582DE-24B4-3833-C6E8-138B2641A4DF}"/>
              </a:ext>
            </a:extLst>
          </p:cNvPr>
          <p:cNvSpPr txBox="1"/>
          <p:nvPr/>
        </p:nvSpPr>
        <p:spPr>
          <a:xfrm>
            <a:off x="4954952" y="2332386"/>
            <a:ext cx="1384182" cy="523220"/>
          </a:xfrm>
          <a:prstGeom prst="rect">
            <a:avLst/>
          </a:prstGeom>
          <a:no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a:cs typeface="Calibri"/>
              </a:rPr>
              <a:t>Consultation ENEDIS/TEL</a:t>
            </a:r>
          </a:p>
        </p:txBody>
      </p:sp>
      <p:cxnSp>
        <p:nvCxnSpPr>
          <p:cNvPr id="26" name="Connecteur droit avec flèche 25">
            <a:extLst>
              <a:ext uri="{FF2B5EF4-FFF2-40B4-BE49-F238E27FC236}">
                <a16:creationId xmlns:a16="http://schemas.microsoft.com/office/drawing/2014/main" id="{E41022A1-0A88-2D45-20D1-DA5C3C99028D}"/>
              </a:ext>
            </a:extLst>
          </p:cNvPr>
          <p:cNvCxnSpPr>
            <a:cxnSpLocks/>
          </p:cNvCxnSpPr>
          <p:nvPr/>
        </p:nvCxnSpPr>
        <p:spPr>
          <a:xfrm flipV="1">
            <a:off x="2335820" y="2603012"/>
            <a:ext cx="2608645" cy="1135859"/>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necteur droit avec flèche 26">
            <a:extLst>
              <a:ext uri="{FF2B5EF4-FFF2-40B4-BE49-F238E27FC236}">
                <a16:creationId xmlns:a16="http://schemas.microsoft.com/office/drawing/2014/main" id="{93F69B80-B9D4-0A45-29A3-A5C75F877AA0}"/>
              </a:ext>
            </a:extLst>
          </p:cNvPr>
          <p:cNvCxnSpPr>
            <a:cxnSpLocks/>
          </p:cNvCxnSpPr>
          <p:nvPr/>
        </p:nvCxnSpPr>
        <p:spPr>
          <a:xfrm>
            <a:off x="6489378" y="4731627"/>
            <a:ext cx="1345807" cy="841510"/>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Connecteur droit avec flèche 38">
            <a:extLst>
              <a:ext uri="{FF2B5EF4-FFF2-40B4-BE49-F238E27FC236}">
                <a16:creationId xmlns:a16="http://schemas.microsoft.com/office/drawing/2014/main" id="{CB199C88-FD01-B284-8123-D826B2A8ACEA}"/>
              </a:ext>
            </a:extLst>
          </p:cNvPr>
          <p:cNvCxnSpPr>
            <a:cxnSpLocks/>
          </p:cNvCxnSpPr>
          <p:nvPr/>
        </p:nvCxnSpPr>
        <p:spPr>
          <a:xfrm flipV="1">
            <a:off x="3313603" y="3223990"/>
            <a:ext cx="1691260" cy="2241357"/>
          </a:xfrm>
          <a:prstGeom prst="straightConnector1">
            <a:avLst/>
          </a:prstGeom>
          <a:ln w="28575">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40" name="Connecteur droit avec flèche 39">
            <a:extLst>
              <a:ext uri="{FF2B5EF4-FFF2-40B4-BE49-F238E27FC236}">
                <a16:creationId xmlns:a16="http://schemas.microsoft.com/office/drawing/2014/main" id="{D280154B-4044-3282-FD9A-95C9885860C6}"/>
              </a:ext>
            </a:extLst>
          </p:cNvPr>
          <p:cNvCxnSpPr>
            <a:cxnSpLocks/>
          </p:cNvCxnSpPr>
          <p:nvPr/>
        </p:nvCxnSpPr>
        <p:spPr>
          <a:xfrm flipV="1">
            <a:off x="3314108" y="2612995"/>
            <a:ext cx="1640340" cy="2882801"/>
          </a:xfrm>
          <a:prstGeom prst="straightConnector1">
            <a:avLst/>
          </a:prstGeom>
          <a:ln w="28575">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41" name="Connecteur droit avec flèche 40">
            <a:extLst>
              <a:ext uri="{FF2B5EF4-FFF2-40B4-BE49-F238E27FC236}">
                <a16:creationId xmlns:a16="http://schemas.microsoft.com/office/drawing/2014/main" id="{9AFFB7D4-E20F-8B0B-B68F-361574232572}"/>
              </a:ext>
            </a:extLst>
          </p:cNvPr>
          <p:cNvCxnSpPr>
            <a:cxnSpLocks/>
          </p:cNvCxnSpPr>
          <p:nvPr/>
        </p:nvCxnSpPr>
        <p:spPr>
          <a:xfrm>
            <a:off x="2016379" y="3898590"/>
            <a:ext cx="402503" cy="1100228"/>
          </a:xfrm>
          <a:prstGeom prst="straightConnector1">
            <a:avLst/>
          </a:prstGeom>
          <a:ln w="28575">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8" name="ZoneTexte 7">
            <a:extLst>
              <a:ext uri="{FF2B5EF4-FFF2-40B4-BE49-F238E27FC236}">
                <a16:creationId xmlns:a16="http://schemas.microsoft.com/office/drawing/2014/main" id="{46155B72-2E22-D3C6-3702-D1AAD8664D36}"/>
              </a:ext>
            </a:extLst>
          </p:cNvPr>
          <p:cNvSpPr txBox="1"/>
          <p:nvPr/>
        </p:nvSpPr>
        <p:spPr>
          <a:xfrm>
            <a:off x="4954953" y="3917913"/>
            <a:ext cx="1384182" cy="523220"/>
          </a:xfrm>
          <a:prstGeom prst="rect">
            <a:avLst/>
          </a:prstGeom>
          <a:no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a:cs typeface="Calibri"/>
              </a:rPr>
              <a:t>Consultation Services voirie</a:t>
            </a:r>
          </a:p>
        </p:txBody>
      </p:sp>
      <p:cxnSp>
        <p:nvCxnSpPr>
          <p:cNvPr id="16" name="Connecteur droit avec flèche 15">
            <a:extLst>
              <a:ext uri="{FF2B5EF4-FFF2-40B4-BE49-F238E27FC236}">
                <a16:creationId xmlns:a16="http://schemas.microsoft.com/office/drawing/2014/main" id="{7E786933-ED50-D6C9-30B4-673C6E1010B2}"/>
              </a:ext>
            </a:extLst>
          </p:cNvPr>
          <p:cNvCxnSpPr>
            <a:cxnSpLocks/>
          </p:cNvCxnSpPr>
          <p:nvPr/>
        </p:nvCxnSpPr>
        <p:spPr>
          <a:xfrm flipV="1">
            <a:off x="3303620" y="4332050"/>
            <a:ext cx="1661313" cy="1143278"/>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Connecteur droit avec flèche 18">
            <a:extLst>
              <a:ext uri="{FF2B5EF4-FFF2-40B4-BE49-F238E27FC236}">
                <a16:creationId xmlns:a16="http://schemas.microsoft.com/office/drawing/2014/main" id="{76D81CB5-4DF2-5958-F29F-78B5B0EABED5}"/>
              </a:ext>
            </a:extLst>
          </p:cNvPr>
          <p:cNvCxnSpPr>
            <a:cxnSpLocks/>
          </p:cNvCxnSpPr>
          <p:nvPr/>
        </p:nvCxnSpPr>
        <p:spPr>
          <a:xfrm>
            <a:off x="6349623" y="4192571"/>
            <a:ext cx="1515510" cy="1390548"/>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necteur droit avec flèche 19">
            <a:extLst>
              <a:ext uri="{FF2B5EF4-FFF2-40B4-BE49-F238E27FC236}">
                <a16:creationId xmlns:a16="http://schemas.microsoft.com/office/drawing/2014/main" id="{86710D5A-E7B5-5E5A-BB5B-41D88B820C12}"/>
              </a:ext>
            </a:extLst>
          </p:cNvPr>
          <p:cNvCxnSpPr>
            <a:cxnSpLocks/>
          </p:cNvCxnSpPr>
          <p:nvPr/>
        </p:nvCxnSpPr>
        <p:spPr>
          <a:xfrm flipH="1">
            <a:off x="657566" y="1641530"/>
            <a:ext cx="702121" cy="1038686"/>
          </a:xfrm>
          <a:prstGeom prst="straightConnector1">
            <a:avLst/>
          </a:prstGeom>
          <a:ln w="57150">
            <a:solidFill>
              <a:srgbClr val="CC0000"/>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21" name="ZoneTexte 20">
            <a:extLst>
              <a:ext uri="{FF2B5EF4-FFF2-40B4-BE49-F238E27FC236}">
                <a16:creationId xmlns:a16="http://schemas.microsoft.com/office/drawing/2014/main" id="{0D695195-D10D-751F-0A19-5A81F7CABDCE}"/>
              </a:ext>
            </a:extLst>
          </p:cNvPr>
          <p:cNvSpPr txBox="1"/>
          <p:nvPr/>
        </p:nvSpPr>
        <p:spPr>
          <a:xfrm>
            <a:off x="3143214" y="3141841"/>
            <a:ext cx="741500" cy="461665"/>
          </a:xfrm>
          <a:prstGeom prst="rect">
            <a:avLst/>
          </a:prstGeom>
          <a:solidFill>
            <a:schemeClr val="bg1"/>
          </a:solid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200" dirty="0">
                <a:cs typeface="Calibri"/>
              </a:rPr>
              <a:t>Selon les cas...</a:t>
            </a:r>
            <a:endParaRPr lang="fr-FR" sz="1200" dirty="0"/>
          </a:p>
        </p:txBody>
      </p:sp>
      <p:sp>
        <p:nvSpPr>
          <p:cNvPr id="24" name="ZoneTexte 23">
            <a:extLst>
              <a:ext uri="{FF2B5EF4-FFF2-40B4-BE49-F238E27FC236}">
                <a16:creationId xmlns:a16="http://schemas.microsoft.com/office/drawing/2014/main" id="{AE384A09-D19A-B6B6-3D64-CBF3B3B3E6D8}"/>
              </a:ext>
            </a:extLst>
          </p:cNvPr>
          <p:cNvSpPr txBox="1"/>
          <p:nvPr/>
        </p:nvSpPr>
        <p:spPr>
          <a:xfrm>
            <a:off x="4954953" y="5656569"/>
            <a:ext cx="1953186" cy="523220"/>
          </a:xfrm>
          <a:prstGeom prst="rect">
            <a:avLst/>
          </a:prstGeom>
          <a:no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a:cs typeface="Calibri"/>
              </a:rPr>
              <a:t>Commissions Départ.</a:t>
            </a:r>
            <a:endParaRPr lang="fr-FR" dirty="0"/>
          </a:p>
          <a:p>
            <a:r>
              <a:rPr lang="fr-FR" sz="1400" dirty="0">
                <a:cs typeface="Calibri"/>
              </a:rPr>
              <a:t>(Agri, commerciale,…)</a:t>
            </a:r>
            <a:endParaRPr lang="fr-FR"/>
          </a:p>
        </p:txBody>
      </p:sp>
      <p:cxnSp>
        <p:nvCxnSpPr>
          <p:cNvPr id="31" name="Connecteur droit avec flèche 30">
            <a:extLst>
              <a:ext uri="{FF2B5EF4-FFF2-40B4-BE49-F238E27FC236}">
                <a16:creationId xmlns:a16="http://schemas.microsoft.com/office/drawing/2014/main" id="{DD549711-83F4-6AE5-0958-027DE272F8BE}"/>
              </a:ext>
            </a:extLst>
          </p:cNvPr>
          <p:cNvCxnSpPr>
            <a:cxnSpLocks/>
          </p:cNvCxnSpPr>
          <p:nvPr/>
        </p:nvCxnSpPr>
        <p:spPr>
          <a:xfrm flipV="1">
            <a:off x="6918627" y="5573138"/>
            <a:ext cx="926540" cy="336426"/>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Connecteur droit avec flèche 34">
            <a:extLst>
              <a:ext uri="{FF2B5EF4-FFF2-40B4-BE49-F238E27FC236}">
                <a16:creationId xmlns:a16="http://schemas.microsoft.com/office/drawing/2014/main" id="{16D41FDA-D6E1-25B5-867F-011C9F4F74D8}"/>
              </a:ext>
            </a:extLst>
          </p:cNvPr>
          <p:cNvCxnSpPr>
            <a:cxnSpLocks/>
          </p:cNvCxnSpPr>
          <p:nvPr/>
        </p:nvCxnSpPr>
        <p:spPr>
          <a:xfrm>
            <a:off x="3284985" y="5530228"/>
            <a:ext cx="1675230" cy="412263"/>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Connecteur droit avec flèche 33">
            <a:extLst>
              <a:ext uri="{FF2B5EF4-FFF2-40B4-BE49-F238E27FC236}">
                <a16:creationId xmlns:a16="http://schemas.microsoft.com/office/drawing/2014/main" id="{2B186670-DD48-1CD4-CDF6-606A31A9DADB}"/>
              </a:ext>
            </a:extLst>
          </p:cNvPr>
          <p:cNvCxnSpPr>
            <a:cxnSpLocks/>
          </p:cNvCxnSpPr>
          <p:nvPr/>
        </p:nvCxnSpPr>
        <p:spPr>
          <a:xfrm flipV="1">
            <a:off x="6858730" y="5552853"/>
            <a:ext cx="966473" cy="862569"/>
          </a:xfrm>
          <a:prstGeom prst="straightConnector1">
            <a:avLst/>
          </a:prstGeom>
          <a:ln w="28575">
            <a:solidFill>
              <a:schemeClr val="tx1"/>
            </a:solidFill>
            <a:prstDash val="sysDot"/>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9714638"/>
      </p:ext>
    </p:extLst>
  </p:cSld>
  <p:clrMapOvr>
    <a:overrideClrMapping bg1="lt1" tx1="dk1" bg2="lt2" tx2="dk2" accent1="accent1" accent2="accent2" accent3="accent3" accent4="accent4" accent5="accent5" accent6="accent6" hlink="hlink" folHlink="folHlink"/>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1631216"/>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2000" b="1" u="sng">
              <a:solidFill>
                <a:srgbClr val="000000"/>
              </a:solidFill>
              <a:ea typeface="Calibri"/>
              <a:cs typeface="Calibri"/>
            </a:endParaRPr>
          </a:p>
          <a:p>
            <a:r>
              <a:rPr lang="fr-FR" sz="2000" b="1" u="sng">
                <a:solidFill>
                  <a:srgbClr val="000000"/>
                </a:solidFill>
                <a:ea typeface="Calibri"/>
                <a:cs typeface="Calibri"/>
              </a:rPr>
              <a:t>Quelques exemples de règlement</a:t>
            </a:r>
            <a:endParaRPr lang="fr-FR" sz="2000" i="1">
              <a:solidFill>
                <a:srgbClr val="0070C0"/>
              </a:solidFill>
              <a:ea typeface="Calibri"/>
              <a:cs typeface="Calibri"/>
            </a:endParaRPr>
          </a:p>
          <a:p>
            <a:endParaRPr lang="fr-FR" sz="1600">
              <a:ea typeface="Calibri"/>
              <a:cs typeface="Calibri"/>
            </a:endParaRPr>
          </a:p>
          <a:p>
            <a:pPr>
              <a:spcBef>
                <a:spcPct val="20000"/>
              </a:spcBef>
            </a:pPr>
            <a:endParaRPr lang="fr-FR" sz="2000">
              <a:ea typeface="Calibri"/>
              <a:cs typeface="Calibri"/>
            </a:endParaRPr>
          </a:p>
        </p:txBody>
      </p:sp>
      <p:pic>
        <p:nvPicPr>
          <p:cNvPr id="3" name="Image 2"/>
          <p:cNvPicPr>
            <a:picLocks noChangeAspect="1"/>
          </p:cNvPicPr>
          <p:nvPr/>
        </p:nvPicPr>
        <p:blipFill rotWithShape="1">
          <a:blip r:embed="rId5"/>
          <a:srcRect t="28205" r="175" b="-285"/>
          <a:stretch/>
        </p:blipFill>
        <p:spPr>
          <a:xfrm>
            <a:off x="1473490" y="2571791"/>
            <a:ext cx="5976812" cy="2656654"/>
          </a:xfrm>
          <a:prstGeom prst="rect">
            <a:avLst/>
          </a:prstGeom>
          <a:ln>
            <a:noFill/>
          </a:ln>
          <a:effectLst>
            <a:outerShdw blurRad="190500" algn="tl" rotWithShape="0">
              <a:srgbClr val="000000">
                <a:alpha val="70000"/>
              </a:srgbClr>
            </a:outerShdw>
          </a:effectLst>
        </p:spPr>
      </p:pic>
      <p:sp>
        <p:nvSpPr>
          <p:cNvPr id="5" name="ZoneTexte 4"/>
          <p:cNvSpPr txBox="1"/>
          <p:nvPr/>
        </p:nvSpPr>
        <p:spPr>
          <a:xfrm>
            <a:off x="5580112" y="587033"/>
            <a:ext cx="2448234" cy="369332"/>
          </a:xfrm>
          <a:prstGeom prst="rect">
            <a:avLst/>
          </a:prstGeom>
          <a:noFill/>
        </p:spPr>
        <p:txBody>
          <a:bodyPr wrap="none" rtlCol="0">
            <a:spAutoFit/>
          </a:bodyPr>
          <a:lstStyle/>
          <a:p>
            <a:r>
              <a:rPr lang="fr-FR" b="1">
                <a:solidFill>
                  <a:srgbClr val="FF0000"/>
                </a:solidFill>
              </a:rPr>
              <a:t>EXEMPLE de règlement </a:t>
            </a:r>
          </a:p>
        </p:txBody>
      </p:sp>
    </p:spTree>
    <p:extLst>
      <p:ext uri="{BB962C8B-B14F-4D97-AF65-F5344CB8AC3E}">
        <p14:creationId xmlns:p14="http://schemas.microsoft.com/office/powerpoint/2010/main" val="1381567081"/>
      </p:ext>
    </p:extLst>
  </p:cSld>
  <p:clrMapOvr>
    <a:overrideClrMapping bg1="lt1" tx1="dk1" bg2="lt2" tx2="dk2" accent1="accent1" accent2="accent2" accent3="accent3" accent4="accent4" accent5="accent5" accent6="accent6" hlink="hlink" folHlink="folHlink"/>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1015663"/>
          </a:xfrm>
          <a:prstGeom prst="rect">
            <a:avLst/>
          </a:prstGeom>
        </p:spPr>
        <p:txBody>
          <a:bodyPr wrap="square">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1600"/>
          </a:p>
          <a:p>
            <a:pPr>
              <a:spcBef>
                <a:spcPct val="20000"/>
              </a:spcBef>
            </a:pPr>
            <a:endParaRPr lang="fr-FR" sz="2000"/>
          </a:p>
        </p:txBody>
      </p:sp>
      <p:pic>
        <p:nvPicPr>
          <p:cNvPr id="4" name="Image 3"/>
          <p:cNvPicPr>
            <a:picLocks noChangeAspect="1"/>
          </p:cNvPicPr>
          <p:nvPr/>
        </p:nvPicPr>
        <p:blipFill>
          <a:blip r:embed="rId5"/>
          <a:stretch>
            <a:fillRect/>
          </a:stretch>
        </p:blipFill>
        <p:spPr>
          <a:xfrm>
            <a:off x="909126" y="1916832"/>
            <a:ext cx="7325747" cy="4410691"/>
          </a:xfrm>
          <a:prstGeom prst="rect">
            <a:avLst/>
          </a:prstGeom>
          <a:ln>
            <a:noFill/>
          </a:ln>
          <a:effectLst>
            <a:outerShdw blurRad="190500" algn="tl" rotWithShape="0">
              <a:srgbClr val="000000">
                <a:alpha val="70000"/>
              </a:srgbClr>
            </a:outerShdw>
          </a:effectLst>
        </p:spPr>
      </p:pic>
      <p:sp>
        <p:nvSpPr>
          <p:cNvPr id="3" name="ZoneTexte 2"/>
          <p:cNvSpPr txBox="1"/>
          <p:nvPr/>
        </p:nvSpPr>
        <p:spPr>
          <a:xfrm>
            <a:off x="5580112" y="587033"/>
            <a:ext cx="2448234" cy="369332"/>
          </a:xfrm>
          <a:prstGeom prst="rect">
            <a:avLst/>
          </a:prstGeom>
          <a:noFill/>
        </p:spPr>
        <p:txBody>
          <a:bodyPr wrap="none" rtlCol="0">
            <a:spAutoFit/>
          </a:bodyPr>
          <a:lstStyle/>
          <a:p>
            <a:r>
              <a:rPr lang="fr-FR" b="1">
                <a:solidFill>
                  <a:srgbClr val="FF0000"/>
                </a:solidFill>
              </a:rPr>
              <a:t>EXEMPLE de règlement </a:t>
            </a:r>
          </a:p>
        </p:txBody>
      </p:sp>
    </p:spTree>
    <p:extLst>
      <p:ext uri="{BB962C8B-B14F-4D97-AF65-F5344CB8AC3E}">
        <p14:creationId xmlns:p14="http://schemas.microsoft.com/office/powerpoint/2010/main" val="1707792150"/>
      </p:ext>
    </p:extLst>
  </p:cSld>
  <p:clrMapOvr>
    <a:overrideClrMapping bg1="lt1" tx1="dk1" bg2="lt2" tx2="dk2" accent1="accent1" accent2="accent2" accent3="accent3" accent4="accent4" accent5="accent5" accent6="accent6" hlink="hlink" folHlink="folHlink"/>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1015663"/>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1600"/>
          </a:p>
          <a:p>
            <a:pPr>
              <a:spcBef>
                <a:spcPct val="20000"/>
              </a:spcBef>
            </a:pPr>
            <a:r>
              <a:rPr lang="fr-FR" sz="2000"/>
              <a:t>	</a:t>
            </a:r>
            <a:r>
              <a:rPr lang="fr-FR" sz="2000" b="1" u="sng"/>
              <a:t>Quelques exemples de règlement</a:t>
            </a:r>
            <a:endParaRPr lang="fr-FR" sz="2000" b="1" u="sng">
              <a:ea typeface="Calibri"/>
              <a:cs typeface="Calibri"/>
            </a:endParaRPr>
          </a:p>
        </p:txBody>
      </p:sp>
      <p:pic>
        <p:nvPicPr>
          <p:cNvPr id="3" name="Image 2"/>
          <p:cNvPicPr>
            <a:picLocks noChangeAspect="1"/>
          </p:cNvPicPr>
          <p:nvPr/>
        </p:nvPicPr>
        <p:blipFill>
          <a:blip r:embed="rId5"/>
          <a:stretch>
            <a:fillRect/>
          </a:stretch>
        </p:blipFill>
        <p:spPr>
          <a:xfrm>
            <a:off x="755576" y="2492896"/>
            <a:ext cx="7373379" cy="1381318"/>
          </a:xfrm>
          <a:prstGeom prst="rect">
            <a:avLst/>
          </a:prstGeom>
          <a:ln>
            <a:noFill/>
          </a:ln>
          <a:effectLst>
            <a:outerShdw blurRad="190500" algn="tl" rotWithShape="0">
              <a:srgbClr val="000000">
                <a:alpha val="70000"/>
              </a:srgbClr>
            </a:outerShdw>
          </a:effectLst>
        </p:spPr>
      </p:pic>
      <p:sp>
        <p:nvSpPr>
          <p:cNvPr id="5" name="ZoneTexte 4"/>
          <p:cNvSpPr txBox="1"/>
          <p:nvPr/>
        </p:nvSpPr>
        <p:spPr>
          <a:xfrm>
            <a:off x="5580112" y="587033"/>
            <a:ext cx="2448234" cy="369332"/>
          </a:xfrm>
          <a:prstGeom prst="rect">
            <a:avLst/>
          </a:prstGeom>
          <a:noFill/>
        </p:spPr>
        <p:txBody>
          <a:bodyPr wrap="none" rtlCol="0">
            <a:spAutoFit/>
          </a:bodyPr>
          <a:lstStyle/>
          <a:p>
            <a:r>
              <a:rPr lang="fr-FR" b="1">
                <a:solidFill>
                  <a:srgbClr val="FF0000"/>
                </a:solidFill>
              </a:rPr>
              <a:t>EXEMPLE de règlement </a:t>
            </a:r>
          </a:p>
        </p:txBody>
      </p:sp>
    </p:spTree>
    <p:extLst>
      <p:ext uri="{BB962C8B-B14F-4D97-AF65-F5344CB8AC3E}">
        <p14:creationId xmlns:p14="http://schemas.microsoft.com/office/powerpoint/2010/main" val="1274950559"/>
      </p:ext>
    </p:extLst>
  </p:cSld>
  <p:clrMapOvr>
    <a:overrideClrMapping bg1="lt1" tx1="dk1" bg2="lt2" tx2="dk2" accent1="accent1" accent2="accent2" accent3="accent3" accent4="accent4" accent5="accent5" accent6="accent6" hlink="hlink" folHlink="folHlink"/>
  </p:clrMapOvr>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1938992"/>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2000" b="1" u="sng"/>
          </a:p>
          <a:p>
            <a:r>
              <a:rPr lang="fr-FR" sz="2000" b="1"/>
              <a:t>	</a:t>
            </a:r>
            <a:r>
              <a:rPr lang="fr-FR" sz="2000" b="1" u="sng"/>
              <a:t>Quelques exemples de règlement</a:t>
            </a:r>
            <a:endParaRPr lang="fr-FR" sz="2000" b="1" u="sng">
              <a:ea typeface="Calibri"/>
              <a:cs typeface="Calibri"/>
            </a:endParaRPr>
          </a:p>
          <a:p>
            <a:endParaRPr lang="fr-FR" sz="2000" i="1">
              <a:solidFill>
                <a:srgbClr val="0070C0"/>
              </a:solidFill>
            </a:endParaRPr>
          </a:p>
          <a:p>
            <a:endParaRPr lang="fr-FR" sz="1600"/>
          </a:p>
          <a:p>
            <a:pPr>
              <a:spcBef>
                <a:spcPct val="20000"/>
              </a:spcBef>
            </a:pPr>
            <a:endParaRPr lang="fr-FR" sz="2000"/>
          </a:p>
        </p:txBody>
      </p:sp>
      <p:pic>
        <p:nvPicPr>
          <p:cNvPr id="4" name="Image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09936" y="2492896"/>
            <a:ext cx="5724128" cy="3977383"/>
          </a:xfrm>
          <a:prstGeom prst="rect">
            <a:avLst/>
          </a:prstGeom>
          <a:ln>
            <a:noFill/>
          </a:ln>
          <a:effectLst>
            <a:outerShdw blurRad="190500" algn="tl" rotWithShape="0">
              <a:srgbClr val="000000">
                <a:alpha val="70000"/>
              </a:srgbClr>
            </a:outerShdw>
          </a:effectLst>
        </p:spPr>
      </p:pic>
      <p:sp>
        <p:nvSpPr>
          <p:cNvPr id="5" name="ZoneTexte 4"/>
          <p:cNvSpPr txBox="1"/>
          <p:nvPr/>
        </p:nvSpPr>
        <p:spPr>
          <a:xfrm>
            <a:off x="5580112" y="587033"/>
            <a:ext cx="2448234" cy="369332"/>
          </a:xfrm>
          <a:prstGeom prst="rect">
            <a:avLst/>
          </a:prstGeom>
          <a:noFill/>
        </p:spPr>
        <p:txBody>
          <a:bodyPr wrap="none" rtlCol="0">
            <a:spAutoFit/>
          </a:bodyPr>
          <a:lstStyle/>
          <a:p>
            <a:r>
              <a:rPr lang="fr-FR" b="1">
                <a:solidFill>
                  <a:srgbClr val="FF0000"/>
                </a:solidFill>
              </a:rPr>
              <a:t>EXEMPLE de règlement </a:t>
            </a:r>
          </a:p>
        </p:txBody>
      </p:sp>
    </p:spTree>
    <p:extLst>
      <p:ext uri="{BB962C8B-B14F-4D97-AF65-F5344CB8AC3E}">
        <p14:creationId xmlns:p14="http://schemas.microsoft.com/office/powerpoint/2010/main" val="3295783309"/>
      </p:ext>
    </p:extLst>
  </p:cSld>
  <p:clrMapOvr>
    <a:overrideClrMapping bg1="lt1" tx1="dk1" bg2="lt2" tx2="dk2" accent1="accent1" accent2="accent2" accent3="accent3" accent4="accent4" accent5="accent5" accent6="accent6" hlink="hlink" folHlink="folHlink"/>
  </p:clrMapOvr>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5"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1323439"/>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r>
              <a:rPr lang="fr-FR" sz="2000" b="1" u="sng">
                <a:solidFill>
                  <a:srgbClr val="000000"/>
                </a:solidFill>
                <a:ea typeface="Calibri"/>
                <a:cs typeface="Calibri"/>
              </a:rPr>
              <a:t>Quelques exemples de règlement</a:t>
            </a:r>
            <a:endParaRPr lang="fr-FR" sz="2000" i="1">
              <a:solidFill>
                <a:srgbClr val="0070C0"/>
              </a:solidFill>
              <a:ea typeface="Calibri"/>
              <a:cs typeface="Calibri"/>
            </a:endParaRPr>
          </a:p>
          <a:p>
            <a:endParaRPr lang="fr-FR" sz="1600">
              <a:ea typeface="Calibri"/>
              <a:cs typeface="Calibri"/>
            </a:endParaRPr>
          </a:p>
          <a:p>
            <a:pPr>
              <a:spcBef>
                <a:spcPct val="20000"/>
              </a:spcBef>
            </a:pPr>
            <a:endParaRPr lang="fr-FR" sz="2000">
              <a:ea typeface="Calibri"/>
              <a:cs typeface="Calibri"/>
            </a:endParaRPr>
          </a:p>
        </p:txBody>
      </p:sp>
      <p:pic>
        <p:nvPicPr>
          <p:cNvPr id="4" name="Image 3"/>
          <p:cNvPicPr>
            <a:picLocks noChangeAspect="1"/>
          </p:cNvPicPr>
          <p:nvPr/>
        </p:nvPicPr>
        <p:blipFill>
          <a:blip r:embed="rId6"/>
          <a:stretch>
            <a:fillRect/>
          </a:stretch>
        </p:blipFill>
        <p:spPr>
          <a:xfrm>
            <a:off x="869529" y="2190870"/>
            <a:ext cx="7335274" cy="1848108"/>
          </a:xfrm>
          <a:prstGeom prst="rect">
            <a:avLst/>
          </a:prstGeom>
          <a:ln>
            <a:noFill/>
          </a:ln>
          <a:effectLst>
            <a:outerShdw blurRad="190500" algn="tl" rotWithShape="0">
              <a:srgbClr val="000000">
                <a:alpha val="70000"/>
              </a:srgbClr>
            </a:outerShdw>
          </a:effectLst>
        </p:spPr>
      </p:pic>
      <p:pic>
        <p:nvPicPr>
          <p:cNvPr id="5" name="Image 4"/>
          <p:cNvPicPr>
            <a:picLocks noChangeAspect="1"/>
          </p:cNvPicPr>
          <p:nvPr/>
        </p:nvPicPr>
        <p:blipFill>
          <a:blip r:embed="rId7"/>
          <a:stretch>
            <a:fillRect/>
          </a:stretch>
        </p:blipFill>
        <p:spPr>
          <a:xfrm>
            <a:off x="865690" y="4149080"/>
            <a:ext cx="7297168" cy="1238423"/>
          </a:xfrm>
          <a:prstGeom prst="rect">
            <a:avLst/>
          </a:prstGeom>
          <a:ln>
            <a:noFill/>
          </a:ln>
          <a:effectLst>
            <a:outerShdw blurRad="190500" algn="tl" rotWithShape="0">
              <a:srgbClr val="000000">
                <a:alpha val="70000"/>
              </a:srgbClr>
            </a:outerShdw>
          </a:effectLst>
        </p:spPr>
      </p:pic>
      <p:sp>
        <p:nvSpPr>
          <p:cNvPr id="6" name="ZoneTexte 5"/>
          <p:cNvSpPr txBox="1"/>
          <p:nvPr/>
        </p:nvSpPr>
        <p:spPr>
          <a:xfrm>
            <a:off x="5580112" y="587033"/>
            <a:ext cx="2448234" cy="369332"/>
          </a:xfrm>
          <a:prstGeom prst="rect">
            <a:avLst/>
          </a:prstGeom>
          <a:noFill/>
        </p:spPr>
        <p:txBody>
          <a:bodyPr wrap="none" rtlCol="0">
            <a:spAutoFit/>
          </a:bodyPr>
          <a:lstStyle/>
          <a:p>
            <a:r>
              <a:rPr lang="fr-FR" b="1">
                <a:solidFill>
                  <a:srgbClr val="FF0000"/>
                </a:solidFill>
              </a:rPr>
              <a:t>EXEMPLE de règlement </a:t>
            </a:r>
          </a:p>
        </p:txBody>
      </p:sp>
    </p:spTree>
    <p:extLst>
      <p:ext uri="{BB962C8B-B14F-4D97-AF65-F5344CB8AC3E}">
        <p14:creationId xmlns:p14="http://schemas.microsoft.com/office/powerpoint/2010/main" val="2334505986"/>
      </p:ext>
    </p:extLst>
  </p:cSld>
  <p:clrMapOvr>
    <a:overrideClrMapping bg1="lt1" tx1="dk1" bg2="lt2" tx2="dk2" accent1="accent1" accent2="accent2" accent3="accent3" accent4="accent4" accent5="accent5" accent6="accent6" hlink="hlink" folHlink="folHlink"/>
  </p:clrMapOvr>
  <p:extLst>
    <p:ext uri="{6950BFC3-D8DA-4A85-94F7-54DA5524770B}">
      <p188:commentRel xmlns:p188="http://schemas.microsoft.com/office/powerpoint/2018/8/main" r:id="rId4"/>
    </p:ext>
  </p:extLst>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1015663"/>
          </a:xfrm>
          <a:prstGeom prst="rect">
            <a:avLst/>
          </a:prstGeom>
        </p:spPr>
        <p:txBody>
          <a:bodyPr wrap="square">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1600"/>
          </a:p>
          <a:p>
            <a:pPr>
              <a:spcBef>
                <a:spcPct val="20000"/>
              </a:spcBef>
            </a:pPr>
            <a:endParaRPr lang="fr-FR" sz="2000"/>
          </a:p>
        </p:txBody>
      </p:sp>
      <p:pic>
        <p:nvPicPr>
          <p:cNvPr id="3" name="Image 2"/>
          <p:cNvPicPr>
            <a:picLocks noChangeAspect="1"/>
          </p:cNvPicPr>
          <p:nvPr/>
        </p:nvPicPr>
        <p:blipFill>
          <a:blip r:embed="rId5"/>
          <a:stretch>
            <a:fillRect/>
          </a:stretch>
        </p:blipFill>
        <p:spPr>
          <a:xfrm>
            <a:off x="928179" y="2780928"/>
            <a:ext cx="7287642" cy="3000794"/>
          </a:xfrm>
          <a:prstGeom prst="rect">
            <a:avLst/>
          </a:prstGeom>
          <a:ln>
            <a:noFill/>
          </a:ln>
          <a:effectLst>
            <a:outerShdw blurRad="190500" algn="tl" rotWithShape="0">
              <a:srgbClr val="000000">
                <a:alpha val="70000"/>
              </a:srgbClr>
            </a:outerShdw>
          </a:effectLst>
        </p:spPr>
      </p:pic>
      <p:sp>
        <p:nvSpPr>
          <p:cNvPr id="5" name="Rectangle 4"/>
          <p:cNvSpPr/>
          <p:nvPr/>
        </p:nvSpPr>
        <p:spPr>
          <a:xfrm>
            <a:off x="457200" y="1268760"/>
            <a:ext cx="8229600" cy="1938992"/>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2000" b="1" u="sng"/>
          </a:p>
          <a:p>
            <a:r>
              <a:rPr lang="fr-FR" sz="2000" b="1"/>
              <a:t>	</a:t>
            </a:r>
            <a:r>
              <a:rPr lang="fr-FR" sz="2000" b="1" u="sng"/>
              <a:t>Quelques exemples de règlement</a:t>
            </a:r>
            <a:endParaRPr lang="fr-FR" sz="2000" b="1" u="sng">
              <a:ea typeface="Calibri"/>
              <a:cs typeface="Calibri"/>
            </a:endParaRPr>
          </a:p>
          <a:p>
            <a:endParaRPr lang="fr-FR" sz="2000" i="1">
              <a:solidFill>
                <a:srgbClr val="0070C0"/>
              </a:solidFill>
            </a:endParaRPr>
          </a:p>
          <a:p>
            <a:endParaRPr lang="fr-FR" sz="1600"/>
          </a:p>
          <a:p>
            <a:pPr>
              <a:spcBef>
                <a:spcPct val="20000"/>
              </a:spcBef>
            </a:pPr>
            <a:endParaRPr lang="fr-FR" sz="2000"/>
          </a:p>
        </p:txBody>
      </p:sp>
      <p:sp>
        <p:nvSpPr>
          <p:cNvPr id="6" name="ZoneTexte 5"/>
          <p:cNvSpPr txBox="1"/>
          <p:nvPr/>
        </p:nvSpPr>
        <p:spPr>
          <a:xfrm>
            <a:off x="5580112" y="587033"/>
            <a:ext cx="2448234" cy="369332"/>
          </a:xfrm>
          <a:prstGeom prst="rect">
            <a:avLst/>
          </a:prstGeom>
          <a:noFill/>
        </p:spPr>
        <p:txBody>
          <a:bodyPr wrap="none" rtlCol="0">
            <a:spAutoFit/>
          </a:bodyPr>
          <a:lstStyle/>
          <a:p>
            <a:r>
              <a:rPr lang="fr-FR" b="1">
                <a:solidFill>
                  <a:srgbClr val="FF0000"/>
                </a:solidFill>
              </a:rPr>
              <a:t>EXEMPLE de règlement </a:t>
            </a:r>
          </a:p>
        </p:txBody>
      </p:sp>
    </p:spTree>
    <p:extLst>
      <p:ext uri="{BB962C8B-B14F-4D97-AF65-F5344CB8AC3E}">
        <p14:creationId xmlns:p14="http://schemas.microsoft.com/office/powerpoint/2010/main" val="3527420196"/>
      </p:ext>
    </p:extLst>
  </p:cSld>
  <p:clrMapOvr>
    <a:overrideClrMapping bg1="lt1" tx1="dk1" bg2="lt2" tx2="dk2" accent1="accent1" accent2="accent2" accent3="accent3" accent4="accent4" accent5="accent5" accent6="accent6" hlink="hlink" folHlink="folHlink"/>
  </p:clrMapOvr>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1015663"/>
          </a:xfrm>
          <a:prstGeom prst="rect">
            <a:avLst/>
          </a:prstGeom>
        </p:spPr>
        <p:txBody>
          <a:bodyPr wrap="square">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1600"/>
          </a:p>
          <a:p>
            <a:pPr>
              <a:spcBef>
                <a:spcPct val="20000"/>
              </a:spcBef>
            </a:pPr>
            <a:endParaRPr lang="fr-FR" sz="2000"/>
          </a:p>
        </p:txBody>
      </p:sp>
      <p:sp>
        <p:nvSpPr>
          <p:cNvPr id="5" name="Rectangle 4"/>
          <p:cNvSpPr/>
          <p:nvPr/>
        </p:nvSpPr>
        <p:spPr>
          <a:xfrm>
            <a:off x="457200" y="1268760"/>
            <a:ext cx="8229600" cy="1938992"/>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2000" b="1" u="sng"/>
          </a:p>
          <a:p>
            <a:r>
              <a:rPr lang="fr-FR" sz="2000" b="1"/>
              <a:t>	</a:t>
            </a:r>
            <a:r>
              <a:rPr lang="fr-FR" sz="2000" b="1" u="sng"/>
              <a:t>Quelques exemples de règlement</a:t>
            </a:r>
            <a:endParaRPr lang="fr-FR" sz="2000" b="1" u="sng">
              <a:ea typeface="Calibri"/>
              <a:cs typeface="Calibri"/>
            </a:endParaRPr>
          </a:p>
          <a:p>
            <a:endParaRPr lang="fr-FR" sz="2000" i="1">
              <a:solidFill>
                <a:srgbClr val="0070C0"/>
              </a:solidFill>
            </a:endParaRPr>
          </a:p>
          <a:p>
            <a:endParaRPr lang="fr-FR" sz="1600"/>
          </a:p>
          <a:p>
            <a:pPr>
              <a:spcBef>
                <a:spcPct val="20000"/>
              </a:spcBef>
            </a:pPr>
            <a:endParaRPr lang="fr-FR" sz="2000"/>
          </a:p>
        </p:txBody>
      </p:sp>
      <p:pic>
        <p:nvPicPr>
          <p:cNvPr id="4" name="Image 3"/>
          <p:cNvPicPr>
            <a:picLocks noChangeAspect="1"/>
          </p:cNvPicPr>
          <p:nvPr/>
        </p:nvPicPr>
        <p:blipFill>
          <a:blip r:embed="rId5"/>
          <a:stretch>
            <a:fillRect/>
          </a:stretch>
        </p:blipFill>
        <p:spPr>
          <a:xfrm>
            <a:off x="1284112" y="2368313"/>
            <a:ext cx="6925642" cy="4001058"/>
          </a:xfrm>
          <a:prstGeom prst="rect">
            <a:avLst/>
          </a:prstGeom>
          <a:ln>
            <a:noFill/>
          </a:ln>
          <a:effectLst>
            <a:outerShdw blurRad="190500" algn="tl" rotWithShape="0">
              <a:srgbClr val="000000">
                <a:alpha val="70000"/>
              </a:srgbClr>
            </a:outerShdw>
          </a:effectLst>
        </p:spPr>
      </p:pic>
      <p:sp>
        <p:nvSpPr>
          <p:cNvPr id="6" name="ZoneTexte 5"/>
          <p:cNvSpPr txBox="1"/>
          <p:nvPr/>
        </p:nvSpPr>
        <p:spPr>
          <a:xfrm>
            <a:off x="5580112" y="587033"/>
            <a:ext cx="2448234" cy="369332"/>
          </a:xfrm>
          <a:prstGeom prst="rect">
            <a:avLst/>
          </a:prstGeom>
          <a:noFill/>
        </p:spPr>
        <p:txBody>
          <a:bodyPr wrap="none" rtlCol="0">
            <a:spAutoFit/>
          </a:bodyPr>
          <a:lstStyle/>
          <a:p>
            <a:r>
              <a:rPr lang="fr-FR" b="1">
                <a:solidFill>
                  <a:srgbClr val="FF0000"/>
                </a:solidFill>
              </a:rPr>
              <a:t>EXEMPLE de règlement </a:t>
            </a:r>
          </a:p>
        </p:txBody>
      </p:sp>
    </p:spTree>
    <p:extLst>
      <p:ext uri="{BB962C8B-B14F-4D97-AF65-F5344CB8AC3E}">
        <p14:creationId xmlns:p14="http://schemas.microsoft.com/office/powerpoint/2010/main" val="3730101010"/>
      </p:ext>
    </p:extLst>
  </p:cSld>
  <p:clrMapOvr>
    <a:overrideClrMapping bg1="lt1" tx1="dk1" bg2="lt2" tx2="dk2" accent1="accent1" accent2="accent2" accent3="accent3" accent4="accent4" accent5="accent5" accent6="accent6" hlink="hlink" folHlink="folHlink"/>
  </p:clrMapOvr>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1015663"/>
          </a:xfrm>
          <a:prstGeom prst="rect">
            <a:avLst/>
          </a:prstGeom>
        </p:spPr>
        <p:txBody>
          <a:bodyPr wrap="square">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1600"/>
          </a:p>
          <a:p>
            <a:pPr>
              <a:spcBef>
                <a:spcPct val="20000"/>
              </a:spcBef>
            </a:pPr>
            <a:endParaRPr lang="fr-FR" sz="2000"/>
          </a:p>
        </p:txBody>
      </p:sp>
      <p:pic>
        <p:nvPicPr>
          <p:cNvPr id="4" name="Image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06404" y="1628800"/>
            <a:ext cx="5881548" cy="4941168"/>
          </a:xfrm>
          <a:prstGeom prst="rect">
            <a:avLst/>
          </a:prstGeom>
        </p:spPr>
      </p:pic>
      <p:sp>
        <p:nvSpPr>
          <p:cNvPr id="5" name="ZoneTexte 4"/>
          <p:cNvSpPr txBox="1"/>
          <p:nvPr/>
        </p:nvSpPr>
        <p:spPr>
          <a:xfrm>
            <a:off x="481232" y="1796039"/>
            <a:ext cx="2016224" cy="4154984"/>
          </a:xfrm>
          <a:prstGeom prst="rect">
            <a:avLst/>
          </a:prstGeom>
          <a:noFill/>
        </p:spPr>
        <p:txBody>
          <a:bodyPr wrap="square" rtlCol="0">
            <a:spAutoFit/>
          </a:bodyPr>
          <a:lstStyle/>
          <a:p>
            <a:r>
              <a:rPr lang="fr-FR"/>
              <a:t>PPRI agglomération bordelaise approuvé en 2022</a:t>
            </a:r>
          </a:p>
          <a:p>
            <a:r>
              <a:rPr lang="fr-FR"/>
              <a:t>Zonage de la commune de Latresne</a:t>
            </a:r>
          </a:p>
          <a:p>
            <a:r>
              <a:rPr lang="fr-FR" b="1"/>
              <a:t>Extrait du zonage :</a:t>
            </a:r>
          </a:p>
          <a:p>
            <a:endParaRPr lang="fr-FR" b="1"/>
          </a:p>
          <a:p>
            <a:r>
              <a:rPr lang="fr-FR" b="1"/>
              <a:t>Règlement :</a:t>
            </a:r>
          </a:p>
          <a:p>
            <a:r>
              <a:rPr lang="fr-FR" sz="1200">
                <a:hlinkClick r:id="rId6"/>
              </a:rPr>
              <a:t>chrome-extension://efaidnbmnnnibpcajpcglclefindmkaj/https://www.mairie-latresne.fr/wp-content/uploads/2022/07/03_PPR_Latresne_Reglement.pdf</a:t>
            </a:r>
            <a:endParaRPr lang="fr-FR" sz="1200"/>
          </a:p>
          <a:p>
            <a:endParaRPr lang="fr-FR"/>
          </a:p>
        </p:txBody>
      </p:sp>
    </p:spTree>
    <p:extLst>
      <p:ext uri="{BB962C8B-B14F-4D97-AF65-F5344CB8AC3E}">
        <p14:creationId xmlns:p14="http://schemas.microsoft.com/office/powerpoint/2010/main" val="4246437843"/>
      </p:ext>
    </p:extLst>
  </p:cSld>
  <p:clrMapOvr>
    <a:overrideClrMapping bg1="lt1" tx1="dk1" bg2="lt2" tx2="dk2" accent1="accent1" accent2="accent2" accent3="accent3" accent4="accent4" accent5="accent5" accent6="accent6" hlink="hlink" folHlink="folHlink"/>
  </p:clrMapOvr>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11" name="Rectangle 10"/>
          <p:cNvSpPr/>
          <p:nvPr/>
        </p:nvSpPr>
        <p:spPr>
          <a:xfrm>
            <a:off x="457200" y="1268760"/>
            <a:ext cx="8229600" cy="1015663"/>
          </a:xfrm>
          <a:prstGeom prst="rect">
            <a:avLst/>
          </a:prstGeom>
        </p:spPr>
        <p:txBody>
          <a:bodyPr wrap="square">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1600"/>
          </a:p>
          <a:p>
            <a:pPr>
              <a:spcBef>
                <a:spcPct val="20000"/>
              </a:spcBef>
            </a:pPr>
            <a:endParaRPr lang="fr-FR" sz="2000"/>
          </a:p>
        </p:txBody>
      </p:sp>
      <p:pic>
        <p:nvPicPr>
          <p:cNvPr id="3" name="Image 2"/>
          <p:cNvPicPr>
            <a:picLocks noChangeAspect="1"/>
          </p:cNvPicPr>
          <p:nvPr/>
        </p:nvPicPr>
        <p:blipFill>
          <a:blip r:embed="rId5"/>
          <a:stretch>
            <a:fillRect/>
          </a:stretch>
        </p:blipFill>
        <p:spPr>
          <a:xfrm rot="16200000">
            <a:off x="2554148" y="365443"/>
            <a:ext cx="4035704" cy="6858000"/>
          </a:xfrm>
          <a:prstGeom prst="rect">
            <a:avLst/>
          </a:prstGeom>
        </p:spPr>
      </p:pic>
    </p:spTree>
    <p:extLst>
      <p:ext uri="{BB962C8B-B14F-4D97-AF65-F5344CB8AC3E}">
        <p14:creationId xmlns:p14="http://schemas.microsoft.com/office/powerpoint/2010/main" val="3706343632"/>
      </p:ext>
    </p:extLst>
  </p:cSld>
  <p:clrMapOvr>
    <a:overrideClrMapping bg1="lt1" tx1="dk1" bg2="lt2" tx2="dk2" accent1="accent1" accent2="accent2" accent3="accent3" accent4="accent4" accent5="accent5" accent6="accent6" hlink="hlink" folHlink="folHlink"/>
  </p:clrMapOvr>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B90190-59A0-81A8-1C53-773E25A6795F}"/>
              </a:ext>
            </a:extLst>
          </p:cNvPr>
          <p:cNvSpPr>
            <a:spLocks noGrp="1"/>
          </p:cNvSpPr>
          <p:nvPr>
            <p:ph type="title"/>
          </p:nvPr>
        </p:nvSpPr>
        <p:spPr>
          <a:xfrm>
            <a:off x="457200" y="274638"/>
            <a:ext cx="8229600" cy="994122"/>
          </a:xfrm>
        </p:spPr>
        <p:txBody>
          <a:bodyPr vert="horz" lIns="91440" tIns="45720" rIns="91440" bIns="45720" rtlCol="0" anchor="ctr">
            <a:normAutofit/>
          </a:bodyPr>
          <a:lstStyle/>
          <a:p>
            <a:pPr algn="l"/>
            <a:r>
              <a:rPr lang="fr-FR" sz="2800" b="1"/>
              <a:t>La commune</a:t>
            </a:r>
          </a:p>
        </p:txBody>
      </p:sp>
      <p:sp>
        <p:nvSpPr>
          <p:cNvPr id="5" name="Rectangle 4"/>
          <p:cNvSpPr/>
          <p:nvPr/>
        </p:nvSpPr>
        <p:spPr>
          <a:xfrm>
            <a:off x="683568" y="2786102"/>
            <a:ext cx="2088232" cy="1477328"/>
          </a:xfrm>
          <a:prstGeom prst="rect">
            <a:avLst/>
          </a:prstGeom>
        </p:spPr>
        <p:txBody>
          <a:bodyPr wrap="square">
            <a:spAutoFit/>
          </a:bodyPr>
          <a:lstStyle/>
          <a:p>
            <a:r>
              <a:rPr lang="fr-FR"/>
              <a:t>Etude zones humides du SIETRA : Exemple de carte pouvant alimenter le zonage</a:t>
            </a:r>
          </a:p>
        </p:txBody>
      </p:sp>
      <p:pic>
        <p:nvPicPr>
          <p:cNvPr id="4" name="Image 3"/>
          <p:cNvPicPr>
            <a:picLocks noChangeAspect="1"/>
          </p:cNvPicPr>
          <p:nvPr/>
        </p:nvPicPr>
        <p:blipFill>
          <a:blip r:embed="rId5"/>
          <a:stretch>
            <a:fillRect/>
          </a:stretch>
        </p:blipFill>
        <p:spPr>
          <a:xfrm>
            <a:off x="2987824" y="294738"/>
            <a:ext cx="5887687" cy="6275230"/>
          </a:xfrm>
          <a:prstGeom prst="rect">
            <a:avLst/>
          </a:prstGeom>
        </p:spPr>
      </p:pic>
      <p:sp>
        <p:nvSpPr>
          <p:cNvPr id="11" name="Rectangle 10"/>
          <p:cNvSpPr/>
          <p:nvPr/>
        </p:nvSpPr>
        <p:spPr>
          <a:xfrm>
            <a:off x="457200" y="1268760"/>
            <a:ext cx="3682752" cy="1323439"/>
          </a:xfrm>
          <a:prstGeom prst="rect">
            <a:avLst/>
          </a:prstGeom>
        </p:spPr>
        <p:txBody>
          <a:bodyPr wrap="square">
            <a:spAutoFit/>
          </a:bodyPr>
          <a:lstStyle/>
          <a:p>
            <a:pPr marL="342900" indent="-342900">
              <a:buFont typeface="Arial" panose="020B0604020202020204" pitchFamily="34" charset="0"/>
              <a:buChar char="•"/>
            </a:pPr>
            <a:r>
              <a:rPr lang="fr-FR" sz="2000"/>
              <a:t>Autorisation d’urbanisme </a:t>
            </a:r>
            <a:r>
              <a:rPr lang="fr-FR" sz="2000" i="1">
                <a:solidFill>
                  <a:srgbClr val="0070C0"/>
                </a:solidFill>
              </a:rPr>
              <a:t>(Instruction souvent déléguée)</a:t>
            </a:r>
          </a:p>
          <a:p>
            <a:endParaRPr lang="fr-FR" sz="1600"/>
          </a:p>
          <a:p>
            <a:pPr>
              <a:spcBef>
                <a:spcPct val="20000"/>
              </a:spcBef>
            </a:pPr>
            <a:endParaRPr lang="fr-FR" sz="2000"/>
          </a:p>
        </p:txBody>
      </p:sp>
    </p:spTree>
    <p:extLst>
      <p:ext uri="{BB962C8B-B14F-4D97-AF65-F5344CB8AC3E}">
        <p14:creationId xmlns:p14="http://schemas.microsoft.com/office/powerpoint/2010/main" val="2546246687"/>
      </p:ext>
    </p:extLst>
  </p:cSld>
  <p:clrMapOvr>
    <a:overrideClrMapping bg1="lt1" tx1="dk1" bg2="lt2" tx2="dk2" accent1="accent1" accent2="accent2" accent3="accent3" accent4="accent4" accent5="accent5" accent6="accent6" hlink="hlink" folHlink="folHlink"/>
  </p:clrMapOvr>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8799E263-616D-5E61-316C-925407AC02CE}"/>
              </a:ext>
            </a:extLst>
          </p:cNvPr>
          <p:cNvSpPr txBox="1"/>
          <p:nvPr/>
        </p:nvSpPr>
        <p:spPr>
          <a:xfrm>
            <a:off x="240231" y="141009"/>
            <a:ext cx="8640960" cy="1200329"/>
          </a:xfrm>
          <a:prstGeom prst="rect">
            <a:avLst/>
          </a:prstGeom>
        </p:spPr>
        <p:txBody>
          <a:bodyPr vert="horz" lIns="91440" tIns="45720" rIns="91440" bIns="45720" rtlCol="0" anchor="ctr">
            <a:noAutofit/>
          </a:bodyPr>
          <a:lstStyle>
            <a:lvl1pPr algn="ctr">
              <a:spcBef>
                <a:spcPct val="0"/>
              </a:spcBef>
              <a:buNone/>
              <a:defRPr sz="2800" b="1">
                <a:latin typeface="+mj-lt"/>
                <a:ea typeface="+mj-ea"/>
                <a:cs typeface="+mj-cs"/>
              </a:defRPr>
            </a:lvl1pPr>
          </a:lstStyle>
          <a:p>
            <a:pPr lvl="2" algn="ctr"/>
            <a:r>
              <a:rPr lang="fr-FR" sz="2500" b="1">
                <a:latin typeface="+mj-lt"/>
                <a:ea typeface="+mj-ea"/>
                <a:cs typeface="+mj-cs"/>
              </a:rPr>
              <a:t>Relations entre acteurs :</a:t>
            </a:r>
          </a:p>
          <a:p>
            <a:pPr marL="0" lvl="2" algn="ctr"/>
            <a:r>
              <a:rPr lang="fr-FR" sz="2500">
                <a:latin typeface="+mj-lt"/>
                <a:ea typeface="+mj-ea"/>
                <a:cs typeface="+mj-cs"/>
              </a:rPr>
              <a:t>nécessité d'une coopération efficace en fonction des enjeux</a:t>
            </a:r>
          </a:p>
        </p:txBody>
      </p:sp>
      <p:sp>
        <p:nvSpPr>
          <p:cNvPr id="7" name="ZoneTexte 6">
            <a:extLst>
              <a:ext uri="{FF2B5EF4-FFF2-40B4-BE49-F238E27FC236}">
                <a16:creationId xmlns:a16="http://schemas.microsoft.com/office/drawing/2014/main" id="{0345C14A-782E-A37B-50B5-6F84446DF7E2}"/>
              </a:ext>
            </a:extLst>
          </p:cNvPr>
          <p:cNvSpPr txBox="1"/>
          <p:nvPr/>
        </p:nvSpPr>
        <p:spPr>
          <a:xfrm>
            <a:off x="1875043" y="5315999"/>
            <a:ext cx="5760640"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fr-FR"/>
              <a:t>À vous de jouer ! Qui intervient et comment ? </a:t>
            </a:r>
          </a:p>
        </p:txBody>
      </p:sp>
      <p:sp>
        <p:nvSpPr>
          <p:cNvPr id="8" name="ZoneTexte 7">
            <a:extLst>
              <a:ext uri="{FF2B5EF4-FFF2-40B4-BE49-F238E27FC236}">
                <a16:creationId xmlns:a16="http://schemas.microsoft.com/office/drawing/2014/main" id="{DE786894-8BDA-DBC5-3BDF-7C1225332EEC}"/>
              </a:ext>
            </a:extLst>
          </p:cNvPr>
          <p:cNvSpPr txBox="1"/>
          <p:nvPr/>
        </p:nvSpPr>
        <p:spPr>
          <a:xfrm>
            <a:off x="1875043" y="5748047"/>
            <a:ext cx="5688632" cy="369332"/>
          </a:xfrm>
          <a:prstGeom prst="rect">
            <a:avLst/>
          </a:prstGeom>
          <a:noFill/>
        </p:spPr>
        <p:txBody>
          <a:bodyPr wrap="square">
            <a:spAutoFit/>
          </a:bodyPr>
          <a:lstStyle/>
          <a:p>
            <a:pPr algn="ctr"/>
            <a:r>
              <a:rPr lang="fr-FR" i="1"/>
              <a:t>Travail en groupe</a:t>
            </a:r>
          </a:p>
        </p:txBody>
      </p:sp>
      <p:sp>
        <p:nvSpPr>
          <p:cNvPr id="9" name="Titre 1">
            <a:extLst>
              <a:ext uri="{FF2B5EF4-FFF2-40B4-BE49-F238E27FC236}">
                <a16:creationId xmlns:a16="http://schemas.microsoft.com/office/drawing/2014/main" id="{77BE5C70-06FB-664A-484E-B1F425C89773}"/>
              </a:ext>
            </a:extLst>
          </p:cNvPr>
          <p:cNvSpPr txBox="1">
            <a:spLocks/>
          </p:cNvSpPr>
          <p:nvPr/>
        </p:nvSpPr>
        <p:spPr>
          <a:xfrm>
            <a:off x="445911" y="1109953"/>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un arbre qui tombe sur une digue </a:t>
            </a:r>
            <a:endParaRPr lang="fr-FR" sz="2000" b="1" u="sng">
              <a:solidFill>
                <a:srgbClr val="FF0000"/>
              </a:solidFill>
            </a:endParaRPr>
          </a:p>
        </p:txBody>
      </p:sp>
      <p:pic>
        <p:nvPicPr>
          <p:cNvPr id="2" name="Image 1" descr="Une image contenant plein air, Véhicule terrestre, ciel, arbre&#10;&#10;Description générée automatiquement">
            <a:extLst>
              <a:ext uri="{FF2B5EF4-FFF2-40B4-BE49-F238E27FC236}">
                <a16:creationId xmlns:a16="http://schemas.microsoft.com/office/drawing/2014/main" id="{353AD635-1CED-624C-95FC-B5CA928A858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9581" y="1619043"/>
            <a:ext cx="6438733" cy="3589968"/>
          </a:xfrm>
          <a:prstGeom prst="rect">
            <a:avLst/>
          </a:prstGeom>
        </p:spPr>
      </p:pic>
      <p:pic>
        <p:nvPicPr>
          <p:cNvPr id="3" name="Image 2" descr="Une image contenant plein air, végétation, jungle, plante&#10;&#10;Description générée automatiquement">
            <a:extLst>
              <a:ext uri="{FF2B5EF4-FFF2-40B4-BE49-F238E27FC236}">
                <a16:creationId xmlns:a16="http://schemas.microsoft.com/office/drawing/2014/main" id="{060D50EC-DCFF-1C40-8E7F-2A0C06B5B0C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92314" y="2637260"/>
            <a:ext cx="4572000" cy="2571750"/>
          </a:xfrm>
          <a:prstGeom prst="rect">
            <a:avLst/>
          </a:prstGeom>
        </p:spPr>
      </p:pic>
      <p:sp>
        <p:nvSpPr>
          <p:cNvPr id="6" name="Accolade ouvrante 5">
            <a:extLst>
              <a:ext uri="{FF2B5EF4-FFF2-40B4-BE49-F238E27FC236}">
                <a16:creationId xmlns:a16="http://schemas.microsoft.com/office/drawing/2014/main" id="{FA987D9B-E59C-05BB-66C6-82EC3E34D5EE}"/>
              </a:ext>
            </a:extLst>
          </p:cNvPr>
          <p:cNvSpPr/>
          <p:nvPr/>
        </p:nvSpPr>
        <p:spPr>
          <a:xfrm>
            <a:off x="3923134" y="2635388"/>
            <a:ext cx="469179" cy="2575494"/>
          </a:xfrm>
          <a:prstGeom prst="leftBrace">
            <a:avLst/>
          </a:prstGeom>
          <a:noFill/>
          <a:ln w="571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Tree>
    <p:extLst>
      <p:ext uri="{BB962C8B-B14F-4D97-AF65-F5344CB8AC3E}">
        <p14:creationId xmlns:p14="http://schemas.microsoft.com/office/powerpoint/2010/main" val="464430113"/>
      </p:ext>
    </p:extLst>
  </p:cSld>
  <p:clrMapOvr>
    <a:overrideClrMapping bg1="lt1" tx1="dk1" bg2="lt2" tx2="dk2" accent1="accent1" accent2="accent2" accent3="accent3" accent4="accent4" accent5="accent5" accent6="accent6" hlink="hlink" folHlink="folHlink"/>
  </p:clrMapOvr>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ZoneTexte 6">
            <a:extLst>
              <a:ext uri="{FF2B5EF4-FFF2-40B4-BE49-F238E27FC236}">
                <a16:creationId xmlns:a16="http://schemas.microsoft.com/office/drawing/2014/main" id="{E7890624-DCAA-2040-365C-2BCBE0FF7B52}"/>
              </a:ext>
            </a:extLst>
          </p:cNvPr>
          <p:cNvSpPr txBox="1"/>
          <p:nvPr/>
        </p:nvSpPr>
        <p:spPr>
          <a:xfrm>
            <a:off x="5213034" y="4488676"/>
            <a:ext cx="1394692"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p>
            <a:pPr algn="ctr"/>
            <a:r>
              <a:rPr lang="fr-FR" dirty="0"/>
              <a:t>Propriétaire</a:t>
            </a:r>
          </a:p>
        </p:txBody>
      </p:sp>
      <p:sp>
        <p:nvSpPr>
          <p:cNvPr id="8" name="ZoneTexte 7">
            <a:extLst>
              <a:ext uri="{FF2B5EF4-FFF2-40B4-BE49-F238E27FC236}">
                <a16:creationId xmlns:a16="http://schemas.microsoft.com/office/drawing/2014/main" id="{5BEAD54D-582E-CD61-2179-8A5B6D86354E}"/>
              </a:ext>
            </a:extLst>
          </p:cNvPr>
          <p:cNvSpPr txBox="1"/>
          <p:nvPr/>
        </p:nvSpPr>
        <p:spPr>
          <a:xfrm>
            <a:off x="7241148" y="4489457"/>
            <a:ext cx="1260140"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Commune</a:t>
            </a:r>
          </a:p>
        </p:txBody>
      </p:sp>
      <p:sp>
        <p:nvSpPr>
          <p:cNvPr id="9" name="ZoneTexte 8">
            <a:extLst>
              <a:ext uri="{FF2B5EF4-FFF2-40B4-BE49-F238E27FC236}">
                <a16:creationId xmlns:a16="http://schemas.microsoft.com/office/drawing/2014/main" id="{B4051609-A448-2D7A-E3D3-09CCA76EF7E2}"/>
              </a:ext>
            </a:extLst>
          </p:cNvPr>
          <p:cNvSpPr txBox="1"/>
          <p:nvPr/>
        </p:nvSpPr>
        <p:spPr>
          <a:xfrm>
            <a:off x="670401" y="4494763"/>
            <a:ext cx="1556223"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EPCI</a:t>
            </a:r>
            <a:endParaRPr lang="fr-FR" sz="1200" dirty="0">
              <a:ea typeface="Calibri"/>
              <a:cs typeface="Calibri"/>
            </a:endParaRPr>
          </a:p>
        </p:txBody>
      </p:sp>
      <p:sp>
        <p:nvSpPr>
          <p:cNvPr id="11" name="ZoneTexte 10">
            <a:extLst>
              <a:ext uri="{FF2B5EF4-FFF2-40B4-BE49-F238E27FC236}">
                <a16:creationId xmlns:a16="http://schemas.microsoft.com/office/drawing/2014/main" id="{04B9A31D-A654-632B-CA5D-3C6B957A4434}"/>
              </a:ext>
            </a:extLst>
          </p:cNvPr>
          <p:cNvSpPr txBox="1"/>
          <p:nvPr/>
        </p:nvSpPr>
        <p:spPr>
          <a:xfrm>
            <a:off x="425515" y="3051283"/>
            <a:ext cx="2055976" cy="1077218"/>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p>
            <a:pPr algn="ctr"/>
            <a:r>
              <a:rPr lang="fr-FR" sz="1600" b="1" i="1" dirty="0"/>
              <a:t>Intervention privilégiée </a:t>
            </a:r>
            <a:r>
              <a:rPr lang="fr-FR" sz="1600" i="1" dirty="0"/>
              <a:t>en tant que</a:t>
            </a:r>
            <a:endParaRPr lang="fr-FR" dirty="0"/>
          </a:p>
          <a:p>
            <a:pPr algn="ctr"/>
            <a:r>
              <a:rPr lang="fr-FR" sz="1600" i="1" dirty="0"/>
              <a:t>Gestionnaire PI Garonne</a:t>
            </a:r>
            <a:endParaRPr lang="fr-FR" dirty="0"/>
          </a:p>
        </p:txBody>
      </p:sp>
      <p:sp>
        <p:nvSpPr>
          <p:cNvPr id="15" name="ZoneTexte 14">
            <a:extLst>
              <a:ext uri="{FF2B5EF4-FFF2-40B4-BE49-F238E27FC236}">
                <a16:creationId xmlns:a16="http://schemas.microsoft.com/office/drawing/2014/main" id="{254AF6F8-C4E3-2564-8876-C08145B18E15}"/>
              </a:ext>
            </a:extLst>
          </p:cNvPr>
          <p:cNvSpPr txBox="1"/>
          <p:nvPr/>
        </p:nvSpPr>
        <p:spPr>
          <a:xfrm>
            <a:off x="6926764" y="3085476"/>
            <a:ext cx="1898890" cy="584775"/>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defPPr>
              <a:defRPr lang="fr-FR"/>
            </a:defPPr>
            <a:lvl1pPr algn="ctr">
              <a:defRPr sz="1600" i="1"/>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Intervention possible Travaux urgents</a:t>
            </a:r>
            <a:endParaRPr lang="fr-FR" dirty="0">
              <a:ea typeface="Calibri"/>
              <a:cs typeface="Calibri"/>
            </a:endParaRPr>
          </a:p>
        </p:txBody>
      </p:sp>
      <p:cxnSp>
        <p:nvCxnSpPr>
          <p:cNvPr id="18" name="Connecteur droit avec flèche 17">
            <a:extLst>
              <a:ext uri="{FF2B5EF4-FFF2-40B4-BE49-F238E27FC236}">
                <a16:creationId xmlns:a16="http://schemas.microsoft.com/office/drawing/2014/main" id="{571EEA42-9C1B-7F7E-E6D3-52D76BDC13E8}"/>
              </a:ext>
            </a:extLst>
          </p:cNvPr>
          <p:cNvCxnSpPr>
            <a:cxnSpLocks/>
            <a:stCxn id="9" idx="0"/>
            <a:endCxn id="11" idx="2"/>
          </p:cNvCxnSpPr>
          <p:nvPr/>
        </p:nvCxnSpPr>
        <p:spPr>
          <a:xfrm flipV="1">
            <a:off x="1448513" y="4128501"/>
            <a:ext cx="4990" cy="366262"/>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cxnSp>
        <p:nvCxnSpPr>
          <p:cNvPr id="19" name="Connecteur droit avec flèche 18">
            <a:extLst>
              <a:ext uri="{FF2B5EF4-FFF2-40B4-BE49-F238E27FC236}">
                <a16:creationId xmlns:a16="http://schemas.microsoft.com/office/drawing/2014/main" id="{05C01DF6-8687-75A7-74AD-545085719EDB}"/>
              </a:ext>
            </a:extLst>
          </p:cNvPr>
          <p:cNvCxnSpPr>
            <a:cxnSpLocks/>
            <a:stCxn id="8" idx="0"/>
            <a:endCxn id="15" idx="2"/>
          </p:cNvCxnSpPr>
          <p:nvPr/>
        </p:nvCxnSpPr>
        <p:spPr>
          <a:xfrm flipV="1">
            <a:off x="7871218" y="3670251"/>
            <a:ext cx="4991" cy="819206"/>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54" name="Connecteur droit avec flèche 53">
            <a:extLst>
              <a:ext uri="{FF2B5EF4-FFF2-40B4-BE49-F238E27FC236}">
                <a16:creationId xmlns:a16="http://schemas.microsoft.com/office/drawing/2014/main" id="{05C01DF6-8687-75A7-74AD-545085719EDB}"/>
              </a:ext>
            </a:extLst>
          </p:cNvPr>
          <p:cNvCxnSpPr>
            <a:cxnSpLocks/>
            <a:stCxn id="15" idx="0"/>
          </p:cNvCxnSpPr>
          <p:nvPr/>
        </p:nvCxnSpPr>
        <p:spPr>
          <a:xfrm flipH="1" flipV="1">
            <a:off x="6001991" y="2631951"/>
            <a:ext cx="1874218" cy="453525"/>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57" name="Connecteur droit avec flèche 56">
            <a:extLst>
              <a:ext uri="{FF2B5EF4-FFF2-40B4-BE49-F238E27FC236}">
                <a16:creationId xmlns:a16="http://schemas.microsoft.com/office/drawing/2014/main" id="{05C01DF6-8687-75A7-74AD-545085719EDB}"/>
              </a:ext>
            </a:extLst>
          </p:cNvPr>
          <p:cNvCxnSpPr>
            <a:cxnSpLocks/>
            <a:stCxn id="11" idx="0"/>
          </p:cNvCxnSpPr>
          <p:nvPr/>
        </p:nvCxnSpPr>
        <p:spPr>
          <a:xfrm flipV="1">
            <a:off x="1453503" y="2651917"/>
            <a:ext cx="1755203" cy="399366"/>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sp>
        <p:nvSpPr>
          <p:cNvPr id="48" name="ZoneTexte 47">
            <a:extLst>
              <a:ext uri="{FF2B5EF4-FFF2-40B4-BE49-F238E27FC236}">
                <a16:creationId xmlns:a16="http://schemas.microsoft.com/office/drawing/2014/main" id="{ED34C7E5-5A45-9F26-3164-A78849A5DD9E}"/>
              </a:ext>
            </a:extLst>
          </p:cNvPr>
          <p:cNvSpPr txBox="1"/>
          <p:nvPr/>
        </p:nvSpPr>
        <p:spPr>
          <a:xfrm>
            <a:off x="1882752" y="5332108"/>
            <a:ext cx="1394691" cy="738664"/>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a:t>Rôle d’information / communication</a:t>
            </a:r>
          </a:p>
        </p:txBody>
      </p:sp>
      <p:cxnSp>
        <p:nvCxnSpPr>
          <p:cNvPr id="52" name="Connecteur droit avec flèche 51">
            <a:extLst>
              <a:ext uri="{FF2B5EF4-FFF2-40B4-BE49-F238E27FC236}">
                <a16:creationId xmlns:a16="http://schemas.microsoft.com/office/drawing/2014/main" id="{E5A26919-0C8F-C456-C03A-1C2569EAED52}"/>
              </a:ext>
            </a:extLst>
          </p:cNvPr>
          <p:cNvCxnSpPr>
            <a:cxnSpLocks/>
            <a:stCxn id="48" idx="0"/>
            <a:endCxn id="9" idx="2"/>
          </p:cNvCxnSpPr>
          <p:nvPr/>
        </p:nvCxnSpPr>
        <p:spPr>
          <a:xfrm>
            <a:off x="1432106" y="4902860"/>
            <a:ext cx="685237" cy="480326"/>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6" name="Titre 1">
            <a:extLst>
              <a:ext uri="{FF2B5EF4-FFF2-40B4-BE49-F238E27FC236}">
                <a16:creationId xmlns:a16="http://schemas.microsoft.com/office/drawing/2014/main" id="{07555C41-30B4-19A9-4F15-E7F7E0CADB80}"/>
              </a:ext>
            </a:extLst>
          </p:cNvPr>
          <p:cNvSpPr txBox="1">
            <a:spLocks/>
          </p:cNvSpPr>
          <p:nvPr/>
        </p:nvSpPr>
        <p:spPr>
          <a:xfrm>
            <a:off x="307462" y="295946"/>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dirty="0">
                <a:sym typeface="Wingdings" panose="05000000000000000000" pitchFamily="2" charset="2"/>
              </a:rPr>
              <a:t> </a:t>
            </a:r>
            <a:r>
              <a:rPr lang="fr-FR" sz="2000" b="1" dirty="0"/>
              <a:t>Cas concrets : un arbre qui tombe sur une digue</a:t>
            </a:r>
            <a:endParaRPr lang="fr-FR" sz="2000" b="1" u="sng" dirty="0">
              <a:solidFill>
                <a:srgbClr val="FF0000"/>
              </a:solidFill>
            </a:endParaRPr>
          </a:p>
        </p:txBody>
      </p:sp>
      <p:pic>
        <p:nvPicPr>
          <p:cNvPr id="12" name="Image 11" descr="Une image contenant plein air, végétation, jungle, plante&#10;&#10;Description générée automatiquement">
            <a:extLst>
              <a:ext uri="{FF2B5EF4-FFF2-40B4-BE49-F238E27FC236}">
                <a16:creationId xmlns:a16="http://schemas.microsoft.com/office/drawing/2014/main" id="{9A1F81E3-87EE-393C-CE2E-249784D870A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14725" r="306" b="-2167"/>
          <a:stretch/>
        </p:blipFill>
        <p:spPr>
          <a:xfrm>
            <a:off x="3235857" y="850387"/>
            <a:ext cx="2765149" cy="1842162"/>
          </a:xfrm>
          <a:prstGeom prst="rect">
            <a:avLst/>
          </a:prstGeom>
        </p:spPr>
      </p:pic>
      <p:sp>
        <p:nvSpPr>
          <p:cNvPr id="16" name="ZoneTexte 15">
            <a:extLst>
              <a:ext uri="{FF2B5EF4-FFF2-40B4-BE49-F238E27FC236}">
                <a16:creationId xmlns:a16="http://schemas.microsoft.com/office/drawing/2014/main" id="{8AC72982-0A87-4824-1873-E1AD172465FF}"/>
              </a:ext>
            </a:extLst>
          </p:cNvPr>
          <p:cNvSpPr txBox="1"/>
          <p:nvPr/>
        </p:nvSpPr>
        <p:spPr>
          <a:xfrm>
            <a:off x="5102622" y="3088138"/>
            <a:ext cx="1719205" cy="1077218"/>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defPPr>
              <a:defRPr lang="fr-FR"/>
            </a:defPPr>
            <a:lvl1pPr algn="ctr">
              <a:defRPr sz="1600" i="1"/>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Intervention possible </a:t>
            </a:r>
            <a:endParaRPr lang="fr-FR"/>
          </a:p>
          <a:p>
            <a:r>
              <a:rPr lang="fr-FR" dirty="0">
                <a:ea typeface="Calibri"/>
                <a:cs typeface="Calibri"/>
              </a:rPr>
              <a:t>En tant que propriétaire</a:t>
            </a:r>
          </a:p>
        </p:txBody>
      </p:sp>
      <p:cxnSp>
        <p:nvCxnSpPr>
          <p:cNvPr id="20" name="Connecteur droit avec flèche 19">
            <a:extLst>
              <a:ext uri="{FF2B5EF4-FFF2-40B4-BE49-F238E27FC236}">
                <a16:creationId xmlns:a16="http://schemas.microsoft.com/office/drawing/2014/main" id="{A9140699-FAE5-4FA8-C7E6-52DE213FFA8F}"/>
              </a:ext>
            </a:extLst>
          </p:cNvPr>
          <p:cNvCxnSpPr>
            <a:cxnSpLocks/>
          </p:cNvCxnSpPr>
          <p:nvPr/>
        </p:nvCxnSpPr>
        <p:spPr>
          <a:xfrm flipV="1">
            <a:off x="5853472" y="4134505"/>
            <a:ext cx="4990" cy="372903"/>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22" name="Connecteur droit avec flèche 21">
            <a:extLst>
              <a:ext uri="{FF2B5EF4-FFF2-40B4-BE49-F238E27FC236}">
                <a16:creationId xmlns:a16="http://schemas.microsoft.com/office/drawing/2014/main" id="{70714F79-9F20-80F6-6528-D96FA95B141A}"/>
              </a:ext>
            </a:extLst>
          </p:cNvPr>
          <p:cNvCxnSpPr>
            <a:cxnSpLocks/>
          </p:cNvCxnSpPr>
          <p:nvPr/>
        </p:nvCxnSpPr>
        <p:spPr>
          <a:xfrm flipH="1" flipV="1">
            <a:off x="5731351" y="2639787"/>
            <a:ext cx="34940" cy="432798"/>
          </a:xfrm>
          <a:prstGeom prst="straightConnector1">
            <a:avLst/>
          </a:prstGeom>
          <a:ln w="38100">
            <a:prstDash val="sysDot"/>
            <a:tailEnd type="triangle" w="lg" len="lg"/>
          </a:ln>
        </p:spPr>
        <p:style>
          <a:lnRef idx="1">
            <a:schemeClr val="accent5"/>
          </a:lnRef>
          <a:fillRef idx="0">
            <a:schemeClr val="accent5"/>
          </a:fillRef>
          <a:effectRef idx="0">
            <a:schemeClr val="accent5"/>
          </a:effectRef>
          <a:fontRef idx="minor">
            <a:schemeClr val="tx1"/>
          </a:fontRef>
        </p:style>
      </p:cxnSp>
      <p:cxnSp>
        <p:nvCxnSpPr>
          <p:cNvPr id="25" name="Connecteur droit avec flèche 24">
            <a:extLst>
              <a:ext uri="{FF2B5EF4-FFF2-40B4-BE49-F238E27FC236}">
                <a16:creationId xmlns:a16="http://schemas.microsoft.com/office/drawing/2014/main" id="{61E3967E-3A7D-F7CA-392E-B0EA0ADEF394}"/>
              </a:ext>
            </a:extLst>
          </p:cNvPr>
          <p:cNvCxnSpPr>
            <a:cxnSpLocks/>
          </p:cNvCxnSpPr>
          <p:nvPr/>
        </p:nvCxnSpPr>
        <p:spPr>
          <a:xfrm flipV="1">
            <a:off x="3211659" y="4856775"/>
            <a:ext cx="2631830" cy="947171"/>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28" name="Connecteur droit avec flèche 27">
            <a:extLst>
              <a:ext uri="{FF2B5EF4-FFF2-40B4-BE49-F238E27FC236}">
                <a16:creationId xmlns:a16="http://schemas.microsoft.com/office/drawing/2014/main" id="{9BD26082-C373-5A48-823D-6B6C8E3B9F30}"/>
              </a:ext>
            </a:extLst>
          </p:cNvPr>
          <p:cNvCxnSpPr>
            <a:cxnSpLocks/>
          </p:cNvCxnSpPr>
          <p:nvPr/>
        </p:nvCxnSpPr>
        <p:spPr>
          <a:xfrm flipV="1">
            <a:off x="3251588" y="4866757"/>
            <a:ext cx="4618354" cy="937191"/>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29" name="ZoneTexte 28">
            <a:extLst>
              <a:ext uri="{FF2B5EF4-FFF2-40B4-BE49-F238E27FC236}">
                <a16:creationId xmlns:a16="http://schemas.microsoft.com/office/drawing/2014/main" id="{0E52D7EB-3AB6-0C77-6696-9C293AEC26AE}"/>
              </a:ext>
            </a:extLst>
          </p:cNvPr>
          <p:cNvSpPr txBox="1"/>
          <p:nvPr/>
        </p:nvSpPr>
        <p:spPr>
          <a:xfrm>
            <a:off x="2896505" y="4544676"/>
            <a:ext cx="1556223"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SIETRA</a:t>
            </a:r>
          </a:p>
        </p:txBody>
      </p:sp>
      <p:cxnSp>
        <p:nvCxnSpPr>
          <p:cNvPr id="31" name="Connecteur droit avec flèche 30">
            <a:extLst>
              <a:ext uri="{FF2B5EF4-FFF2-40B4-BE49-F238E27FC236}">
                <a16:creationId xmlns:a16="http://schemas.microsoft.com/office/drawing/2014/main" id="{F7364470-016D-C71F-6EB9-E7969A43DE53}"/>
              </a:ext>
            </a:extLst>
          </p:cNvPr>
          <p:cNvCxnSpPr>
            <a:cxnSpLocks/>
          </p:cNvCxnSpPr>
          <p:nvPr/>
        </p:nvCxnSpPr>
        <p:spPr>
          <a:xfrm flipH="1">
            <a:off x="3068344" y="4914008"/>
            <a:ext cx="461240" cy="461858"/>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33" name="Connecteur droit avec flèche 32">
            <a:extLst>
              <a:ext uri="{FF2B5EF4-FFF2-40B4-BE49-F238E27FC236}">
                <a16:creationId xmlns:a16="http://schemas.microsoft.com/office/drawing/2014/main" id="{84DECF4C-3B79-CBB6-CE80-F274425807AE}"/>
              </a:ext>
            </a:extLst>
          </p:cNvPr>
          <p:cNvCxnSpPr>
            <a:cxnSpLocks/>
          </p:cNvCxnSpPr>
          <p:nvPr/>
        </p:nvCxnSpPr>
        <p:spPr>
          <a:xfrm flipV="1">
            <a:off x="3677279" y="4134504"/>
            <a:ext cx="139754" cy="382886"/>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sp>
        <p:nvSpPr>
          <p:cNvPr id="38" name="ZoneTexte 37">
            <a:extLst>
              <a:ext uri="{FF2B5EF4-FFF2-40B4-BE49-F238E27FC236}">
                <a16:creationId xmlns:a16="http://schemas.microsoft.com/office/drawing/2014/main" id="{74CBB8B9-4E12-F9FA-06AF-BF26271B0F04}"/>
              </a:ext>
            </a:extLst>
          </p:cNvPr>
          <p:cNvSpPr txBox="1"/>
          <p:nvPr/>
        </p:nvSpPr>
        <p:spPr>
          <a:xfrm>
            <a:off x="2764089" y="3083892"/>
            <a:ext cx="2055975" cy="1077218"/>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p>
            <a:pPr algn="ctr"/>
            <a:r>
              <a:rPr lang="fr-FR" sz="1600" b="1" i="1" dirty="0"/>
              <a:t>Intervention privilégiée </a:t>
            </a:r>
            <a:r>
              <a:rPr lang="fr-FR" sz="1600" i="1" dirty="0"/>
              <a:t>en tant que</a:t>
            </a:r>
            <a:endParaRPr lang="fr-FR" dirty="0"/>
          </a:p>
          <a:p>
            <a:pPr algn="ctr"/>
            <a:r>
              <a:rPr lang="fr-FR" sz="1600" i="1" dirty="0"/>
              <a:t>Gestionnaire PI bassin versant</a:t>
            </a:r>
            <a:endParaRPr lang="fr-FR" dirty="0"/>
          </a:p>
        </p:txBody>
      </p:sp>
      <p:cxnSp>
        <p:nvCxnSpPr>
          <p:cNvPr id="39" name="Connecteur droit avec flèche 38">
            <a:extLst>
              <a:ext uri="{FF2B5EF4-FFF2-40B4-BE49-F238E27FC236}">
                <a16:creationId xmlns:a16="http://schemas.microsoft.com/office/drawing/2014/main" id="{FA131580-C5E4-6234-5F91-D3FC09383ACE}"/>
              </a:ext>
            </a:extLst>
          </p:cNvPr>
          <p:cNvCxnSpPr>
            <a:cxnSpLocks/>
          </p:cNvCxnSpPr>
          <p:nvPr/>
        </p:nvCxnSpPr>
        <p:spPr>
          <a:xfrm>
            <a:off x="2246069" y="4681807"/>
            <a:ext cx="650436" cy="0"/>
          </a:xfrm>
          <a:prstGeom prst="straightConnector1">
            <a:avLst/>
          </a:prstGeom>
          <a:ln w="28575">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1" name="Connecteur droit avec flèche 40">
            <a:extLst>
              <a:ext uri="{FF2B5EF4-FFF2-40B4-BE49-F238E27FC236}">
                <a16:creationId xmlns:a16="http://schemas.microsoft.com/office/drawing/2014/main" id="{7310179C-26C9-0674-8762-3AD4C2CC1AE2}"/>
              </a:ext>
            </a:extLst>
          </p:cNvPr>
          <p:cNvCxnSpPr>
            <a:cxnSpLocks/>
          </p:cNvCxnSpPr>
          <p:nvPr/>
        </p:nvCxnSpPr>
        <p:spPr>
          <a:xfrm flipV="1">
            <a:off x="3802060" y="2674544"/>
            <a:ext cx="38206" cy="429314"/>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13401181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down)">
                                      <p:cBhvr>
                                        <p:cTn id="7" dur="500"/>
                                        <p:tgtEl>
                                          <p:spTgt spid="48"/>
                                        </p:tgtEl>
                                      </p:cBhvr>
                                    </p:animEffect>
                                  </p:childTnLst>
                                </p:cTn>
                              </p:par>
                              <p:par>
                                <p:cTn id="8" presetID="22" presetClass="entr" presetSubtype="4"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down)">
                                      <p:cBhvr>
                                        <p:cTn id="10" dur="500"/>
                                        <p:tgtEl>
                                          <p:spTgt spid="52"/>
                                        </p:tgtEl>
                                      </p:cBhvr>
                                    </p:animEffect>
                                  </p:childTnLst>
                                </p:cTn>
                              </p:par>
                              <p:par>
                                <p:cTn id="11" presetID="22" presetClass="entr" presetSubtype="4"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wipe(down)">
                                      <p:cBhvr>
                                        <p:cTn id="13" dur="500"/>
                                        <p:tgtEl>
                                          <p:spTgt spid="31"/>
                                        </p:tgtEl>
                                      </p:cBhvr>
                                    </p:animEffect>
                                  </p:childTnLst>
                                </p:cTn>
                              </p:par>
                              <p:par>
                                <p:cTn id="14" presetID="1" presetClass="entr" presetSubtype="0" fill="hold" nodeType="withEffect">
                                  <p:stCondLst>
                                    <p:cond delay="0"/>
                                  </p:stCondLst>
                                  <p:childTnLst>
                                    <p:set>
                                      <p:cBhvr>
                                        <p:cTn id="15" dur="1" fill="hold">
                                          <p:stCondLst>
                                            <p:cond delay="0"/>
                                          </p:stCondLst>
                                        </p:cTn>
                                        <p:tgtEl>
                                          <p:spTgt spid="3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down)">
                                      <p:cBhvr>
                                        <p:cTn id="20" dur="500"/>
                                        <p:tgtEl>
                                          <p:spTgt spid="25"/>
                                        </p:tgtEl>
                                      </p:cBhvr>
                                    </p:animEffect>
                                  </p:childTnLst>
                                </p:cTn>
                              </p:par>
                              <p:par>
                                <p:cTn id="21" presetID="2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down)">
                                      <p:cBhvr>
                                        <p:cTn id="23" dur="500"/>
                                        <p:tgtEl>
                                          <p:spTgt spid="2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down)">
                                      <p:cBhvr>
                                        <p:cTn id="28" dur="500"/>
                                        <p:tgtEl>
                                          <p:spTgt spid="18"/>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down)">
                                      <p:cBhvr>
                                        <p:cTn id="31" dur="500"/>
                                        <p:tgtEl>
                                          <p:spTgt spid="11"/>
                                        </p:tgtEl>
                                      </p:cBhvr>
                                    </p:animEffect>
                                  </p:childTnLst>
                                </p:cTn>
                              </p:par>
                              <p:par>
                                <p:cTn id="32" presetID="22" presetClass="entr" presetSubtype="4" fill="hold" nodeType="with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wipe(down)">
                                      <p:cBhvr>
                                        <p:cTn id="34" dur="500"/>
                                        <p:tgtEl>
                                          <p:spTgt spid="57"/>
                                        </p:tgtEl>
                                      </p:cBhvr>
                                    </p:animEffect>
                                  </p:childTnLst>
                                </p:cTn>
                              </p:par>
                              <p:par>
                                <p:cTn id="35" presetID="22" presetClass="entr" presetSubtype="4"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wipe(down)">
                                      <p:cBhvr>
                                        <p:cTn id="40" dur="500"/>
                                        <p:tgtEl>
                                          <p:spTgt spid="38"/>
                                        </p:tgtEl>
                                      </p:cBhvr>
                                    </p:animEffect>
                                  </p:childTnLst>
                                </p:cTn>
                              </p:par>
                              <p:par>
                                <p:cTn id="41" presetID="22" presetClass="entr" presetSubtype="4" fill="hold" nodeType="with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wipe(down)">
                                      <p:cBhvr>
                                        <p:cTn id="43" dur="500"/>
                                        <p:tgtEl>
                                          <p:spTgt spid="41"/>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down)">
                                      <p:cBhvr>
                                        <p:cTn id="48" dur="500"/>
                                        <p:tgtEl>
                                          <p:spTgt spid="15"/>
                                        </p:tgtEl>
                                      </p:cBhvr>
                                    </p:animEffect>
                                  </p:childTnLst>
                                </p:cTn>
                              </p:par>
                              <p:par>
                                <p:cTn id="49" presetID="22" presetClass="entr" presetSubtype="4"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22" presetClass="entr" presetSubtype="4" fill="hold" nodeType="with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wipe(down)">
                                      <p:cBhvr>
                                        <p:cTn id="54" dur="500"/>
                                        <p:tgtEl>
                                          <p:spTgt spid="54"/>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down)">
                                      <p:cBhvr>
                                        <p:cTn id="57" dur="500"/>
                                        <p:tgtEl>
                                          <p:spTgt spid="16"/>
                                        </p:tgtEl>
                                      </p:cBhvr>
                                    </p:animEffect>
                                  </p:childTnLst>
                                </p:cTn>
                              </p:par>
                              <p:par>
                                <p:cTn id="58" presetID="22" presetClass="entr" presetSubtype="4" fill="hold"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ipe(down)">
                                      <p:cBhvr>
                                        <p:cTn id="60" dur="500"/>
                                        <p:tgtEl>
                                          <p:spTgt spid="20"/>
                                        </p:tgtEl>
                                      </p:cBhvr>
                                    </p:animEffect>
                                  </p:childTnLst>
                                </p:cTn>
                              </p:par>
                              <p:par>
                                <p:cTn id="61" presetID="22" presetClass="entr" presetSubtype="4"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wipe(down)">
                                      <p:cBhvr>
                                        <p:cTn id="6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48" grpId="0" animBg="1"/>
      <p:bldP spid="16" grpId="0" animBg="1"/>
      <p:bldP spid="38"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8799E263-616D-5E61-316C-925407AC02CE}"/>
              </a:ext>
            </a:extLst>
          </p:cNvPr>
          <p:cNvSpPr txBox="1"/>
          <p:nvPr/>
        </p:nvSpPr>
        <p:spPr>
          <a:xfrm>
            <a:off x="240231" y="141009"/>
            <a:ext cx="8640960" cy="1200329"/>
          </a:xfrm>
          <a:prstGeom prst="rect">
            <a:avLst/>
          </a:prstGeom>
        </p:spPr>
        <p:txBody>
          <a:bodyPr vert="horz" lIns="91440" tIns="45720" rIns="91440" bIns="45720" rtlCol="0" anchor="ctr">
            <a:noAutofit/>
          </a:bodyPr>
          <a:lstStyle>
            <a:lvl1pPr algn="ctr">
              <a:spcBef>
                <a:spcPct val="0"/>
              </a:spcBef>
              <a:buNone/>
              <a:defRPr sz="2800" b="1">
                <a:latin typeface="+mj-lt"/>
                <a:ea typeface="+mj-ea"/>
                <a:cs typeface="+mj-cs"/>
              </a:defRPr>
            </a:lvl1pPr>
          </a:lstStyle>
          <a:p>
            <a:pPr lvl="2" algn="ctr"/>
            <a:r>
              <a:rPr lang="fr-FR" sz="2500" b="1">
                <a:latin typeface="+mj-lt"/>
                <a:ea typeface="+mj-ea"/>
                <a:cs typeface="+mj-cs"/>
              </a:rPr>
              <a:t>Relations entre acteurs :</a:t>
            </a:r>
          </a:p>
          <a:p>
            <a:pPr marL="0" lvl="2" algn="ctr"/>
            <a:r>
              <a:rPr lang="fr-FR" sz="2500">
                <a:latin typeface="+mj-lt"/>
                <a:ea typeface="+mj-ea"/>
                <a:cs typeface="+mj-cs"/>
              </a:rPr>
              <a:t>nécessité d'une coopération efficace en fonction des enjeux</a:t>
            </a:r>
          </a:p>
        </p:txBody>
      </p:sp>
      <p:sp>
        <p:nvSpPr>
          <p:cNvPr id="7" name="ZoneTexte 6">
            <a:extLst>
              <a:ext uri="{FF2B5EF4-FFF2-40B4-BE49-F238E27FC236}">
                <a16:creationId xmlns:a16="http://schemas.microsoft.com/office/drawing/2014/main" id="{0345C14A-782E-A37B-50B5-6F84446DF7E2}"/>
              </a:ext>
            </a:extLst>
          </p:cNvPr>
          <p:cNvSpPr txBox="1"/>
          <p:nvPr/>
        </p:nvSpPr>
        <p:spPr>
          <a:xfrm>
            <a:off x="1875043" y="5315999"/>
            <a:ext cx="5760640"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fr-FR"/>
              <a:t>À vous de jouer ! Qui intervient et comment ? </a:t>
            </a:r>
          </a:p>
        </p:txBody>
      </p:sp>
      <p:sp>
        <p:nvSpPr>
          <p:cNvPr id="8" name="ZoneTexte 7">
            <a:extLst>
              <a:ext uri="{FF2B5EF4-FFF2-40B4-BE49-F238E27FC236}">
                <a16:creationId xmlns:a16="http://schemas.microsoft.com/office/drawing/2014/main" id="{DE786894-8BDA-DBC5-3BDF-7C1225332EEC}"/>
              </a:ext>
            </a:extLst>
          </p:cNvPr>
          <p:cNvSpPr txBox="1"/>
          <p:nvPr/>
        </p:nvSpPr>
        <p:spPr>
          <a:xfrm>
            <a:off x="1875043" y="5748047"/>
            <a:ext cx="5688632" cy="369332"/>
          </a:xfrm>
          <a:prstGeom prst="rect">
            <a:avLst/>
          </a:prstGeom>
          <a:noFill/>
        </p:spPr>
        <p:txBody>
          <a:bodyPr wrap="square">
            <a:spAutoFit/>
          </a:bodyPr>
          <a:lstStyle/>
          <a:p>
            <a:pPr algn="ctr"/>
            <a:r>
              <a:rPr lang="fr-FR" i="1"/>
              <a:t>Travail en groupe</a:t>
            </a:r>
          </a:p>
        </p:txBody>
      </p:sp>
      <p:sp>
        <p:nvSpPr>
          <p:cNvPr id="9" name="Titre 1">
            <a:extLst>
              <a:ext uri="{FF2B5EF4-FFF2-40B4-BE49-F238E27FC236}">
                <a16:creationId xmlns:a16="http://schemas.microsoft.com/office/drawing/2014/main" id="{77BE5C70-06FB-664A-484E-B1F425C89773}"/>
              </a:ext>
            </a:extLst>
          </p:cNvPr>
          <p:cNvSpPr txBox="1">
            <a:spLocks/>
          </p:cNvSpPr>
          <p:nvPr/>
        </p:nvSpPr>
        <p:spPr>
          <a:xfrm>
            <a:off x="445911" y="1109953"/>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entretien de fossés de routes/chemins communaux</a:t>
            </a:r>
            <a:endParaRPr lang="fr-FR" sz="2000" b="1" u="sng">
              <a:solidFill>
                <a:srgbClr val="FF0000"/>
              </a:solidFill>
            </a:endParaRPr>
          </a:p>
        </p:txBody>
      </p:sp>
      <p:pic>
        <p:nvPicPr>
          <p:cNvPr id="2" name="Image 1" descr="Une image contenant plein air, ciel, plante, herbe&#10;&#10;Description générée automatiquement">
            <a:extLst>
              <a:ext uri="{FF2B5EF4-FFF2-40B4-BE49-F238E27FC236}">
                <a16:creationId xmlns:a16="http://schemas.microsoft.com/office/drawing/2014/main" id="{9C7BA177-F88C-EB9E-D631-33F01CBC7E6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86000" y="1609683"/>
            <a:ext cx="5021214" cy="3698529"/>
          </a:xfrm>
          <a:prstGeom prst="rect">
            <a:avLst/>
          </a:prstGeom>
        </p:spPr>
      </p:pic>
    </p:spTree>
    <p:extLst>
      <p:ext uri="{BB962C8B-B14F-4D97-AF65-F5344CB8AC3E}">
        <p14:creationId xmlns:p14="http://schemas.microsoft.com/office/powerpoint/2010/main" val="3010023930"/>
      </p:ext>
    </p:extLst>
  </p:cSld>
  <p:clrMapOvr>
    <a:overrideClrMapping bg1="lt1" tx1="dk1" bg2="lt2" tx2="dk2" accent1="accent1" accent2="accent2" accent3="accent3" accent4="accent4" accent5="accent5" accent6="accent6" hlink="hlink" folHlink="folHlink"/>
  </p:clrMapOvr>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Titre 1">
            <a:extLst>
              <a:ext uri="{FF2B5EF4-FFF2-40B4-BE49-F238E27FC236}">
                <a16:creationId xmlns:a16="http://schemas.microsoft.com/office/drawing/2014/main" id="{33CA8AE6-AB9C-7871-4A75-7E1CF87227FC}"/>
              </a:ext>
            </a:extLst>
          </p:cNvPr>
          <p:cNvSpPr txBox="1">
            <a:spLocks/>
          </p:cNvSpPr>
          <p:nvPr/>
        </p:nvSpPr>
        <p:spPr>
          <a:xfrm>
            <a:off x="369299" y="430333"/>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entretien de fossés de routes/chemins</a:t>
            </a:r>
            <a:endParaRPr lang="fr-FR" sz="2000" b="1" u="sng">
              <a:solidFill>
                <a:srgbClr val="FF0000"/>
              </a:solidFill>
            </a:endParaRPr>
          </a:p>
        </p:txBody>
      </p:sp>
      <p:sp>
        <p:nvSpPr>
          <p:cNvPr id="11" name="Rectangle 10">
            <a:extLst>
              <a:ext uri="{FF2B5EF4-FFF2-40B4-BE49-F238E27FC236}">
                <a16:creationId xmlns:a16="http://schemas.microsoft.com/office/drawing/2014/main" id="{3757BD39-C04C-4CAB-5F0C-A922A3D1E5AB}"/>
              </a:ext>
            </a:extLst>
          </p:cNvPr>
          <p:cNvSpPr/>
          <p:nvPr/>
        </p:nvSpPr>
        <p:spPr>
          <a:xfrm>
            <a:off x="545101" y="1286808"/>
            <a:ext cx="3528392" cy="1846659"/>
          </a:xfrm>
          <a:prstGeom prst="rect">
            <a:avLst/>
          </a:prstGeom>
        </p:spPr>
        <p:txBody>
          <a:bodyPr wrap="square">
            <a:spAutoFit/>
          </a:bodyPr>
          <a:lstStyle/>
          <a:p>
            <a:pPr marL="285750" indent="-285750">
              <a:buFont typeface="Wingdings" panose="05000000000000000000" pitchFamily="2" charset="2"/>
              <a:buChar char="q"/>
            </a:pPr>
            <a:r>
              <a:rPr lang="fr-FR" b="1"/>
              <a:t>Différence entre cours d’eau et fossé</a:t>
            </a:r>
          </a:p>
          <a:p>
            <a:pPr marL="285750" indent="-285750">
              <a:buFont typeface="Wingdings" panose="05000000000000000000" pitchFamily="2" charset="2"/>
              <a:buChar char="q"/>
            </a:pPr>
            <a:endParaRPr lang="fr-FR"/>
          </a:p>
          <a:p>
            <a:r>
              <a:rPr lang="fr-FR"/>
              <a:t>Carte des cours d’eau référencés : </a:t>
            </a:r>
          </a:p>
          <a:p>
            <a:r>
              <a:rPr lang="fr-FR" sz="1400">
                <a:hlinkClick r:id="rId4"/>
              </a:rPr>
              <a:t>https://carto2.geo-ide.din.developpement-durable.gouv.fr/frontoffice/?map=b7701f96-be7a-44d5-99a6-757a44597422</a:t>
            </a:r>
            <a:endParaRPr lang="fr-FR" sz="1400"/>
          </a:p>
        </p:txBody>
      </p:sp>
      <p:sp>
        <p:nvSpPr>
          <p:cNvPr id="21" name="ZoneTexte 20">
            <a:extLst>
              <a:ext uri="{FF2B5EF4-FFF2-40B4-BE49-F238E27FC236}">
                <a16:creationId xmlns:a16="http://schemas.microsoft.com/office/drawing/2014/main" id="{C0E83C1C-6B98-CE2A-5230-5FF4507E921F}"/>
              </a:ext>
            </a:extLst>
          </p:cNvPr>
          <p:cNvSpPr txBox="1"/>
          <p:nvPr/>
        </p:nvSpPr>
        <p:spPr>
          <a:xfrm>
            <a:off x="1475661" y="5335678"/>
            <a:ext cx="5351102" cy="646331"/>
          </a:xfrm>
          <a:prstGeom prst="rect">
            <a:avLst/>
          </a:prstGeom>
          <a:noFill/>
        </p:spPr>
        <p:txBody>
          <a:bodyPr wrap="square">
            <a:spAutoFit/>
          </a:bodyPr>
          <a:lstStyle/>
          <a:p>
            <a:r>
              <a:rPr lang="fr-FR">
                <a:hlinkClick r:id="rId5"/>
              </a:rPr>
              <a:t>https://www.youtube.com/watch?v=_RsfE8fn5Qc</a:t>
            </a:r>
            <a:endParaRPr lang="fr-FR"/>
          </a:p>
          <a:p>
            <a:endParaRPr lang="fr-FR"/>
          </a:p>
        </p:txBody>
      </p:sp>
      <p:sp>
        <p:nvSpPr>
          <p:cNvPr id="22" name="ZoneTexte 21">
            <a:extLst>
              <a:ext uri="{FF2B5EF4-FFF2-40B4-BE49-F238E27FC236}">
                <a16:creationId xmlns:a16="http://schemas.microsoft.com/office/drawing/2014/main" id="{3371EB49-24CF-6306-E5BE-7CE4C64C5617}"/>
              </a:ext>
            </a:extLst>
          </p:cNvPr>
          <p:cNvSpPr txBox="1"/>
          <p:nvPr/>
        </p:nvSpPr>
        <p:spPr>
          <a:xfrm>
            <a:off x="642614" y="4935859"/>
            <a:ext cx="7189712" cy="369332"/>
          </a:xfrm>
          <a:prstGeom prst="rect">
            <a:avLst/>
          </a:prstGeom>
          <a:noFill/>
        </p:spPr>
        <p:txBody>
          <a:bodyPr wrap="square" rtlCol="0">
            <a:spAutoFit/>
          </a:bodyPr>
          <a:lstStyle/>
          <a:p>
            <a:pPr marL="285750" indent="-285750">
              <a:buFont typeface="Wingdings" panose="05000000000000000000" pitchFamily="2" charset="2"/>
              <a:buChar char="q"/>
            </a:pPr>
            <a:r>
              <a:rPr lang="fr-FR" b="1"/>
              <a:t>Exemple de gestion différenciée des fossés routiers</a:t>
            </a:r>
          </a:p>
        </p:txBody>
      </p:sp>
      <p:sp>
        <p:nvSpPr>
          <p:cNvPr id="23" name="Bouton d’action : vidéo 22">
            <a:hlinkClick r:id="" action="ppaction://noaction" highlightClick="1"/>
            <a:extLst>
              <a:ext uri="{FF2B5EF4-FFF2-40B4-BE49-F238E27FC236}">
                <a16:creationId xmlns:a16="http://schemas.microsoft.com/office/drawing/2014/main" id="{6F9ECCED-43DA-C01D-B706-4779E498A326}"/>
              </a:ext>
            </a:extLst>
          </p:cNvPr>
          <p:cNvSpPr/>
          <p:nvPr/>
        </p:nvSpPr>
        <p:spPr>
          <a:xfrm>
            <a:off x="905141" y="5305191"/>
            <a:ext cx="576064" cy="430307"/>
          </a:xfrm>
          <a:prstGeom prst="actionButtonMovi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Bouton d’action : vidéo 23">
            <a:hlinkClick r:id="" action="ppaction://noaction" highlightClick="1"/>
            <a:extLst>
              <a:ext uri="{FF2B5EF4-FFF2-40B4-BE49-F238E27FC236}">
                <a16:creationId xmlns:a16="http://schemas.microsoft.com/office/drawing/2014/main" id="{1484207F-B1A2-7867-B2A7-F461AF491DD2}"/>
              </a:ext>
            </a:extLst>
          </p:cNvPr>
          <p:cNvSpPr/>
          <p:nvPr/>
        </p:nvSpPr>
        <p:spPr>
          <a:xfrm>
            <a:off x="905141" y="4220278"/>
            <a:ext cx="576064" cy="430307"/>
          </a:xfrm>
          <a:prstGeom prst="actionButtonMovi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ZoneTexte 25">
            <a:extLst>
              <a:ext uri="{FF2B5EF4-FFF2-40B4-BE49-F238E27FC236}">
                <a16:creationId xmlns:a16="http://schemas.microsoft.com/office/drawing/2014/main" id="{E396D9F2-0CF6-185C-D39A-88A021EFD400}"/>
              </a:ext>
            </a:extLst>
          </p:cNvPr>
          <p:cNvSpPr txBox="1"/>
          <p:nvPr/>
        </p:nvSpPr>
        <p:spPr>
          <a:xfrm>
            <a:off x="1509130" y="4239224"/>
            <a:ext cx="6670857" cy="369332"/>
          </a:xfrm>
          <a:prstGeom prst="rect">
            <a:avLst/>
          </a:prstGeom>
          <a:noFill/>
        </p:spPr>
        <p:txBody>
          <a:bodyPr wrap="square">
            <a:spAutoFit/>
          </a:bodyPr>
          <a:lstStyle/>
          <a:p>
            <a:r>
              <a:rPr lang="fr-FR">
                <a:hlinkClick r:id="rId6"/>
              </a:rPr>
              <a:t>https://www.youtube.com/watch?v=PGGvD6wksVM</a:t>
            </a:r>
            <a:r>
              <a:rPr lang="fr-FR"/>
              <a:t> (jusqu’à 55 sec)</a:t>
            </a:r>
          </a:p>
        </p:txBody>
      </p:sp>
      <p:sp>
        <p:nvSpPr>
          <p:cNvPr id="27" name="ZoneTexte 26">
            <a:extLst>
              <a:ext uri="{FF2B5EF4-FFF2-40B4-BE49-F238E27FC236}">
                <a16:creationId xmlns:a16="http://schemas.microsoft.com/office/drawing/2014/main" id="{226DFE80-03AB-C62B-9DF0-5BEDAC837A06}"/>
              </a:ext>
            </a:extLst>
          </p:cNvPr>
          <p:cNvSpPr txBox="1"/>
          <p:nvPr/>
        </p:nvSpPr>
        <p:spPr>
          <a:xfrm>
            <a:off x="631526" y="3739305"/>
            <a:ext cx="4581524" cy="369332"/>
          </a:xfrm>
          <a:prstGeom prst="rect">
            <a:avLst/>
          </a:prstGeom>
          <a:noFill/>
        </p:spPr>
        <p:txBody>
          <a:bodyPr wrap="square" rtlCol="0">
            <a:spAutoFit/>
          </a:bodyPr>
          <a:lstStyle/>
          <a:p>
            <a:pPr marL="285750" indent="-285750">
              <a:buFont typeface="Wingdings" panose="05000000000000000000" pitchFamily="2" charset="2"/>
              <a:buChar char="q"/>
            </a:pPr>
            <a:r>
              <a:rPr lang="fr-FR" b="1"/>
              <a:t>Un fossé</a:t>
            </a:r>
          </a:p>
        </p:txBody>
      </p:sp>
      <p:pic>
        <p:nvPicPr>
          <p:cNvPr id="3" name="Image 2">
            <a:extLst>
              <a:ext uri="{FF2B5EF4-FFF2-40B4-BE49-F238E27FC236}">
                <a16:creationId xmlns:a16="http://schemas.microsoft.com/office/drawing/2014/main" id="{5E1394EB-89A9-E87A-8E71-F024FD33D69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292032" y="1018535"/>
            <a:ext cx="4413406" cy="3220689"/>
          </a:xfrm>
          <a:prstGeom prst="rect">
            <a:avLst/>
          </a:prstGeom>
        </p:spPr>
      </p:pic>
    </p:spTree>
    <p:extLst>
      <p:ext uri="{BB962C8B-B14F-4D97-AF65-F5344CB8AC3E}">
        <p14:creationId xmlns:p14="http://schemas.microsoft.com/office/powerpoint/2010/main" val="1525551000"/>
      </p:ext>
    </p:extLst>
  </p:cSld>
  <p:clrMapOvr>
    <a:overrideClrMapping bg1="lt1" tx1="dk1" bg2="lt2" tx2="dk2" accent1="accent1" accent2="accent2" accent3="accent3" accent4="accent4" accent5="accent5" accent6="accent6" hlink="hlink" folHlink="folHlink"/>
  </p:clrMapOvr>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43" name="Connecteur droit avec flèche 42">
            <a:extLst>
              <a:ext uri="{FF2B5EF4-FFF2-40B4-BE49-F238E27FC236}">
                <a16:creationId xmlns:a16="http://schemas.microsoft.com/office/drawing/2014/main" id="{E37B874C-0823-AB0F-D0A6-C078DA23BEE5}"/>
              </a:ext>
            </a:extLst>
          </p:cNvPr>
          <p:cNvCxnSpPr>
            <a:cxnSpLocks/>
          </p:cNvCxnSpPr>
          <p:nvPr/>
        </p:nvCxnSpPr>
        <p:spPr>
          <a:xfrm flipH="1" flipV="1">
            <a:off x="2052379" y="3585136"/>
            <a:ext cx="1144434" cy="450838"/>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40" name="Connecteur droit avec flèche 39">
            <a:extLst>
              <a:ext uri="{FF2B5EF4-FFF2-40B4-BE49-F238E27FC236}">
                <a16:creationId xmlns:a16="http://schemas.microsoft.com/office/drawing/2014/main" id="{C4CF6B4A-372E-29FA-ACBC-99C9C4C34D76}"/>
              </a:ext>
            </a:extLst>
          </p:cNvPr>
          <p:cNvCxnSpPr>
            <a:cxnSpLocks/>
          </p:cNvCxnSpPr>
          <p:nvPr/>
        </p:nvCxnSpPr>
        <p:spPr>
          <a:xfrm flipV="1">
            <a:off x="2633363" y="2285935"/>
            <a:ext cx="1033026" cy="569299"/>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pic>
        <p:nvPicPr>
          <p:cNvPr id="39" name="Image 38">
            <a:extLst>
              <a:ext uri="{FF2B5EF4-FFF2-40B4-BE49-F238E27FC236}">
                <a16:creationId xmlns:a16="http://schemas.microsoft.com/office/drawing/2014/main" id="{BAB2C6B1-0D39-BB8E-3FF9-F68761B21C7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95443" y="1614145"/>
            <a:ext cx="1396358" cy="1248344"/>
          </a:xfrm>
          <a:prstGeom prst="rect">
            <a:avLst/>
          </a:prstGeom>
        </p:spPr>
      </p:pic>
      <p:sp>
        <p:nvSpPr>
          <p:cNvPr id="7" name="Titre 1">
            <a:extLst>
              <a:ext uri="{FF2B5EF4-FFF2-40B4-BE49-F238E27FC236}">
                <a16:creationId xmlns:a16="http://schemas.microsoft.com/office/drawing/2014/main" id="{33CA8AE6-AB9C-7871-4A75-7E1CF87227FC}"/>
              </a:ext>
            </a:extLst>
          </p:cNvPr>
          <p:cNvSpPr txBox="1">
            <a:spLocks/>
          </p:cNvSpPr>
          <p:nvPr/>
        </p:nvSpPr>
        <p:spPr>
          <a:xfrm>
            <a:off x="529041" y="441635"/>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entretien de fossés de routes/chemins</a:t>
            </a:r>
            <a:endParaRPr lang="fr-FR" sz="2000" b="1" u="sng">
              <a:solidFill>
                <a:srgbClr val="FF0000"/>
              </a:solidFill>
            </a:endParaRPr>
          </a:p>
        </p:txBody>
      </p:sp>
      <p:sp>
        <p:nvSpPr>
          <p:cNvPr id="5" name="ZoneTexte 4">
            <a:extLst>
              <a:ext uri="{FF2B5EF4-FFF2-40B4-BE49-F238E27FC236}">
                <a16:creationId xmlns:a16="http://schemas.microsoft.com/office/drawing/2014/main" id="{0B96070D-98E8-034C-E34B-5D2DD3287D00}"/>
              </a:ext>
            </a:extLst>
          </p:cNvPr>
          <p:cNvSpPr txBox="1"/>
          <p:nvPr/>
        </p:nvSpPr>
        <p:spPr>
          <a:xfrm>
            <a:off x="865305" y="1111957"/>
            <a:ext cx="7631977" cy="646331"/>
          </a:xfrm>
          <a:prstGeom prst="rect">
            <a:avLst/>
          </a:prstGeom>
          <a:noFill/>
        </p:spPr>
        <p:txBody>
          <a:bodyPr wrap="square" rtlCol="0">
            <a:spAutoFit/>
          </a:bodyPr>
          <a:lstStyle/>
          <a:p>
            <a:pPr marL="285750" indent="-285750" algn="just">
              <a:buFont typeface="Arial" panose="020B0604020202020204" pitchFamily="34" charset="0"/>
              <a:buChar char="•"/>
            </a:pPr>
            <a:r>
              <a:rPr lang="fr-FR"/>
              <a:t>Première question : intervenir ou ne pas intervenir ? = fonction des enjeux </a:t>
            </a:r>
          </a:p>
          <a:p>
            <a:pPr algn="just"/>
            <a:endParaRPr lang="fr-FR"/>
          </a:p>
        </p:txBody>
      </p:sp>
      <p:sp>
        <p:nvSpPr>
          <p:cNvPr id="12" name="ZoneTexte 11">
            <a:extLst>
              <a:ext uri="{FF2B5EF4-FFF2-40B4-BE49-F238E27FC236}">
                <a16:creationId xmlns:a16="http://schemas.microsoft.com/office/drawing/2014/main" id="{051FB703-C960-6D83-E9A5-16E205669F10}"/>
              </a:ext>
            </a:extLst>
          </p:cNvPr>
          <p:cNvSpPr txBox="1"/>
          <p:nvPr/>
        </p:nvSpPr>
        <p:spPr>
          <a:xfrm>
            <a:off x="3511292" y="3310480"/>
            <a:ext cx="1394692"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a:t>Commune</a:t>
            </a:r>
          </a:p>
        </p:txBody>
      </p:sp>
      <p:sp>
        <p:nvSpPr>
          <p:cNvPr id="13" name="ZoneTexte 12">
            <a:extLst>
              <a:ext uri="{FF2B5EF4-FFF2-40B4-BE49-F238E27FC236}">
                <a16:creationId xmlns:a16="http://schemas.microsoft.com/office/drawing/2014/main" id="{D28261F5-30E9-EE7D-CE69-9C90A13D9D81}"/>
              </a:ext>
            </a:extLst>
          </p:cNvPr>
          <p:cNvSpPr txBox="1"/>
          <p:nvPr/>
        </p:nvSpPr>
        <p:spPr>
          <a:xfrm>
            <a:off x="7516306" y="3871450"/>
            <a:ext cx="1260140"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SIETRA</a:t>
            </a:r>
          </a:p>
        </p:txBody>
      </p:sp>
      <p:sp>
        <p:nvSpPr>
          <p:cNvPr id="14" name="ZoneTexte 13">
            <a:extLst>
              <a:ext uri="{FF2B5EF4-FFF2-40B4-BE49-F238E27FC236}">
                <a16:creationId xmlns:a16="http://schemas.microsoft.com/office/drawing/2014/main" id="{BB18ABB1-4FC2-B31B-6D2C-1E54DDBDE738}"/>
              </a:ext>
            </a:extLst>
          </p:cNvPr>
          <p:cNvSpPr txBox="1"/>
          <p:nvPr/>
        </p:nvSpPr>
        <p:spPr>
          <a:xfrm>
            <a:off x="632142" y="4542044"/>
            <a:ext cx="1396357"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Riverains</a:t>
            </a:r>
          </a:p>
        </p:txBody>
      </p:sp>
      <p:sp>
        <p:nvSpPr>
          <p:cNvPr id="15" name="ZoneTexte 14">
            <a:extLst>
              <a:ext uri="{FF2B5EF4-FFF2-40B4-BE49-F238E27FC236}">
                <a16:creationId xmlns:a16="http://schemas.microsoft.com/office/drawing/2014/main" id="{E3C14050-6290-90C1-1CFA-A08513D7DD9A}"/>
              </a:ext>
            </a:extLst>
          </p:cNvPr>
          <p:cNvSpPr txBox="1"/>
          <p:nvPr/>
        </p:nvSpPr>
        <p:spPr>
          <a:xfrm>
            <a:off x="5338602" y="4436478"/>
            <a:ext cx="2047021" cy="954107"/>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b="1"/>
              <a:t>Rôle de conseil </a:t>
            </a:r>
            <a:br>
              <a:rPr lang="fr-FR" sz="1400"/>
            </a:br>
            <a:r>
              <a:rPr lang="fr-FR" sz="1400"/>
              <a:t>(intervenir ou non et type d’intervention en fonction des enjeux)</a:t>
            </a:r>
          </a:p>
        </p:txBody>
      </p:sp>
      <p:cxnSp>
        <p:nvCxnSpPr>
          <p:cNvPr id="16" name="Connecteur droit avec flèche 15">
            <a:extLst>
              <a:ext uri="{FF2B5EF4-FFF2-40B4-BE49-F238E27FC236}">
                <a16:creationId xmlns:a16="http://schemas.microsoft.com/office/drawing/2014/main" id="{0EF89B1E-9B87-240C-7AAB-33F052A141F6}"/>
              </a:ext>
            </a:extLst>
          </p:cNvPr>
          <p:cNvCxnSpPr>
            <a:cxnSpLocks/>
          </p:cNvCxnSpPr>
          <p:nvPr/>
        </p:nvCxnSpPr>
        <p:spPr>
          <a:xfrm flipH="1">
            <a:off x="5241285" y="4202152"/>
            <a:ext cx="2157624" cy="12991"/>
          </a:xfrm>
          <a:prstGeom prst="straightConnector1">
            <a:avLst/>
          </a:prstGeom>
          <a:ln w="38100">
            <a:tailEnd type="triangle" w="lg" len="lg"/>
          </a:ln>
        </p:spPr>
        <p:style>
          <a:lnRef idx="1">
            <a:schemeClr val="accent3"/>
          </a:lnRef>
          <a:fillRef idx="0">
            <a:schemeClr val="accent3"/>
          </a:fillRef>
          <a:effectRef idx="0">
            <a:schemeClr val="accent3"/>
          </a:effectRef>
          <a:fontRef idx="minor">
            <a:schemeClr val="tx1"/>
          </a:fontRef>
        </p:style>
      </p:cxnSp>
      <p:sp>
        <p:nvSpPr>
          <p:cNvPr id="17" name="ZoneTexte 16">
            <a:extLst>
              <a:ext uri="{FF2B5EF4-FFF2-40B4-BE49-F238E27FC236}">
                <a16:creationId xmlns:a16="http://schemas.microsoft.com/office/drawing/2014/main" id="{E4E7BC2A-FEFC-06EE-1C39-EC12F4078B4F}"/>
              </a:ext>
            </a:extLst>
          </p:cNvPr>
          <p:cNvSpPr txBox="1"/>
          <p:nvPr/>
        </p:nvSpPr>
        <p:spPr>
          <a:xfrm>
            <a:off x="3141250" y="1796238"/>
            <a:ext cx="2155801" cy="338554"/>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fr-FR" sz="1600" b="1" i="1"/>
              <a:t>Intervention</a:t>
            </a:r>
            <a:endParaRPr lang="fr-FR" sz="1600" i="1"/>
          </a:p>
        </p:txBody>
      </p:sp>
      <p:cxnSp>
        <p:nvCxnSpPr>
          <p:cNvPr id="19" name="Connecteur droit avec flèche 18">
            <a:extLst>
              <a:ext uri="{FF2B5EF4-FFF2-40B4-BE49-F238E27FC236}">
                <a16:creationId xmlns:a16="http://schemas.microsoft.com/office/drawing/2014/main" id="{BD5F9FC1-57C7-E803-E3AA-157A8802FC10}"/>
              </a:ext>
            </a:extLst>
          </p:cNvPr>
          <p:cNvCxnSpPr>
            <a:cxnSpLocks/>
          </p:cNvCxnSpPr>
          <p:nvPr/>
        </p:nvCxnSpPr>
        <p:spPr>
          <a:xfrm flipH="1">
            <a:off x="5249399" y="3995512"/>
            <a:ext cx="2137757" cy="7745"/>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20" name="ZoneTexte 19">
            <a:extLst>
              <a:ext uri="{FF2B5EF4-FFF2-40B4-BE49-F238E27FC236}">
                <a16:creationId xmlns:a16="http://schemas.microsoft.com/office/drawing/2014/main" id="{153E1866-54A6-2C20-9D41-1FB490A17039}"/>
              </a:ext>
            </a:extLst>
          </p:cNvPr>
          <p:cNvSpPr txBox="1"/>
          <p:nvPr/>
        </p:nvSpPr>
        <p:spPr>
          <a:xfrm>
            <a:off x="5516862" y="3323526"/>
            <a:ext cx="1686029" cy="523220"/>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b="1" dirty="0"/>
              <a:t>Rôle d’information / communication </a:t>
            </a:r>
            <a:endParaRPr lang="fr-FR" sz="1400" dirty="0"/>
          </a:p>
        </p:txBody>
      </p:sp>
      <p:sp>
        <p:nvSpPr>
          <p:cNvPr id="22" name="ZoneTexte 21">
            <a:extLst>
              <a:ext uri="{FF2B5EF4-FFF2-40B4-BE49-F238E27FC236}">
                <a16:creationId xmlns:a16="http://schemas.microsoft.com/office/drawing/2014/main" id="{0C6EB2FE-C8B6-739F-980D-BC1B2D5E56B1}"/>
              </a:ext>
            </a:extLst>
          </p:cNvPr>
          <p:cNvSpPr txBox="1"/>
          <p:nvPr/>
        </p:nvSpPr>
        <p:spPr>
          <a:xfrm>
            <a:off x="2043855" y="5177069"/>
            <a:ext cx="1348736" cy="760457"/>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b="1"/>
              <a:t>Rôle d’information / communication </a:t>
            </a:r>
            <a:endParaRPr lang="fr-FR" sz="1400"/>
          </a:p>
        </p:txBody>
      </p:sp>
      <p:sp>
        <p:nvSpPr>
          <p:cNvPr id="23" name="ZoneTexte 22">
            <a:extLst>
              <a:ext uri="{FF2B5EF4-FFF2-40B4-BE49-F238E27FC236}">
                <a16:creationId xmlns:a16="http://schemas.microsoft.com/office/drawing/2014/main" id="{AD973085-404C-3D1C-0212-E916614CF312}"/>
              </a:ext>
            </a:extLst>
          </p:cNvPr>
          <p:cNvSpPr txBox="1"/>
          <p:nvPr/>
        </p:nvSpPr>
        <p:spPr>
          <a:xfrm>
            <a:off x="3470129" y="4077090"/>
            <a:ext cx="1477017" cy="923330"/>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a:t>Communauté de communes</a:t>
            </a:r>
          </a:p>
        </p:txBody>
      </p:sp>
      <p:sp>
        <p:nvSpPr>
          <p:cNvPr id="42" name="ZoneTexte 41">
            <a:extLst>
              <a:ext uri="{FF2B5EF4-FFF2-40B4-BE49-F238E27FC236}">
                <a16:creationId xmlns:a16="http://schemas.microsoft.com/office/drawing/2014/main" id="{56E18D51-7D13-30B2-5828-CB0BA145CBEF}"/>
              </a:ext>
            </a:extLst>
          </p:cNvPr>
          <p:cNvSpPr txBox="1"/>
          <p:nvPr/>
        </p:nvSpPr>
        <p:spPr>
          <a:xfrm>
            <a:off x="648492" y="3207102"/>
            <a:ext cx="1396357" cy="646331"/>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Association DFCI</a:t>
            </a:r>
          </a:p>
        </p:txBody>
      </p:sp>
      <p:sp>
        <p:nvSpPr>
          <p:cNvPr id="58" name="Rectangle 57">
            <a:extLst>
              <a:ext uri="{FF2B5EF4-FFF2-40B4-BE49-F238E27FC236}">
                <a16:creationId xmlns:a16="http://schemas.microsoft.com/office/drawing/2014/main" id="{4AF61228-8393-C293-2256-3D06361FEA04}"/>
              </a:ext>
            </a:extLst>
          </p:cNvPr>
          <p:cNvSpPr/>
          <p:nvPr/>
        </p:nvSpPr>
        <p:spPr>
          <a:xfrm>
            <a:off x="529041" y="2858267"/>
            <a:ext cx="4645990" cy="3111053"/>
          </a:xfrm>
          <a:prstGeom prst="rect">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Accolade ouvrante 2">
            <a:extLst>
              <a:ext uri="{FF2B5EF4-FFF2-40B4-BE49-F238E27FC236}">
                <a16:creationId xmlns:a16="http://schemas.microsoft.com/office/drawing/2014/main" id="{0EC84150-8342-3AAF-6690-12CDC9A46E0C}"/>
              </a:ext>
            </a:extLst>
          </p:cNvPr>
          <p:cNvSpPr/>
          <p:nvPr/>
        </p:nvSpPr>
        <p:spPr>
          <a:xfrm>
            <a:off x="3183762" y="3206760"/>
            <a:ext cx="208829" cy="1902699"/>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fr-FR"/>
          </a:p>
        </p:txBody>
      </p:sp>
      <p:cxnSp>
        <p:nvCxnSpPr>
          <p:cNvPr id="6" name="Connecteur droit avec flèche 5">
            <a:extLst>
              <a:ext uri="{FF2B5EF4-FFF2-40B4-BE49-F238E27FC236}">
                <a16:creationId xmlns:a16="http://schemas.microsoft.com/office/drawing/2014/main" id="{93C3BE09-C349-2CD3-6F84-EC733352E087}"/>
              </a:ext>
            </a:extLst>
          </p:cNvPr>
          <p:cNvCxnSpPr>
            <a:cxnSpLocks/>
          </p:cNvCxnSpPr>
          <p:nvPr/>
        </p:nvCxnSpPr>
        <p:spPr>
          <a:xfrm flipH="1">
            <a:off x="2043855" y="4240782"/>
            <a:ext cx="1139907" cy="494974"/>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63759112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20" grpId="0" animBg="1"/>
      <p:bldP spid="22" grpId="0" animBg="1"/>
      <p:bldP spid="58" grpId="0" animBg="1"/>
      <p:bldP spid="3"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AF7DD4-4A7B-0750-9CB4-B43F7D187839}"/>
              </a:ext>
            </a:extLst>
          </p:cNvPr>
          <p:cNvSpPr>
            <a:spLocks noGrp="1"/>
          </p:cNvSpPr>
          <p:nvPr>
            <p:ph type="title"/>
          </p:nvPr>
        </p:nvSpPr>
        <p:spPr/>
        <p:txBody>
          <a:bodyPr vert="horz" lIns="91440" tIns="45720" rIns="91440" bIns="45720" rtlCol="0" anchor="ctr">
            <a:normAutofit fontScale="90000"/>
          </a:bodyPr>
          <a:lstStyle/>
          <a:p>
            <a:r>
              <a:rPr lang="fr-FR" sz="2800" b="1"/>
              <a:t>Identifier et retenir les compétences </a:t>
            </a:r>
            <a:br>
              <a:rPr lang="fr-FR" sz="2800" b="1"/>
            </a:br>
            <a:r>
              <a:rPr lang="fr-FR" sz="2800" b="1"/>
              <a:t>et les responsabilités de chacun dans le cadre de la GEMAPI</a:t>
            </a:r>
            <a:br>
              <a:rPr lang="fr-FR" sz="2800" b="1"/>
            </a:br>
            <a:endParaRPr lang="fr-FR" sz="2800" b="1"/>
          </a:p>
        </p:txBody>
      </p:sp>
      <p:pic>
        <p:nvPicPr>
          <p:cNvPr id="5" name="Image 4">
            <a:extLst>
              <a:ext uri="{FF2B5EF4-FFF2-40B4-BE49-F238E27FC236}">
                <a16:creationId xmlns:a16="http://schemas.microsoft.com/office/drawing/2014/main" id="{411BD947-323E-E4C3-B6D9-0109A805A4E6}"/>
              </a:ext>
            </a:extLst>
          </p:cNvPr>
          <p:cNvPicPr>
            <a:picLocks noChangeAspect="1"/>
          </p:cNvPicPr>
          <p:nvPr/>
        </p:nvPicPr>
        <p:blipFill>
          <a:blip r:embed="rId4"/>
          <a:stretch>
            <a:fillRect/>
          </a:stretch>
        </p:blipFill>
        <p:spPr>
          <a:xfrm>
            <a:off x="1423899" y="1117911"/>
            <a:ext cx="6778639" cy="4819674"/>
          </a:xfrm>
          <a:prstGeom prst="rect">
            <a:avLst/>
          </a:prstGeom>
        </p:spPr>
      </p:pic>
      <p:sp>
        <p:nvSpPr>
          <p:cNvPr id="6" name="Titre 1">
            <a:extLst>
              <a:ext uri="{FF2B5EF4-FFF2-40B4-BE49-F238E27FC236}">
                <a16:creationId xmlns:a16="http://schemas.microsoft.com/office/drawing/2014/main" id="{9066B64B-9CDC-1F7E-E139-1B1034D193F0}"/>
              </a:ext>
            </a:extLst>
          </p:cNvPr>
          <p:cNvSpPr txBox="1">
            <a:spLocks/>
          </p:cNvSpPr>
          <p:nvPr/>
        </p:nvSpPr>
        <p:spPr>
          <a:xfrm>
            <a:off x="-27062" y="540350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fr-FR" sz="1000"/>
              <a:t>Source : GUIDE MÉTHODOLOGIQUE METTRE EN ŒUVRE SA GEMAPI</a:t>
            </a:r>
          </a:p>
        </p:txBody>
      </p:sp>
      <p:sp>
        <p:nvSpPr>
          <p:cNvPr id="7" name="Rectangle 6">
            <a:extLst>
              <a:ext uri="{FF2B5EF4-FFF2-40B4-BE49-F238E27FC236}">
                <a16:creationId xmlns:a16="http://schemas.microsoft.com/office/drawing/2014/main" id="{2B457263-FC12-53F9-0251-DA3FA27ED0D9}"/>
              </a:ext>
            </a:extLst>
          </p:cNvPr>
          <p:cNvSpPr/>
          <p:nvPr/>
        </p:nvSpPr>
        <p:spPr>
          <a:xfrm>
            <a:off x="1423899" y="3767546"/>
            <a:ext cx="2406402" cy="215401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a:extLst>
              <a:ext uri="{FF2B5EF4-FFF2-40B4-BE49-F238E27FC236}">
                <a16:creationId xmlns:a16="http://schemas.microsoft.com/office/drawing/2014/main" id="{D21AA180-395B-F322-E5FF-1E8CC58ADA03}"/>
              </a:ext>
            </a:extLst>
          </p:cNvPr>
          <p:cNvSpPr/>
          <p:nvPr/>
        </p:nvSpPr>
        <p:spPr>
          <a:xfrm>
            <a:off x="1749778" y="3951111"/>
            <a:ext cx="609600" cy="27093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76779672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Titre 1">
            <a:extLst>
              <a:ext uri="{FF2B5EF4-FFF2-40B4-BE49-F238E27FC236}">
                <a16:creationId xmlns:a16="http://schemas.microsoft.com/office/drawing/2014/main" id="{34B90190-59A0-81A8-1C53-773E25A6795F}"/>
              </a:ext>
            </a:extLst>
          </p:cNvPr>
          <p:cNvSpPr txBox="1">
            <a:spLocks/>
          </p:cNvSpPr>
          <p:nvPr/>
        </p:nvSpPr>
        <p:spPr>
          <a:xfrm>
            <a:off x="457200" y="274638"/>
            <a:ext cx="8229600" cy="994122"/>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Les Communautés de Communes et Bordeaux Métropole (Etablissements Publics de Coopération Intercommunale)</a:t>
            </a:r>
          </a:p>
        </p:txBody>
      </p:sp>
      <p:pic>
        <p:nvPicPr>
          <p:cNvPr id="9" name="Imag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835696" y="1456821"/>
            <a:ext cx="6660232" cy="4723483"/>
          </a:xfrm>
          <a:prstGeom prst="rect">
            <a:avLst/>
          </a:prstGeom>
        </p:spPr>
      </p:pic>
      <p:sp>
        <p:nvSpPr>
          <p:cNvPr id="15" name="ZoneTexte 14">
            <a:extLst>
              <a:ext uri="{FF2B5EF4-FFF2-40B4-BE49-F238E27FC236}">
                <a16:creationId xmlns:a16="http://schemas.microsoft.com/office/drawing/2014/main" id="{4316CA32-90E7-6824-F13E-E5322BF9B5EE}"/>
              </a:ext>
            </a:extLst>
          </p:cNvPr>
          <p:cNvSpPr txBox="1"/>
          <p:nvPr/>
        </p:nvSpPr>
        <p:spPr>
          <a:xfrm>
            <a:off x="300501" y="4255177"/>
            <a:ext cx="1512168" cy="2246769"/>
          </a:xfrm>
          <a:prstGeom prst="rect">
            <a:avLst/>
          </a:prstGeom>
          <a:solidFill>
            <a:srgbClr val="FFFFFF"/>
          </a:solidFill>
        </p:spPr>
        <p:txBody>
          <a:bodyPr wrap="square" rtlCol="0">
            <a:spAutoFit/>
          </a:bodyPr>
          <a:lstStyle/>
          <a:p>
            <a:r>
              <a:rPr lang="fr-FR" sz="1400"/>
              <a:t>+ Engagement des CDC dans une démarche de Programme d'Actions de Prévention des Inondations (PAPI) Garonne Girondine, portée par le SMEAG</a:t>
            </a:r>
          </a:p>
        </p:txBody>
      </p:sp>
      <p:sp>
        <p:nvSpPr>
          <p:cNvPr id="3" name="Espace réservé du contenu 2">
            <a:extLst>
              <a:ext uri="{FF2B5EF4-FFF2-40B4-BE49-F238E27FC236}">
                <a16:creationId xmlns:a16="http://schemas.microsoft.com/office/drawing/2014/main" id="{35043788-6D56-0FB4-E4AE-22C22CDD0BC4}"/>
              </a:ext>
            </a:extLst>
          </p:cNvPr>
          <p:cNvSpPr>
            <a:spLocks noGrp="1"/>
          </p:cNvSpPr>
          <p:nvPr>
            <p:ph idx="1"/>
          </p:nvPr>
        </p:nvSpPr>
        <p:spPr>
          <a:xfrm>
            <a:off x="5940152" y="1700808"/>
            <a:ext cx="2172320" cy="693468"/>
          </a:xfrm>
          <a:solidFill>
            <a:srgbClr val="FFFFFF">
              <a:alpha val="40000"/>
            </a:srgbClr>
          </a:solidFill>
        </p:spPr>
        <p:txBody>
          <a:bodyPr vert="horz" lIns="91440" tIns="45720" rIns="91440" bIns="45720" rtlCol="0">
            <a:normAutofit lnSpcReduction="10000"/>
          </a:bodyPr>
          <a:lstStyle/>
          <a:p>
            <a:pPr marL="177800" indent="-177800"/>
            <a:r>
              <a:rPr lang="fr-FR" sz="2000"/>
              <a:t>GEMAPI Bassin versant</a:t>
            </a:r>
          </a:p>
        </p:txBody>
      </p:sp>
      <p:sp>
        <p:nvSpPr>
          <p:cNvPr id="6" name="Espace réservé du contenu 2">
            <a:extLst>
              <a:ext uri="{FF2B5EF4-FFF2-40B4-BE49-F238E27FC236}">
                <a16:creationId xmlns:a16="http://schemas.microsoft.com/office/drawing/2014/main" id="{35043788-6D56-0FB4-E4AE-22C22CDD0BC4}"/>
              </a:ext>
            </a:extLst>
          </p:cNvPr>
          <p:cNvSpPr txBox="1">
            <a:spLocks/>
          </p:cNvSpPr>
          <p:nvPr/>
        </p:nvSpPr>
        <p:spPr>
          <a:xfrm>
            <a:off x="323528" y="3284984"/>
            <a:ext cx="2304256" cy="693468"/>
          </a:xfrm>
          <a:prstGeom prst="rect">
            <a:avLst/>
          </a:prstGeom>
          <a:solidFill>
            <a:srgbClr val="FFFFFF">
              <a:alpha val="40000"/>
            </a:srgbClr>
          </a:solidFill>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77800" indent="-177800"/>
            <a:r>
              <a:rPr lang="fr-FR" sz="2000"/>
              <a:t>GEMAPI Bassin versant + Garonne</a:t>
            </a:r>
          </a:p>
        </p:txBody>
      </p:sp>
      <p:sp>
        <p:nvSpPr>
          <p:cNvPr id="7" name="Espace réservé du contenu 2">
            <a:extLst>
              <a:ext uri="{FF2B5EF4-FFF2-40B4-BE49-F238E27FC236}">
                <a16:creationId xmlns:a16="http://schemas.microsoft.com/office/drawing/2014/main" id="{35043788-6D56-0FB4-E4AE-22C22CDD0BC4}"/>
              </a:ext>
            </a:extLst>
          </p:cNvPr>
          <p:cNvSpPr txBox="1">
            <a:spLocks/>
          </p:cNvSpPr>
          <p:nvPr/>
        </p:nvSpPr>
        <p:spPr>
          <a:xfrm>
            <a:off x="4427984" y="4631575"/>
            <a:ext cx="1224136" cy="746986"/>
          </a:xfrm>
          <a:prstGeom prst="rect">
            <a:avLst/>
          </a:prstGeom>
          <a:solidFill>
            <a:srgbClr val="FFFFFF">
              <a:alpha val="40000"/>
            </a:srgbClr>
          </a:solidFill>
        </p:spPr>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77800" indent="-177800"/>
            <a:r>
              <a:rPr lang="fr-FR" sz="2000"/>
              <a:t>GEMAPI </a:t>
            </a:r>
          </a:p>
          <a:p>
            <a:pPr marL="177800" indent="-177800"/>
            <a:r>
              <a:rPr lang="fr-FR" sz="2000"/>
              <a:t>Garonne</a:t>
            </a:r>
          </a:p>
        </p:txBody>
      </p:sp>
    </p:spTree>
    <p:extLst>
      <p:ext uri="{BB962C8B-B14F-4D97-AF65-F5344CB8AC3E}">
        <p14:creationId xmlns:p14="http://schemas.microsoft.com/office/powerpoint/2010/main" val="377030759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ZoneTexte 6">
            <a:extLst>
              <a:ext uri="{FF2B5EF4-FFF2-40B4-BE49-F238E27FC236}">
                <a16:creationId xmlns:a16="http://schemas.microsoft.com/office/drawing/2014/main" id="{A6E64130-4757-A322-266A-EFF11FE3A307}"/>
              </a:ext>
            </a:extLst>
          </p:cNvPr>
          <p:cNvSpPr txBox="1"/>
          <p:nvPr/>
        </p:nvSpPr>
        <p:spPr>
          <a:xfrm>
            <a:off x="618659" y="1756796"/>
            <a:ext cx="5973857" cy="369332"/>
          </a:xfrm>
          <a:prstGeom prst="rect">
            <a:avLst/>
          </a:prstGeom>
          <a:noFill/>
        </p:spPr>
        <p:txBody>
          <a:bodyPr wrap="square" rtlCol="0">
            <a:spAutoFit/>
          </a:bodyPr>
          <a:lstStyle/>
          <a:p>
            <a:pPr marL="285750" indent="-285750">
              <a:buFont typeface="Wingdings" panose="05000000000000000000" pitchFamily="2" charset="2"/>
              <a:buChar char="ü"/>
            </a:pPr>
            <a:r>
              <a:rPr lang="fr-FR" b="1"/>
              <a:t>Compétence GEMAPI Bassin versant </a:t>
            </a:r>
            <a:r>
              <a:rPr lang="fr-FR" b="1">
                <a:solidFill>
                  <a:srgbClr val="0070C0"/>
                </a:solidFill>
              </a:rPr>
              <a:t>transférée </a:t>
            </a:r>
            <a:r>
              <a:rPr lang="fr-FR" b="1" u="sng">
                <a:solidFill>
                  <a:srgbClr val="0070C0"/>
                </a:solidFill>
              </a:rPr>
              <a:t>au SIETRA</a:t>
            </a:r>
          </a:p>
        </p:txBody>
      </p:sp>
      <p:sp>
        <p:nvSpPr>
          <p:cNvPr id="13" name="ZoneTexte 12">
            <a:extLst>
              <a:ext uri="{FF2B5EF4-FFF2-40B4-BE49-F238E27FC236}">
                <a16:creationId xmlns:a16="http://schemas.microsoft.com/office/drawing/2014/main" id="{637A634E-D938-B2A1-27C6-BA947C48F252}"/>
              </a:ext>
            </a:extLst>
          </p:cNvPr>
          <p:cNvSpPr txBox="1"/>
          <p:nvPr/>
        </p:nvSpPr>
        <p:spPr>
          <a:xfrm>
            <a:off x="611560" y="3789040"/>
            <a:ext cx="7424159" cy="2154436"/>
          </a:xfrm>
          <a:prstGeom prst="rect">
            <a:avLst/>
          </a:prstGeom>
          <a:noFill/>
        </p:spPr>
        <p:txBody>
          <a:bodyPr wrap="square" rtlCol="0">
            <a:spAutoFit/>
          </a:bodyPr>
          <a:lstStyle/>
          <a:p>
            <a:pPr marL="285750" indent="-285750" algn="just">
              <a:buFont typeface="Wingdings" panose="05000000000000000000" pitchFamily="2" charset="2"/>
              <a:buChar char="ü"/>
            </a:pPr>
            <a:r>
              <a:rPr lang="fr-FR" b="1"/>
              <a:t>Des compétences qui ont un impact sur le grand cycle de l’eau</a:t>
            </a:r>
          </a:p>
          <a:p>
            <a:pPr marL="742950" lvl="1" indent="-285750" algn="just">
              <a:buFont typeface="Wingdings" panose="05000000000000000000" pitchFamily="2" charset="2"/>
              <a:buChar char="§"/>
            </a:pPr>
            <a:r>
              <a:rPr lang="fr-FR" sz="1400"/>
              <a:t>Aménagement de l’espace : PLUi</a:t>
            </a:r>
          </a:p>
          <a:p>
            <a:pPr marL="742950" lvl="1" indent="-285750" algn="just">
              <a:buFont typeface="Wingdings" panose="05000000000000000000" pitchFamily="2" charset="2"/>
              <a:buChar char="§"/>
            </a:pPr>
            <a:r>
              <a:rPr lang="fr-FR" sz="1400"/>
              <a:t>Collecte et traitement des déchets des ménagers</a:t>
            </a:r>
          </a:p>
          <a:p>
            <a:pPr marL="742950" lvl="1" indent="-285750" algn="just">
              <a:buFont typeface="Wingdings" panose="05000000000000000000" pitchFamily="2" charset="2"/>
              <a:buChar char="§"/>
            </a:pPr>
            <a:r>
              <a:rPr lang="fr-FR" sz="1400"/>
              <a:t>Protection et mise en valeur de l’environnement (espace naturel, Plan Paysage, Plan climat Air Energie Territorial, Chemins de randonnées…)….</a:t>
            </a:r>
          </a:p>
          <a:p>
            <a:pPr marL="742950" lvl="1" indent="-285750" algn="just">
              <a:buFont typeface="Wingdings" panose="05000000000000000000" pitchFamily="2" charset="2"/>
              <a:buChar char="§"/>
            </a:pPr>
            <a:r>
              <a:rPr lang="fr-FR" sz="1400"/>
              <a:t>Création, aménagement et entretien du foncier d’intérêt communautaire (voirie, parcelle bâtis,…)</a:t>
            </a:r>
          </a:p>
          <a:p>
            <a:pPr marL="171450" indent="-171450" algn="just">
              <a:buFont typeface="Arial" panose="020B0604020202020204" pitchFamily="34" charset="0"/>
              <a:buChar char="•"/>
            </a:pPr>
            <a:endParaRPr lang="fr-FR" sz="1400"/>
          </a:p>
          <a:p>
            <a:pPr marL="285750" indent="-285750" algn="just">
              <a:buFont typeface="Arial" panose="020B0604020202020204" pitchFamily="34" charset="0"/>
              <a:buChar char="•"/>
            </a:pPr>
            <a:endParaRPr lang="fr-FR"/>
          </a:p>
        </p:txBody>
      </p:sp>
      <p:sp>
        <p:nvSpPr>
          <p:cNvPr id="11" name="ZoneTexte 10">
            <a:extLst>
              <a:ext uri="{FF2B5EF4-FFF2-40B4-BE49-F238E27FC236}">
                <a16:creationId xmlns:a16="http://schemas.microsoft.com/office/drawing/2014/main" id="{A6E64130-4757-A322-266A-EFF11FE3A307}"/>
              </a:ext>
            </a:extLst>
          </p:cNvPr>
          <p:cNvSpPr txBox="1"/>
          <p:nvPr/>
        </p:nvSpPr>
        <p:spPr>
          <a:xfrm>
            <a:off x="611560" y="2393174"/>
            <a:ext cx="8316703" cy="1231106"/>
          </a:xfrm>
          <a:prstGeom prst="rect">
            <a:avLst/>
          </a:prstGeom>
          <a:noFill/>
        </p:spPr>
        <p:txBody>
          <a:bodyPr wrap="square" lIns="91440" tIns="45720" rIns="91440" bIns="45720" rtlCol="0" anchor="t">
            <a:spAutoFit/>
          </a:bodyPr>
          <a:lstStyle/>
          <a:p>
            <a:pPr marL="285750" indent="-285750">
              <a:buFont typeface="Wingdings" panose="05000000000000000000" pitchFamily="2" charset="2"/>
              <a:buChar char="ü"/>
            </a:pPr>
            <a:r>
              <a:rPr lang="fr-FR" b="1"/>
              <a:t>Compétence GEMAPI Garonne </a:t>
            </a:r>
            <a:r>
              <a:rPr lang="fr-FR" b="1">
                <a:solidFill>
                  <a:srgbClr val="CC0000"/>
                </a:solidFill>
              </a:rPr>
              <a:t>conservée pour les PE2M et Convergence Garonne</a:t>
            </a:r>
          </a:p>
          <a:p>
            <a:pPr marL="742950" lvl="1" indent="-285750" algn="just">
              <a:buFont typeface="Wingdings" panose="05000000000000000000" pitchFamily="2" charset="2"/>
              <a:buChar char="§"/>
            </a:pPr>
            <a:r>
              <a:rPr lang="fr-FR" sz="1400"/>
              <a:t>Définition et gestion des système d’endiguement</a:t>
            </a:r>
          </a:p>
          <a:p>
            <a:pPr marL="742950" lvl="1" indent="-285750" algn="just">
              <a:buFont typeface="Wingdings" panose="05000000000000000000" pitchFamily="2" charset="2"/>
              <a:buChar char="§"/>
            </a:pPr>
            <a:r>
              <a:rPr lang="fr-FR" sz="1400"/>
              <a:t>Participation à l’élaboration et la mise en œuvre des PAPI (Programmes d’Aménagement pour le Prévention des Inondations)</a:t>
            </a:r>
            <a:endParaRPr lang="fr-FR" sz="1400">
              <a:ea typeface="Calibri"/>
              <a:cs typeface="Calibri"/>
            </a:endParaRPr>
          </a:p>
          <a:p>
            <a:pPr marL="742950" lvl="1" indent="-285750" algn="just">
              <a:buFont typeface="Wingdings" panose="05000000000000000000" pitchFamily="2" charset="2"/>
              <a:buChar char="§"/>
            </a:pPr>
            <a:r>
              <a:rPr lang="fr-FR" sz="1400"/>
              <a:t>Elaboration des PICS (Plan Inter-Communaux de Sauvegarde)</a:t>
            </a:r>
          </a:p>
        </p:txBody>
      </p:sp>
      <p:sp>
        <p:nvSpPr>
          <p:cNvPr id="12"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Les Communautés de Communes et Bordeaux Métropole (Etablissements Publics de Coopération Intercommunale)</a:t>
            </a:r>
          </a:p>
        </p:txBody>
      </p:sp>
    </p:spTree>
    <p:extLst>
      <p:ext uri="{BB962C8B-B14F-4D97-AF65-F5344CB8AC3E}">
        <p14:creationId xmlns:p14="http://schemas.microsoft.com/office/powerpoint/2010/main" val="419649529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1" grpId="0"/>
    </p:bldLst>
  </p:timing>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Les Communautés de Communes et Bordeaux Métropole (Etablissements Publics de Coopération Intercommunale)</a:t>
            </a:r>
          </a:p>
        </p:txBody>
      </p:sp>
      <p:pic>
        <p:nvPicPr>
          <p:cNvPr id="5" name="Image 4"/>
          <p:cNvPicPr>
            <a:picLocks noChangeAspect="1"/>
          </p:cNvPicPr>
          <p:nvPr/>
        </p:nvPicPr>
        <p:blipFill>
          <a:blip r:embed="rId5"/>
          <a:stretch>
            <a:fillRect/>
          </a:stretch>
        </p:blipFill>
        <p:spPr>
          <a:xfrm>
            <a:off x="103514" y="1742361"/>
            <a:ext cx="8961626" cy="5071015"/>
          </a:xfrm>
          <a:prstGeom prst="rect">
            <a:avLst/>
          </a:prstGeom>
        </p:spPr>
      </p:pic>
    </p:spTree>
    <p:extLst>
      <p:ext uri="{BB962C8B-B14F-4D97-AF65-F5344CB8AC3E}">
        <p14:creationId xmlns:p14="http://schemas.microsoft.com/office/powerpoint/2010/main" val="1529956350"/>
      </p:ext>
    </p:extLst>
  </p:cSld>
  <p:clrMapOvr>
    <a:overrideClrMapping bg1="lt1" tx1="dk1" bg2="lt2" tx2="dk2" accent1="accent1" accent2="accent2" accent3="accent3" accent4="accent4" accent5="accent5" accent6="accent6" hlink="hlink" folHlink="folHlink"/>
  </p:clrMapOvr>
</p:sld>
</file>

<file path=ppt/slides/slide84.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Les Communautés de Communes et Bordeaux Métropole (Etablissements Publics de Coopération Intercommunale)</a:t>
            </a:r>
          </a:p>
        </p:txBody>
      </p:sp>
      <p:pic>
        <p:nvPicPr>
          <p:cNvPr id="3" name="Image 2"/>
          <p:cNvPicPr>
            <a:picLocks noChangeAspect="1"/>
          </p:cNvPicPr>
          <p:nvPr/>
        </p:nvPicPr>
        <p:blipFill>
          <a:blip r:embed="rId5"/>
          <a:stretch>
            <a:fillRect/>
          </a:stretch>
        </p:blipFill>
        <p:spPr>
          <a:xfrm>
            <a:off x="539552" y="1234453"/>
            <a:ext cx="8496944" cy="5447149"/>
          </a:xfrm>
          <a:prstGeom prst="rect">
            <a:avLst/>
          </a:prstGeom>
          <a:ln>
            <a:noFill/>
          </a:ln>
          <a:effectLst>
            <a:outerShdw blurRad="190500" algn="tl" rotWithShape="0">
              <a:srgbClr val="000000">
                <a:alpha val="70000"/>
              </a:srgbClr>
            </a:outerShdw>
          </a:effectLst>
        </p:spPr>
      </p:pic>
      <p:sp>
        <p:nvSpPr>
          <p:cNvPr id="2" name="Rectangle 1"/>
          <p:cNvSpPr/>
          <p:nvPr/>
        </p:nvSpPr>
        <p:spPr>
          <a:xfrm>
            <a:off x="8028384" y="1700808"/>
            <a:ext cx="1008112" cy="432048"/>
          </a:xfrm>
          <a:prstGeom prst="rect">
            <a:avLst/>
          </a:prstGeom>
          <a:noFill/>
          <a:ln w="571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734239265"/>
      </p:ext>
    </p:extLst>
  </p:cSld>
  <p:clrMapOvr>
    <a:overrideClrMapping bg1="lt1" tx1="dk1" bg2="lt2" tx2="dk2" accent1="accent1" accent2="accent2" accent3="accent3" accent4="accent4" accent5="accent5" accent6="accent6" hlink="hlink" folHlink="folHlink"/>
  </p:clrMapOvr>
</p:sld>
</file>

<file path=ppt/slides/slide85.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Les Communautés de Communes et Bordeaux Métropole (Etablissements Publics de Coopération Intercommunale)</a:t>
            </a:r>
          </a:p>
        </p:txBody>
      </p:sp>
      <p:pic>
        <p:nvPicPr>
          <p:cNvPr id="2" name="Image 1"/>
          <p:cNvPicPr>
            <a:picLocks noChangeAspect="1"/>
          </p:cNvPicPr>
          <p:nvPr/>
        </p:nvPicPr>
        <p:blipFill>
          <a:blip r:embed="rId5"/>
          <a:stretch>
            <a:fillRect/>
          </a:stretch>
        </p:blipFill>
        <p:spPr>
          <a:xfrm>
            <a:off x="539552" y="1265472"/>
            <a:ext cx="8470776" cy="5482875"/>
          </a:xfrm>
          <a:prstGeom prst="rect">
            <a:avLst/>
          </a:prstGeom>
          <a:ln>
            <a:noFill/>
          </a:ln>
          <a:effectLst>
            <a:outerShdw blurRad="190500" algn="tl" rotWithShape="0">
              <a:srgbClr val="000000">
                <a:alpha val="70000"/>
              </a:srgbClr>
            </a:outerShdw>
          </a:effectLst>
        </p:spPr>
      </p:pic>
      <p:sp>
        <p:nvSpPr>
          <p:cNvPr id="4" name="Rectangle 3"/>
          <p:cNvSpPr/>
          <p:nvPr/>
        </p:nvSpPr>
        <p:spPr>
          <a:xfrm>
            <a:off x="8028384" y="1700808"/>
            <a:ext cx="1008112" cy="432048"/>
          </a:xfrm>
          <a:prstGeom prst="rect">
            <a:avLst/>
          </a:prstGeom>
          <a:noFill/>
          <a:ln w="571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72085444"/>
      </p:ext>
    </p:extLst>
  </p:cSld>
  <p:clrMapOvr>
    <a:overrideClrMapping bg1="lt1" tx1="dk1" bg2="lt2" tx2="dk2" accent1="accent1" accent2="accent2" accent3="accent3" accent4="accent4" accent5="accent5" accent6="accent6" hlink="hlink" folHlink="folHlink"/>
  </p:clrMapOvr>
</p:sld>
</file>

<file path=ppt/slides/slide86.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Les Communautés de Communes et Bordeaux Métropole (Etablissements Publics de Coopération Intercommunale)</a:t>
            </a:r>
          </a:p>
        </p:txBody>
      </p:sp>
      <p:pic>
        <p:nvPicPr>
          <p:cNvPr id="2" name="Imag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988840"/>
            <a:ext cx="9144000" cy="3559987"/>
          </a:xfrm>
          <a:prstGeom prst="rect">
            <a:avLst/>
          </a:prstGeom>
        </p:spPr>
      </p:pic>
      <p:sp>
        <p:nvSpPr>
          <p:cNvPr id="4" name="Rectangle 3"/>
          <p:cNvSpPr/>
          <p:nvPr/>
        </p:nvSpPr>
        <p:spPr>
          <a:xfrm>
            <a:off x="1404533" y="5548827"/>
            <a:ext cx="7704856" cy="584775"/>
          </a:xfrm>
          <a:prstGeom prst="rect">
            <a:avLst/>
          </a:prstGeom>
        </p:spPr>
        <p:txBody>
          <a:bodyPr wrap="square" lIns="91440" tIns="45720" rIns="91440" bIns="45720" anchor="t">
            <a:spAutoFit/>
          </a:bodyPr>
          <a:lstStyle/>
          <a:p>
            <a:r>
              <a:rPr lang="fr-FR" sz="1600">
                <a:hlinkClick r:id="" action="ppaction://noaction"/>
              </a:rPr>
              <a:t> </a:t>
            </a:r>
            <a:r>
              <a:rPr lang="fr-FR" sz="1600">
                <a:ea typeface="+mn-lt"/>
                <a:cs typeface="+mn-lt"/>
                <a:hlinkClick r:id="rId6"/>
              </a:rPr>
              <a:t>https://www.lagaronne.com/etude/le-programme-daction-de-prevention-des-inondations-papi-de-la-garonne-girondine.html</a:t>
            </a:r>
            <a:endParaRPr lang="fr-FR" sz="1600">
              <a:hlinkClick r:id="" action="ppaction://noaction"/>
            </a:endParaRPr>
          </a:p>
        </p:txBody>
      </p:sp>
      <p:sp>
        <p:nvSpPr>
          <p:cNvPr id="5" name="Rectangle 4"/>
          <p:cNvSpPr/>
          <p:nvPr/>
        </p:nvSpPr>
        <p:spPr>
          <a:xfrm>
            <a:off x="237081" y="1556792"/>
            <a:ext cx="8402493" cy="369332"/>
          </a:xfrm>
          <a:prstGeom prst="rect">
            <a:avLst/>
          </a:prstGeom>
        </p:spPr>
        <p:txBody>
          <a:bodyPr wrap="none" lIns="91440" tIns="45720" rIns="91440" bIns="45720" anchor="t">
            <a:spAutoFit/>
          </a:bodyPr>
          <a:lstStyle/>
          <a:p>
            <a:r>
              <a:rPr lang="fr-FR"/>
              <a:t>Le Programme d'Action de Prévention des Inondations (PAPI) de la Garonne girondine :</a:t>
            </a:r>
          </a:p>
        </p:txBody>
      </p:sp>
    </p:spTree>
    <p:extLst>
      <p:ext uri="{BB962C8B-B14F-4D97-AF65-F5344CB8AC3E}">
        <p14:creationId xmlns:p14="http://schemas.microsoft.com/office/powerpoint/2010/main" val="378285182"/>
      </p:ext>
    </p:extLst>
  </p:cSld>
  <p:clrMapOvr>
    <a:overrideClrMapping bg1="lt1" tx1="dk1" bg2="lt2" tx2="dk2" accent1="accent1" accent2="accent2" accent3="accent3" accent4="accent4" accent5="accent5" accent6="accent6" hlink="hlink" folHlink="folHlink"/>
  </p:clrMapOvr>
</p:sld>
</file>

<file path=ppt/slides/slide8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Les Communautés de Communes et Bordeaux Métropole (Etablissements Publics de Coopération Intercommunale)</a:t>
            </a:r>
          </a:p>
        </p:txBody>
      </p:sp>
      <p:pic>
        <p:nvPicPr>
          <p:cNvPr id="1026" name="Picture 2" descr="logo de la journée"/>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165945" y="4437112"/>
            <a:ext cx="2808055" cy="21902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image.jimcdn.com/app/cms/image/transf/dimension=581x10000:format=jpg/path/s0b53488e0293afa7/image/ic47e214a789271fa/version/1641241945/image.jp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18261" y="1556792"/>
            <a:ext cx="4048380" cy="494724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716016" y="1556792"/>
            <a:ext cx="3923558" cy="3093154"/>
          </a:xfrm>
          <a:prstGeom prst="rect">
            <a:avLst/>
          </a:prstGeom>
        </p:spPr>
        <p:txBody>
          <a:bodyPr wrap="square" lIns="91440" tIns="45720" rIns="91440" bIns="45720" anchor="t">
            <a:spAutoFit/>
          </a:bodyPr>
          <a:lstStyle/>
          <a:p>
            <a:r>
              <a:rPr lang="fr-FR"/>
              <a:t>Le Plan Intercommunal de Sauvegarde :</a:t>
            </a:r>
          </a:p>
          <a:p>
            <a:endParaRPr lang="fr-FR"/>
          </a:p>
          <a:p>
            <a:r>
              <a:rPr lang="fr-FR" sz="1400"/>
              <a:t>Il organise la solidarité et prépare la réponse intercommunale au profit des communes membres face aux situations de crise. Il prévoit en particulier :</a:t>
            </a:r>
          </a:p>
          <a:p>
            <a:pPr marL="285750" indent="-285750">
              <a:spcBef>
                <a:spcPts val="600"/>
              </a:spcBef>
              <a:buFont typeface="Arial" panose="020B0604020202020204" pitchFamily="34" charset="0"/>
              <a:buChar char="•"/>
            </a:pPr>
            <a:r>
              <a:rPr lang="fr-FR" sz="1400"/>
              <a:t>la mobilisation et l’emploi des capacités intercommunales au profit des communes,</a:t>
            </a:r>
          </a:p>
          <a:p>
            <a:pPr marL="285750" indent="-285750">
              <a:spcBef>
                <a:spcPts val="600"/>
              </a:spcBef>
              <a:buFont typeface="Arial" panose="020B0604020202020204" pitchFamily="34" charset="0"/>
              <a:buChar char="•"/>
            </a:pPr>
            <a:r>
              <a:rPr lang="fr-FR" sz="1400"/>
              <a:t>la mutualisation des capacités communales</a:t>
            </a:r>
          </a:p>
          <a:p>
            <a:pPr marL="285750" indent="-285750">
              <a:spcBef>
                <a:spcPts val="600"/>
              </a:spcBef>
              <a:buFont typeface="Arial" panose="020B0604020202020204" pitchFamily="34" charset="0"/>
              <a:buChar char="•"/>
            </a:pPr>
            <a:r>
              <a:rPr lang="fr-FR" sz="1400"/>
              <a:t>la continuité et le rétablissement des compétences ou des intérêts communautaires.</a:t>
            </a:r>
          </a:p>
          <a:p>
            <a:endParaRPr lang="fr-FR"/>
          </a:p>
        </p:txBody>
      </p:sp>
    </p:spTree>
    <p:extLst>
      <p:ext uri="{BB962C8B-B14F-4D97-AF65-F5344CB8AC3E}">
        <p14:creationId xmlns:p14="http://schemas.microsoft.com/office/powerpoint/2010/main" val="82967618"/>
      </p:ext>
    </p:extLst>
  </p:cSld>
  <p:clrMapOvr>
    <a:overrideClrMapping bg1="lt1" tx1="dk1" bg2="lt2" tx2="dk2" accent1="accent1" accent2="accent2" accent3="accent3" accent4="accent4" accent5="accent5" accent6="accent6" hlink="hlink" folHlink="folHlink"/>
  </p:clrMapOvr>
</p:sld>
</file>

<file path=ppt/slides/slide88.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323528" y="1326778"/>
            <a:ext cx="7992888" cy="4524315"/>
          </a:xfrm>
          <a:prstGeom prst="rect">
            <a:avLst/>
          </a:prstGeom>
        </p:spPr>
        <p:txBody>
          <a:bodyPr wrap="square">
            <a:spAutoFit/>
          </a:bodyPr>
          <a:lstStyle/>
          <a:p>
            <a:r>
              <a:rPr lang="fr-FR" sz="1600"/>
              <a:t>Le PAPI Garonne :</a:t>
            </a:r>
          </a:p>
          <a:p>
            <a:r>
              <a:rPr lang="fr-FR" sz="1600">
                <a:hlinkClick r:id="rId5"/>
              </a:rPr>
              <a:t>https://www.smeag.fr/papi-garonne-girondine.html</a:t>
            </a:r>
            <a:endParaRPr lang="fr-FR" sz="1600"/>
          </a:p>
          <a:p>
            <a:endParaRPr lang="fr-FR" sz="1600"/>
          </a:p>
          <a:p>
            <a:r>
              <a:rPr lang="fr-FR" sz="1600"/>
              <a:t>LE PAPI ESTUAIRE :</a:t>
            </a:r>
          </a:p>
          <a:p>
            <a:r>
              <a:rPr lang="fr-FR" sz="1600">
                <a:hlinkClick r:id="rId6"/>
              </a:rPr>
              <a:t>https://www.smiddest.fr/le-papi-plan-d-actions-et-de-prevention-des-inondations.html</a:t>
            </a:r>
            <a:endParaRPr lang="fr-FR" sz="1600"/>
          </a:p>
          <a:p>
            <a:endParaRPr lang="fr-FR" sz="1600"/>
          </a:p>
          <a:p>
            <a:r>
              <a:rPr lang="fr-FR" sz="1600"/>
              <a:t>Les PICS :</a:t>
            </a:r>
          </a:p>
          <a:p>
            <a:r>
              <a:rPr lang="fr-FR" sz="1600">
                <a:hlinkClick r:id="rId7"/>
              </a:rPr>
              <a:t>https://outil2amenagement.cerema.fr/outils/plan-intercommunal-sauvegarde-pics</a:t>
            </a:r>
            <a:endParaRPr lang="fr-FR" sz="1600"/>
          </a:p>
          <a:p>
            <a:endParaRPr lang="fr-FR" sz="1600"/>
          </a:p>
          <a:p>
            <a:r>
              <a:rPr lang="fr-FR" sz="1600"/>
              <a:t>France digues – Les systèmes d’endiguement :</a:t>
            </a:r>
          </a:p>
          <a:p>
            <a:r>
              <a:rPr lang="fr-FR" sz="1600">
                <a:hlinkClick r:id="rId8"/>
              </a:rPr>
              <a:t>https://www.france-digues.fr/les-digues/quest-ce-quun-systeme-dendiguement/</a:t>
            </a:r>
            <a:endParaRPr lang="fr-FR" sz="1600"/>
          </a:p>
          <a:p>
            <a:endParaRPr lang="fr-FR" sz="1600"/>
          </a:p>
          <a:p>
            <a:r>
              <a:rPr lang="fr-FR" sz="1600"/>
              <a:t>Légifrance – Les systèmes d’endiguement :</a:t>
            </a:r>
          </a:p>
          <a:p>
            <a:r>
              <a:rPr lang="fr-FR" sz="1600">
                <a:hlinkClick r:id="rId9"/>
              </a:rPr>
              <a:t>www.legifrance.gouv.fr/codes/section_lc/LEGITEXT000006074220/LEGISCTA000030592699</a:t>
            </a:r>
            <a:endParaRPr lang="fr-FR" sz="1600"/>
          </a:p>
          <a:p>
            <a:endParaRPr lang="fr-FR" sz="1600"/>
          </a:p>
          <a:p>
            <a:r>
              <a:rPr lang="fr-FR" sz="1600"/>
              <a:t>Elaboration des </a:t>
            </a:r>
            <a:r>
              <a:rPr lang="fr-FR" sz="1600" err="1"/>
              <a:t>PLUi</a:t>
            </a:r>
            <a:r>
              <a:rPr lang="fr-FR" sz="1600"/>
              <a:t> et GEMAPI :</a:t>
            </a:r>
            <a:endParaRPr lang="fr-FR" sz="1600">
              <a:hlinkClick r:id="rId10"/>
            </a:endParaRPr>
          </a:p>
          <a:p>
            <a:r>
              <a:rPr lang="fr-FR" sz="1600">
                <a:hlinkClick r:id="rId10"/>
              </a:rPr>
              <a:t>https://www.cerdd.org/Parcours-thematiques/Changement-climatique/Ressources-climat/Guide-PLUi-et-GEMAPI-vers-une-approche-integree-de-l-eau-dans-la-planification</a:t>
            </a:r>
            <a:endParaRPr lang="fr-FR" sz="1600"/>
          </a:p>
        </p:txBody>
      </p:sp>
      <p:sp>
        <p:nvSpPr>
          <p:cNvPr id="8"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Les Communautés de Communes et Bordeaux Métropole (Etablissements Publics de Coopération Intercommunale)</a:t>
            </a:r>
          </a:p>
        </p:txBody>
      </p:sp>
    </p:spTree>
    <p:extLst>
      <p:ext uri="{BB962C8B-B14F-4D97-AF65-F5344CB8AC3E}">
        <p14:creationId xmlns:p14="http://schemas.microsoft.com/office/powerpoint/2010/main" val="2420770090"/>
      </p:ext>
    </p:extLst>
  </p:cSld>
  <p:clrMapOvr>
    <a:overrideClrMapping bg1="lt1" tx1="dk1" bg2="lt2" tx2="dk2" accent1="accent1" accent2="accent2" accent3="accent3" accent4="accent4" accent5="accent5" accent6="accent6" hlink="hlink" folHlink="folHlink"/>
  </p:clrMapOvr>
</p:sld>
</file>

<file path=ppt/slides/slide89.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41884" y="1484784"/>
            <a:ext cx="7992888" cy="3970318"/>
          </a:xfrm>
          <a:prstGeom prst="rect">
            <a:avLst/>
          </a:prstGeom>
        </p:spPr>
        <p:txBody>
          <a:bodyPr wrap="square">
            <a:spAutoFit/>
          </a:bodyPr>
          <a:lstStyle/>
          <a:p>
            <a:r>
              <a:rPr lang="fr-FR"/>
              <a:t>Bordeaux Métropole :</a:t>
            </a:r>
          </a:p>
          <a:p>
            <a:r>
              <a:rPr lang="fr-FR">
                <a:hlinkClick r:id="rId5"/>
              </a:rPr>
              <a:t>https://www.bordeaux-metropole.fr/</a:t>
            </a:r>
            <a:endParaRPr lang="fr-FR"/>
          </a:p>
          <a:p>
            <a:endParaRPr lang="fr-FR"/>
          </a:p>
          <a:p>
            <a:r>
              <a:rPr lang="fr-FR"/>
              <a:t>CDC Coteaux Bordelais</a:t>
            </a:r>
          </a:p>
          <a:p>
            <a:r>
              <a:rPr lang="fr-FR">
                <a:hlinkClick r:id="rId6"/>
              </a:rPr>
              <a:t>https://www.coteaux-bordelais.fr/</a:t>
            </a:r>
            <a:endParaRPr lang="fr-FR"/>
          </a:p>
          <a:p>
            <a:endParaRPr lang="fr-FR"/>
          </a:p>
          <a:p>
            <a:r>
              <a:rPr lang="fr-FR"/>
              <a:t>CDC PE2M</a:t>
            </a:r>
          </a:p>
          <a:p>
            <a:r>
              <a:rPr lang="fr-FR">
                <a:hlinkClick r:id="rId7"/>
              </a:rPr>
              <a:t>http://www.cdc-portesentredeuxmers.fr/</a:t>
            </a:r>
            <a:endParaRPr lang="fr-FR"/>
          </a:p>
          <a:p>
            <a:endParaRPr lang="fr-FR"/>
          </a:p>
          <a:p>
            <a:r>
              <a:rPr lang="fr-FR"/>
              <a:t>CDC Créonnais</a:t>
            </a:r>
          </a:p>
          <a:p>
            <a:r>
              <a:rPr lang="fr-FR">
                <a:hlinkClick r:id="rId8"/>
              </a:rPr>
              <a:t>https://www.cc-creonnais.fr/</a:t>
            </a:r>
            <a:endParaRPr lang="fr-FR"/>
          </a:p>
          <a:p>
            <a:endParaRPr lang="fr-FR"/>
          </a:p>
          <a:p>
            <a:r>
              <a:rPr lang="fr-FR"/>
              <a:t>CDC Convergence Garonne</a:t>
            </a:r>
          </a:p>
          <a:p>
            <a:r>
              <a:rPr lang="fr-FR">
                <a:hlinkClick r:id="rId9"/>
              </a:rPr>
              <a:t>https://convergence-garonne.fr/</a:t>
            </a:r>
            <a:endParaRPr lang="fr-FR"/>
          </a:p>
        </p:txBody>
      </p:sp>
      <p:sp>
        <p:nvSpPr>
          <p:cNvPr id="8"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Les Communautés de Communes et Bordeaux Métropole (Etablissements Publics de Coopération Intercommunale)</a:t>
            </a:r>
          </a:p>
        </p:txBody>
      </p:sp>
    </p:spTree>
    <p:extLst>
      <p:ext uri="{BB962C8B-B14F-4D97-AF65-F5344CB8AC3E}">
        <p14:creationId xmlns:p14="http://schemas.microsoft.com/office/powerpoint/2010/main" val="2437553970"/>
      </p:ext>
    </p:extLst>
  </p:cSld>
  <p:clrMapOvr>
    <a:overrideClrMapping bg1="lt1" tx1="dk1" bg2="lt2" tx2="dk2" accent1="accent1" accent2="accent2" accent3="accent3" accent4="accent4" accent5="accent5" accent6="accent6" hlink="hlink" folHlink="folHlink"/>
  </p:clrMapOvr>
</p:sld>
</file>

<file path=ppt/slides/slide9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C03A496D-CB67-EDD1-27ED-F2160A70D82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3413" y="1838738"/>
            <a:ext cx="4532105" cy="3564396"/>
          </a:xfrm>
          <a:prstGeom prst="rect">
            <a:avLst/>
          </a:prstGeom>
        </p:spPr>
      </p:pic>
      <p:sp>
        <p:nvSpPr>
          <p:cNvPr id="4" name="Titre 1">
            <a:extLst>
              <a:ext uri="{FF2B5EF4-FFF2-40B4-BE49-F238E27FC236}">
                <a16:creationId xmlns:a16="http://schemas.microsoft.com/office/drawing/2014/main" id="{278C2B9F-8247-DE04-63FA-8506BEFD4F4B}"/>
              </a:ext>
            </a:extLst>
          </p:cNvPr>
          <p:cNvSpPr txBox="1">
            <a:spLocks/>
          </p:cNvSpPr>
          <p:nvPr/>
        </p:nvSpPr>
        <p:spPr>
          <a:xfrm>
            <a:off x="337185" y="1160765"/>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dirty="0">
                <a:sym typeface="Wingdings" panose="05000000000000000000" pitchFamily="2" charset="2"/>
              </a:rPr>
              <a:t> </a:t>
            </a:r>
            <a:r>
              <a:rPr lang="fr-FR" sz="2000" b="1" dirty="0"/>
              <a:t>Cas concrets : entretien de la ripisylve</a:t>
            </a:r>
            <a:endParaRPr lang="fr-FR" sz="2000" b="1" u="sng" dirty="0"/>
          </a:p>
        </p:txBody>
      </p:sp>
      <p:sp>
        <p:nvSpPr>
          <p:cNvPr id="8" name="Bouton d’action : vidéo 7">
            <a:hlinkClick r:id="rId5" highlightClick="1"/>
            <a:extLst>
              <a:ext uri="{FF2B5EF4-FFF2-40B4-BE49-F238E27FC236}">
                <a16:creationId xmlns:a16="http://schemas.microsoft.com/office/drawing/2014/main" id="{DAFFC908-6A71-5565-3EBD-D628C1923F73}"/>
              </a:ext>
            </a:extLst>
          </p:cNvPr>
          <p:cNvSpPr/>
          <p:nvPr/>
        </p:nvSpPr>
        <p:spPr>
          <a:xfrm>
            <a:off x="4033540" y="1880931"/>
            <a:ext cx="705530" cy="576064"/>
          </a:xfrm>
          <a:prstGeom prst="actionButtonMovie">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fr-FR"/>
          </a:p>
        </p:txBody>
      </p:sp>
      <p:pic>
        <p:nvPicPr>
          <p:cNvPr id="9" name="Image 8">
            <a:extLst>
              <a:ext uri="{FF2B5EF4-FFF2-40B4-BE49-F238E27FC236}">
                <a16:creationId xmlns:a16="http://schemas.microsoft.com/office/drawing/2014/main" id="{104855D6-B90C-FC74-14A3-47BEE3745B1A}"/>
              </a:ext>
            </a:extLst>
          </p:cNvPr>
          <p:cNvPicPr>
            <a:picLocks noChangeAspect="1"/>
          </p:cNvPicPr>
          <p:nvPr/>
        </p:nvPicPr>
        <p:blipFill>
          <a:blip r:embed="rId6"/>
          <a:stretch>
            <a:fillRect/>
          </a:stretch>
        </p:blipFill>
        <p:spPr>
          <a:xfrm>
            <a:off x="4971014" y="2069823"/>
            <a:ext cx="3669573" cy="2913315"/>
          </a:xfrm>
          <a:prstGeom prst="rect">
            <a:avLst/>
          </a:prstGeom>
        </p:spPr>
      </p:pic>
      <p:sp>
        <p:nvSpPr>
          <p:cNvPr id="13" name="ZoneTexte 12">
            <a:extLst>
              <a:ext uri="{FF2B5EF4-FFF2-40B4-BE49-F238E27FC236}">
                <a16:creationId xmlns:a16="http://schemas.microsoft.com/office/drawing/2014/main" id="{F96034A2-BB9E-475C-AD4E-C4F0E764595E}"/>
              </a:ext>
            </a:extLst>
          </p:cNvPr>
          <p:cNvSpPr txBox="1"/>
          <p:nvPr/>
        </p:nvSpPr>
        <p:spPr>
          <a:xfrm>
            <a:off x="245167" y="5403134"/>
            <a:ext cx="8478045" cy="1200329"/>
          </a:xfrm>
          <a:prstGeom prst="rect">
            <a:avLst/>
          </a:prstGeom>
          <a:solidFill>
            <a:schemeClr val="bg1"/>
          </a:solidFill>
        </p:spPr>
        <p:txBody>
          <a:bodyPr wrap="square">
            <a:spAutoFit/>
          </a:bodyPr>
          <a:lstStyle/>
          <a:p>
            <a:pPr algn="ctr"/>
            <a:r>
              <a:rPr lang="fr-FR" b="1" u="sng"/>
              <a:t>DEVOIRS</a:t>
            </a:r>
            <a:r>
              <a:rPr lang="fr-FR" u="sng"/>
              <a:t> d’un propriétaire riverain </a:t>
            </a:r>
            <a:br>
              <a:rPr lang="fr-FR"/>
            </a:br>
            <a:r>
              <a:rPr lang="fr-FR"/>
              <a:t>= tenu à un </a:t>
            </a:r>
            <a:r>
              <a:rPr lang="fr-FR" b="1"/>
              <a:t>entretien régulier du cours d’eau </a:t>
            </a:r>
            <a:r>
              <a:rPr lang="fr-FR"/>
              <a:t>pour le maintenir dans son </a:t>
            </a:r>
            <a:r>
              <a:rPr lang="fr-FR" b="1"/>
              <a:t>profil d'équilibre</a:t>
            </a:r>
            <a:r>
              <a:rPr lang="fr-FR"/>
              <a:t>, de permettre </a:t>
            </a:r>
            <a:r>
              <a:rPr lang="fr-FR" b="1"/>
              <a:t>l'écoulement naturel des eaux </a:t>
            </a:r>
            <a:r>
              <a:rPr lang="fr-FR"/>
              <a:t>et de contribuer à son </a:t>
            </a:r>
            <a:r>
              <a:rPr lang="fr-FR" b="1"/>
              <a:t>bon état/potentiel écologique</a:t>
            </a:r>
          </a:p>
        </p:txBody>
      </p:sp>
      <p:sp>
        <p:nvSpPr>
          <p:cNvPr id="2" name="ZoneTexte 1">
            <a:extLst>
              <a:ext uri="{FF2B5EF4-FFF2-40B4-BE49-F238E27FC236}">
                <a16:creationId xmlns:a16="http://schemas.microsoft.com/office/drawing/2014/main" id="{98171E3A-4C4F-5DD1-0E6C-E272C9C77689}"/>
              </a:ext>
            </a:extLst>
          </p:cNvPr>
          <p:cNvSpPr txBox="1"/>
          <p:nvPr/>
        </p:nvSpPr>
        <p:spPr>
          <a:xfrm>
            <a:off x="240231" y="141009"/>
            <a:ext cx="8640960" cy="1200329"/>
          </a:xfrm>
          <a:prstGeom prst="rect">
            <a:avLst/>
          </a:prstGeom>
        </p:spPr>
        <p:txBody>
          <a:bodyPr vert="horz" lIns="91440" tIns="45720" rIns="91440" bIns="45720" rtlCol="0" anchor="ctr">
            <a:noAutofit/>
          </a:bodyPr>
          <a:lstStyle>
            <a:lvl1pPr algn="ctr">
              <a:spcBef>
                <a:spcPct val="0"/>
              </a:spcBef>
              <a:buNone/>
              <a:defRPr sz="2800" b="1">
                <a:latin typeface="+mj-lt"/>
                <a:ea typeface="+mj-ea"/>
                <a:cs typeface="+mj-cs"/>
              </a:defRPr>
            </a:lvl1pPr>
          </a:lstStyle>
          <a:p>
            <a:pPr lvl="2" algn="ctr"/>
            <a:r>
              <a:rPr lang="fr-FR" sz="2500" b="1" dirty="0">
                <a:latin typeface="+mj-lt"/>
                <a:ea typeface="+mj-ea"/>
                <a:cs typeface="+mj-cs"/>
              </a:rPr>
              <a:t>Relations entre acteurs :</a:t>
            </a:r>
          </a:p>
          <a:p>
            <a:pPr marL="0" lvl="2" algn="ctr"/>
            <a:r>
              <a:rPr lang="fr-FR" sz="2500" dirty="0">
                <a:latin typeface="+mj-lt"/>
                <a:ea typeface="+mj-ea"/>
                <a:cs typeface="+mj-cs"/>
              </a:rPr>
              <a:t>nécessité d'une coopération efficace en fonction des enjeux</a:t>
            </a:r>
          </a:p>
        </p:txBody>
      </p:sp>
    </p:spTree>
    <p:extLst>
      <p:ext uri="{BB962C8B-B14F-4D97-AF65-F5344CB8AC3E}">
        <p14:creationId xmlns:p14="http://schemas.microsoft.com/office/powerpoint/2010/main" val="16162063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8FF9263B-0803-A986-7C68-3B4DD5E0B193}"/>
              </a:ext>
            </a:extLst>
          </p:cNvPr>
          <p:cNvSpPr txBox="1"/>
          <p:nvPr/>
        </p:nvSpPr>
        <p:spPr>
          <a:xfrm>
            <a:off x="240231" y="141009"/>
            <a:ext cx="8640960" cy="1200329"/>
          </a:xfrm>
          <a:prstGeom prst="rect">
            <a:avLst/>
          </a:prstGeom>
        </p:spPr>
        <p:txBody>
          <a:bodyPr vert="horz" lIns="91440" tIns="45720" rIns="91440" bIns="45720" rtlCol="0" anchor="ctr">
            <a:noAutofit/>
          </a:bodyPr>
          <a:lstStyle>
            <a:lvl1pPr algn="ctr">
              <a:spcBef>
                <a:spcPct val="0"/>
              </a:spcBef>
              <a:buNone/>
              <a:defRPr sz="2800" b="1">
                <a:latin typeface="+mj-lt"/>
                <a:ea typeface="+mj-ea"/>
                <a:cs typeface="+mj-cs"/>
              </a:defRPr>
            </a:lvl1pPr>
          </a:lstStyle>
          <a:p>
            <a:pPr lvl="2" algn="ctr"/>
            <a:r>
              <a:rPr lang="fr-FR" sz="2500" b="1" dirty="0">
                <a:latin typeface="+mj-lt"/>
                <a:ea typeface="+mj-ea"/>
                <a:cs typeface="+mj-cs"/>
              </a:rPr>
              <a:t>Relations entre acteurs :</a:t>
            </a:r>
          </a:p>
          <a:p>
            <a:pPr marL="0" lvl="2" algn="ctr"/>
            <a:r>
              <a:rPr lang="fr-FR" sz="2500" dirty="0">
                <a:latin typeface="+mj-lt"/>
                <a:ea typeface="+mj-ea"/>
                <a:cs typeface="+mj-cs"/>
              </a:rPr>
              <a:t>nécessité d'une coopération efficace en fonction des enjeux</a:t>
            </a:r>
          </a:p>
        </p:txBody>
      </p:sp>
      <p:sp>
        <p:nvSpPr>
          <p:cNvPr id="5" name="Titre 1">
            <a:extLst>
              <a:ext uri="{FF2B5EF4-FFF2-40B4-BE49-F238E27FC236}">
                <a16:creationId xmlns:a16="http://schemas.microsoft.com/office/drawing/2014/main" id="{5BB8BB1A-576F-29E2-EA5A-CADADEA7370C}"/>
              </a:ext>
            </a:extLst>
          </p:cNvPr>
          <p:cNvSpPr txBox="1">
            <a:spLocks/>
          </p:cNvSpPr>
          <p:nvPr/>
        </p:nvSpPr>
        <p:spPr>
          <a:xfrm>
            <a:off x="445911" y="1278426"/>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entretien de la ripisylve (parcelle communale/riverain)</a:t>
            </a:r>
            <a:endParaRPr lang="fr-FR" sz="2000" b="1" u="sng">
              <a:solidFill>
                <a:srgbClr val="FF0000"/>
              </a:solidFill>
            </a:endParaRPr>
          </a:p>
        </p:txBody>
      </p:sp>
      <p:pic>
        <p:nvPicPr>
          <p:cNvPr id="32" name="Image 31">
            <a:extLst>
              <a:ext uri="{FF2B5EF4-FFF2-40B4-BE49-F238E27FC236}">
                <a16:creationId xmlns:a16="http://schemas.microsoft.com/office/drawing/2014/main" id="{5319BB5F-5A23-02C2-92C3-038C6C3919A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73324" y="2053986"/>
            <a:ext cx="2691082" cy="2018312"/>
          </a:xfrm>
          <a:prstGeom prst="rect">
            <a:avLst/>
          </a:prstGeom>
        </p:spPr>
      </p:pic>
      <p:pic>
        <p:nvPicPr>
          <p:cNvPr id="34" name="Image 33">
            <a:extLst>
              <a:ext uri="{FF2B5EF4-FFF2-40B4-BE49-F238E27FC236}">
                <a16:creationId xmlns:a16="http://schemas.microsoft.com/office/drawing/2014/main" id="{1348A482-F649-BD29-764F-47275D94C04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95536" y="2111145"/>
            <a:ext cx="2614870" cy="1961153"/>
          </a:xfrm>
          <a:prstGeom prst="rect">
            <a:avLst/>
          </a:prstGeom>
        </p:spPr>
      </p:pic>
      <p:pic>
        <p:nvPicPr>
          <p:cNvPr id="36" name="Image 35" descr="Une image contenant plein air, ciel, arbre, plante&#10;&#10;Description générée automatiquement">
            <a:extLst>
              <a:ext uri="{FF2B5EF4-FFF2-40B4-BE49-F238E27FC236}">
                <a16:creationId xmlns:a16="http://schemas.microsoft.com/office/drawing/2014/main" id="{3D17CA24-F879-767C-685B-08A4D86F47D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23357" y="2046102"/>
            <a:ext cx="2634531" cy="1975899"/>
          </a:xfrm>
          <a:prstGeom prst="rect">
            <a:avLst/>
          </a:prstGeom>
        </p:spPr>
      </p:pic>
      <p:sp>
        <p:nvSpPr>
          <p:cNvPr id="7" name="ZoneTexte 6">
            <a:extLst>
              <a:ext uri="{FF2B5EF4-FFF2-40B4-BE49-F238E27FC236}">
                <a16:creationId xmlns:a16="http://schemas.microsoft.com/office/drawing/2014/main" id="{FB32C286-299D-0307-DC29-C28853FA238E}"/>
              </a:ext>
            </a:extLst>
          </p:cNvPr>
          <p:cNvSpPr txBox="1"/>
          <p:nvPr/>
        </p:nvSpPr>
        <p:spPr>
          <a:xfrm>
            <a:off x="1691680" y="4622041"/>
            <a:ext cx="5760640"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fr-FR"/>
              <a:t>À vous de jouer ! Qui intervient et comment ? </a:t>
            </a:r>
          </a:p>
        </p:txBody>
      </p:sp>
      <p:sp>
        <p:nvSpPr>
          <p:cNvPr id="8" name="ZoneTexte 7">
            <a:extLst>
              <a:ext uri="{FF2B5EF4-FFF2-40B4-BE49-F238E27FC236}">
                <a16:creationId xmlns:a16="http://schemas.microsoft.com/office/drawing/2014/main" id="{8DA0E8D1-7BB6-561E-E63E-CEF3E8AF436E}"/>
              </a:ext>
            </a:extLst>
          </p:cNvPr>
          <p:cNvSpPr txBox="1"/>
          <p:nvPr/>
        </p:nvSpPr>
        <p:spPr>
          <a:xfrm>
            <a:off x="1691680" y="5054089"/>
            <a:ext cx="5688632" cy="369332"/>
          </a:xfrm>
          <a:prstGeom prst="rect">
            <a:avLst/>
          </a:prstGeom>
          <a:noFill/>
        </p:spPr>
        <p:txBody>
          <a:bodyPr wrap="square">
            <a:spAutoFit/>
          </a:bodyPr>
          <a:lstStyle/>
          <a:p>
            <a:pPr algn="ctr"/>
            <a:r>
              <a:rPr lang="fr-FR" i="1"/>
              <a:t>Travail en groupe</a:t>
            </a:r>
          </a:p>
        </p:txBody>
      </p:sp>
    </p:spTree>
    <p:extLst>
      <p:ext uri="{BB962C8B-B14F-4D97-AF65-F5344CB8AC3E}">
        <p14:creationId xmlns:p14="http://schemas.microsoft.com/office/powerpoint/2010/main" val="1564342230"/>
      </p:ext>
    </p:extLst>
  </p:cSld>
  <p:clrMapOvr>
    <a:overrideClrMapping bg1="lt1" tx1="dk1" bg2="lt2" tx2="dk2" accent1="accent1" accent2="accent2" accent3="accent3" accent4="accent4" accent5="accent5" accent6="accent6" hlink="hlink" folHlink="folHlink"/>
  </p:clrMapOvr>
</p:sld>
</file>

<file path=ppt/slides/slide92.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813A34FB-32FB-E3BA-EA61-221184E598FE}"/>
              </a:ext>
            </a:extLst>
          </p:cNvPr>
          <p:cNvSpPr txBox="1">
            <a:spLocks/>
          </p:cNvSpPr>
          <p:nvPr/>
        </p:nvSpPr>
        <p:spPr>
          <a:xfrm>
            <a:off x="381855" y="149134"/>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entretien de la ripisylve (parcelle communale/riverain)</a:t>
            </a:r>
            <a:endParaRPr lang="fr-FR" sz="2000" b="1" u="sng"/>
          </a:p>
        </p:txBody>
      </p:sp>
      <p:pic>
        <p:nvPicPr>
          <p:cNvPr id="2" name="Image 1"/>
          <p:cNvPicPr>
            <a:picLocks noChangeAspect="1"/>
          </p:cNvPicPr>
          <p:nvPr/>
        </p:nvPicPr>
        <p:blipFill rotWithShape="1">
          <a:blip r:embed="rId5" cstate="screen">
            <a:extLst>
              <a:ext uri="{28A0092B-C50C-407E-A947-70E740481C1C}">
                <a14:useLocalDpi xmlns:a14="http://schemas.microsoft.com/office/drawing/2010/main"/>
              </a:ext>
            </a:extLst>
          </a:blip>
          <a:srcRect l="5935"/>
          <a:stretch/>
        </p:blipFill>
        <p:spPr>
          <a:xfrm>
            <a:off x="-4794" y="1109222"/>
            <a:ext cx="2920784" cy="2331163"/>
          </a:xfrm>
          <a:prstGeom prst="rect">
            <a:avLst/>
          </a:prstGeom>
        </p:spPr>
      </p:pic>
      <p:pic>
        <p:nvPicPr>
          <p:cNvPr id="3" name="Image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39988" y="1123520"/>
            <a:ext cx="3113333" cy="2328925"/>
          </a:xfrm>
          <a:prstGeom prst="rect">
            <a:avLst/>
          </a:prstGeom>
        </p:spPr>
      </p:pic>
      <p:pic>
        <p:nvPicPr>
          <p:cNvPr id="5" name="Image 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077319" y="1123520"/>
            <a:ext cx="3114676" cy="2347342"/>
          </a:xfrm>
          <a:prstGeom prst="rect">
            <a:avLst/>
          </a:prstGeom>
        </p:spPr>
      </p:pic>
      <p:sp>
        <p:nvSpPr>
          <p:cNvPr id="23" name="ZoneTexte 22">
            <a:extLst>
              <a:ext uri="{FF2B5EF4-FFF2-40B4-BE49-F238E27FC236}">
                <a16:creationId xmlns:a16="http://schemas.microsoft.com/office/drawing/2014/main" id="{E7890624-DCAA-2040-365C-2BCBE0FF7B52}"/>
              </a:ext>
            </a:extLst>
          </p:cNvPr>
          <p:cNvSpPr txBox="1"/>
          <p:nvPr/>
        </p:nvSpPr>
        <p:spPr>
          <a:xfrm>
            <a:off x="2132548" y="5188588"/>
            <a:ext cx="1394692"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dirty="0"/>
              <a:t>Commune</a:t>
            </a:r>
          </a:p>
        </p:txBody>
      </p:sp>
      <p:sp>
        <p:nvSpPr>
          <p:cNvPr id="25" name="ZoneTexte 24">
            <a:extLst>
              <a:ext uri="{FF2B5EF4-FFF2-40B4-BE49-F238E27FC236}">
                <a16:creationId xmlns:a16="http://schemas.microsoft.com/office/drawing/2014/main" id="{B4051609-A448-2D7A-E3D3-09CCA76EF7E2}"/>
              </a:ext>
            </a:extLst>
          </p:cNvPr>
          <p:cNvSpPr txBox="1"/>
          <p:nvPr/>
        </p:nvSpPr>
        <p:spPr>
          <a:xfrm>
            <a:off x="333871" y="5202365"/>
            <a:ext cx="1252261"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Riverains</a:t>
            </a:r>
          </a:p>
        </p:txBody>
      </p:sp>
      <p:sp>
        <p:nvSpPr>
          <p:cNvPr id="26" name="ZoneTexte 25">
            <a:extLst>
              <a:ext uri="{FF2B5EF4-FFF2-40B4-BE49-F238E27FC236}">
                <a16:creationId xmlns:a16="http://schemas.microsoft.com/office/drawing/2014/main" id="{04B9A31D-A654-632B-CA5D-3C6B957A4434}"/>
              </a:ext>
            </a:extLst>
          </p:cNvPr>
          <p:cNvSpPr txBox="1"/>
          <p:nvPr/>
        </p:nvSpPr>
        <p:spPr>
          <a:xfrm>
            <a:off x="674093" y="3687794"/>
            <a:ext cx="2155801" cy="830997"/>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p>
            <a:pPr algn="ctr"/>
            <a:r>
              <a:rPr lang="fr-FR" sz="1600" b="1" i="1" dirty="0"/>
              <a:t>Intervention privilégiée </a:t>
            </a:r>
            <a:r>
              <a:rPr lang="fr-FR" sz="1600" i="1" dirty="0"/>
              <a:t>en tant que</a:t>
            </a:r>
            <a:endParaRPr lang="fr-FR" dirty="0"/>
          </a:p>
          <a:p>
            <a:pPr algn="ctr"/>
            <a:r>
              <a:rPr lang="fr-FR" sz="1600" i="1" dirty="0"/>
              <a:t> propriétaire </a:t>
            </a:r>
            <a:endParaRPr lang="fr-FR" dirty="0"/>
          </a:p>
        </p:txBody>
      </p:sp>
      <p:sp>
        <p:nvSpPr>
          <p:cNvPr id="27" name="ZoneTexte 26">
            <a:extLst>
              <a:ext uri="{FF2B5EF4-FFF2-40B4-BE49-F238E27FC236}">
                <a16:creationId xmlns:a16="http://schemas.microsoft.com/office/drawing/2014/main" id="{E6E758B0-83EA-EDBA-7688-443B33440588}"/>
              </a:ext>
            </a:extLst>
          </p:cNvPr>
          <p:cNvSpPr txBox="1"/>
          <p:nvPr/>
        </p:nvSpPr>
        <p:spPr>
          <a:xfrm>
            <a:off x="3946734" y="4403085"/>
            <a:ext cx="2047021" cy="738664"/>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dirty="0"/>
              <a:t>Rôle de conseil sur le type d’intervention en fonction des enjeux</a:t>
            </a:r>
          </a:p>
        </p:txBody>
      </p:sp>
      <p:cxnSp>
        <p:nvCxnSpPr>
          <p:cNvPr id="29" name="Connecteur droit avec flèche 28">
            <a:extLst>
              <a:ext uri="{FF2B5EF4-FFF2-40B4-BE49-F238E27FC236}">
                <a16:creationId xmlns:a16="http://schemas.microsoft.com/office/drawing/2014/main" id="{571EEA42-9C1B-7F7E-E6D3-52D76BDC13E8}"/>
              </a:ext>
            </a:extLst>
          </p:cNvPr>
          <p:cNvCxnSpPr>
            <a:cxnSpLocks/>
            <a:endCxn id="26" idx="2"/>
          </p:cNvCxnSpPr>
          <p:nvPr/>
        </p:nvCxnSpPr>
        <p:spPr>
          <a:xfrm flipV="1">
            <a:off x="1196268" y="4518791"/>
            <a:ext cx="555726" cy="595687"/>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cxnSp>
        <p:nvCxnSpPr>
          <p:cNvPr id="31" name="Connecteur droit avec flèche 30">
            <a:extLst>
              <a:ext uri="{FF2B5EF4-FFF2-40B4-BE49-F238E27FC236}">
                <a16:creationId xmlns:a16="http://schemas.microsoft.com/office/drawing/2014/main" id="{935922C1-16E7-BEA0-6E06-C1507DF264E6}"/>
              </a:ext>
            </a:extLst>
          </p:cNvPr>
          <p:cNvCxnSpPr>
            <a:cxnSpLocks/>
          </p:cNvCxnSpPr>
          <p:nvPr/>
        </p:nvCxnSpPr>
        <p:spPr>
          <a:xfrm flipH="1">
            <a:off x="3602396" y="5283194"/>
            <a:ext cx="3223280" cy="0"/>
          </a:xfrm>
          <a:prstGeom prst="straightConnector1">
            <a:avLst/>
          </a:prstGeom>
          <a:ln w="38100">
            <a:tailEnd type="triangle" w="lg" len="lg"/>
          </a:ln>
        </p:spPr>
        <p:style>
          <a:lnRef idx="1">
            <a:schemeClr val="accent3"/>
          </a:lnRef>
          <a:fillRef idx="0">
            <a:schemeClr val="accent3"/>
          </a:fillRef>
          <a:effectRef idx="0">
            <a:schemeClr val="accent3"/>
          </a:effectRef>
          <a:fontRef idx="minor">
            <a:schemeClr val="tx1"/>
          </a:fontRef>
        </p:style>
      </p:cxnSp>
      <p:cxnSp>
        <p:nvCxnSpPr>
          <p:cNvPr id="33" name="Connecteur droit avec flèche 32">
            <a:extLst>
              <a:ext uri="{FF2B5EF4-FFF2-40B4-BE49-F238E27FC236}">
                <a16:creationId xmlns:a16="http://schemas.microsoft.com/office/drawing/2014/main" id="{690D2594-7D72-1E85-3ECA-979CF7498E5D}"/>
              </a:ext>
            </a:extLst>
          </p:cNvPr>
          <p:cNvCxnSpPr>
            <a:cxnSpLocks/>
          </p:cNvCxnSpPr>
          <p:nvPr/>
        </p:nvCxnSpPr>
        <p:spPr>
          <a:xfrm flipH="1">
            <a:off x="3602396" y="5489883"/>
            <a:ext cx="3250046" cy="0"/>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35" name="ZoneTexte 34">
            <a:extLst>
              <a:ext uri="{FF2B5EF4-FFF2-40B4-BE49-F238E27FC236}">
                <a16:creationId xmlns:a16="http://schemas.microsoft.com/office/drawing/2014/main" id="{ED34C7E5-5A45-9F26-3164-A78849A5DD9E}"/>
              </a:ext>
            </a:extLst>
          </p:cNvPr>
          <p:cNvSpPr txBox="1"/>
          <p:nvPr/>
        </p:nvSpPr>
        <p:spPr>
          <a:xfrm>
            <a:off x="4242326" y="5674492"/>
            <a:ext cx="1394691" cy="738664"/>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dirty="0"/>
              <a:t>Rôle d’information / communication</a:t>
            </a:r>
          </a:p>
        </p:txBody>
      </p:sp>
      <p:cxnSp>
        <p:nvCxnSpPr>
          <p:cNvPr id="40" name="Connecteur droit avec flèche 39">
            <a:extLst>
              <a:ext uri="{FF2B5EF4-FFF2-40B4-BE49-F238E27FC236}">
                <a16:creationId xmlns:a16="http://schemas.microsoft.com/office/drawing/2014/main" id="{05C01DF6-8687-75A7-74AD-545085719EDB}"/>
              </a:ext>
            </a:extLst>
          </p:cNvPr>
          <p:cNvCxnSpPr>
            <a:cxnSpLocks/>
            <a:stCxn id="24" idx="0"/>
          </p:cNvCxnSpPr>
          <p:nvPr/>
        </p:nvCxnSpPr>
        <p:spPr>
          <a:xfrm flipH="1" flipV="1">
            <a:off x="5287645" y="3456602"/>
            <a:ext cx="2168101" cy="1706343"/>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cxnSp>
        <p:nvCxnSpPr>
          <p:cNvPr id="41" name="Connecteur droit avec flèche 40">
            <a:extLst>
              <a:ext uri="{FF2B5EF4-FFF2-40B4-BE49-F238E27FC236}">
                <a16:creationId xmlns:a16="http://schemas.microsoft.com/office/drawing/2014/main" id="{05C01DF6-8687-75A7-74AD-545085719EDB}"/>
              </a:ext>
            </a:extLst>
          </p:cNvPr>
          <p:cNvCxnSpPr>
            <a:cxnSpLocks/>
            <a:stCxn id="26" idx="3"/>
          </p:cNvCxnSpPr>
          <p:nvPr/>
        </p:nvCxnSpPr>
        <p:spPr>
          <a:xfrm flipV="1">
            <a:off x="2829894" y="3510790"/>
            <a:ext cx="698498" cy="592503"/>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sp>
        <p:nvSpPr>
          <p:cNvPr id="42" name="ZoneTexte 41">
            <a:extLst>
              <a:ext uri="{FF2B5EF4-FFF2-40B4-BE49-F238E27FC236}">
                <a16:creationId xmlns:a16="http://schemas.microsoft.com/office/drawing/2014/main" id="{ED34C7E5-5A45-9F26-3164-A78849A5DD9E}"/>
              </a:ext>
            </a:extLst>
          </p:cNvPr>
          <p:cNvSpPr txBox="1"/>
          <p:nvPr/>
        </p:nvSpPr>
        <p:spPr>
          <a:xfrm>
            <a:off x="1196268" y="5705343"/>
            <a:ext cx="1394691" cy="738664"/>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600"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a:t>Rôle d’information / communication</a:t>
            </a:r>
          </a:p>
        </p:txBody>
      </p:sp>
      <p:cxnSp>
        <p:nvCxnSpPr>
          <p:cNvPr id="45" name="Connecteur droit avec flèche 44">
            <a:extLst>
              <a:ext uri="{FF2B5EF4-FFF2-40B4-BE49-F238E27FC236}">
                <a16:creationId xmlns:a16="http://schemas.microsoft.com/office/drawing/2014/main" id="{E5A26919-0C8F-C456-C03A-1C2569EAED52}"/>
              </a:ext>
            </a:extLst>
          </p:cNvPr>
          <p:cNvCxnSpPr>
            <a:cxnSpLocks/>
            <a:stCxn id="23" idx="1"/>
          </p:cNvCxnSpPr>
          <p:nvPr/>
        </p:nvCxnSpPr>
        <p:spPr>
          <a:xfrm flipH="1">
            <a:off x="1525911" y="5373254"/>
            <a:ext cx="606637" cy="0"/>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6" name="ZoneTexte 5">
            <a:extLst>
              <a:ext uri="{FF2B5EF4-FFF2-40B4-BE49-F238E27FC236}">
                <a16:creationId xmlns:a16="http://schemas.microsoft.com/office/drawing/2014/main" id="{3629F2D2-FF21-6B9F-A7BC-161162BCC8EE}"/>
              </a:ext>
            </a:extLst>
          </p:cNvPr>
          <p:cNvSpPr txBox="1"/>
          <p:nvPr/>
        </p:nvSpPr>
        <p:spPr>
          <a:xfrm>
            <a:off x="756011" y="657927"/>
            <a:ext cx="7631977" cy="646331"/>
          </a:xfrm>
          <a:prstGeom prst="rect">
            <a:avLst/>
          </a:prstGeom>
          <a:noFill/>
        </p:spPr>
        <p:txBody>
          <a:bodyPr wrap="square" rtlCol="0">
            <a:spAutoFit/>
          </a:bodyPr>
          <a:lstStyle/>
          <a:p>
            <a:pPr marL="285750" indent="-285750" algn="just">
              <a:buFont typeface="Arial" panose="020B0604020202020204" pitchFamily="34" charset="0"/>
              <a:buChar char="•"/>
            </a:pPr>
            <a:r>
              <a:rPr lang="fr-FR"/>
              <a:t>Première question : intervenir ou ne pas intervenir ? = fonction des enjeux </a:t>
            </a:r>
          </a:p>
          <a:p>
            <a:pPr algn="just"/>
            <a:endParaRPr lang="fr-FR"/>
          </a:p>
        </p:txBody>
      </p:sp>
      <p:cxnSp>
        <p:nvCxnSpPr>
          <p:cNvPr id="49" name="Connecteur droit avec flèche 48">
            <a:extLst>
              <a:ext uri="{FF2B5EF4-FFF2-40B4-BE49-F238E27FC236}">
                <a16:creationId xmlns:a16="http://schemas.microsoft.com/office/drawing/2014/main" id="{5CD8E6DD-6A6C-0C79-BABB-E98E235171F1}"/>
              </a:ext>
            </a:extLst>
          </p:cNvPr>
          <p:cNvCxnSpPr>
            <a:cxnSpLocks/>
          </p:cNvCxnSpPr>
          <p:nvPr/>
        </p:nvCxnSpPr>
        <p:spPr>
          <a:xfrm flipH="1" flipV="1">
            <a:off x="2057931" y="4518791"/>
            <a:ext cx="564657" cy="560723"/>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sp>
        <p:nvSpPr>
          <p:cNvPr id="24" name="ZoneTexte 23">
            <a:extLst>
              <a:ext uri="{FF2B5EF4-FFF2-40B4-BE49-F238E27FC236}">
                <a16:creationId xmlns:a16="http://schemas.microsoft.com/office/drawing/2014/main" id="{5BEAD54D-582E-CD61-2179-8A5B6D86354E}"/>
              </a:ext>
            </a:extLst>
          </p:cNvPr>
          <p:cNvSpPr txBox="1"/>
          <p:nvPr/>
        </p:nvSpPr>
        <p:spPr>
          <a:xfrm>
            <a:off x="6825676" y="5162945"/>
            <a:ext cx="1260140" cy="369332"/>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SIETRA</a:t>
            </a:r>
          </a:p>
        </p:txBody>
      </p:sp>
      <p:sp>
        <p:nvSpPr>
          <p:cNvPr id="28" name="ZoneTexte 27">
            <a:extLst>
              <a:ext uri="{FF2B5EF4-FFF2-40B4-BE49-F238E27FC236}">
                <a16:creationId xmlns:a16="http://schemas.microsoft.com/office/drawing/2014/main" id="{254AF6F8-C4E3-2564-8876-C08145B18E15}"/>
              </a:ext>
            </a:extLst>
          </p:cNvPr>
          <p:cNvSpPr txBox="1"/>
          <p:nvPr/>
        </p:nvSpPr>
        <p:spPr>
          <a:xfrm>
            <a:off x="6127178" y="3617503"/>
            <a:ext cx="2527788" cy="1077218"/>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rtlCol="0">
            <a:spAutoFit/>
          </a:bodyPr>
          <a:lstStyle>
            <a:defPPr>
              <a:defRPr lang="fr-FR"/>
            </a:defPPr>
            <a:lvl1pPr algn="ctr">
              <a:defRPr sz="1600" i="1"/>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Intervention possible (compétence GEMAPI)          - Action du PPG   </a:t>
            </a:r>
          </a:p>
          <a:p>
            <a:r>
              <a:rPr lang="fr-FR" dirty="0"/>
              <a:t> - Travaux urgents</a:t>
            </a:r>
          </a:p>
        </p:txBody>
      </p:sp>
      <p:sp>
        <p:nvSpPr>
          <p:cNvPr id="66" name="Rectangle 65">
            <a:extLst>
              <a:ext uri="{FF2B5EF4-FFF2-40B4-BE49-F238E27FC236}">
                <a16:creationId xmlns:a16="http://schemas.microsoft.com/office/drawing/2014/main" id="{5AD59A5F-A947-8789-B418-23698AF77A5F}"/>
              </a:ext>
            </a:extLst>
          </p:cNvPr>
          <p:cNvSpPr/>
          <p:nvPr/>
        </p:nvSpPr>
        <p:spPr>
          <a:xfrm>
            <a:off x="277196" y="5114478"/>
            <a:ext cx="3325200" cy="531329"/>
          </a:xfrm>
          <a:prstGeom prst="rect">
            <a:avLst/>
          </a:prstGeom>
          <a:noFill/>
          <a:ln w="31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7603897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35" grpId="0" animBg="1"/>
      <p:bldP spid="42" grpId="0" animBg="1"/>
      <p:bldP spid="6" grpId="0"/>
      <p:bldP spid="28" grpId="0" animBg="1"/>
      <p:bldP spid="66"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AF7DD4-4A7B-0750-9CB4-B43F7D187839}"/>
              </a:ext>
            </a:extLst>
          </p:cNvPr>
          <p:cNvSpPr>
            <a:spLocks noGrp="1"/>
          </p:cNvSpPr>
          <p:nvPr>
            <p:ph type="title"/>
          </p:nvPr>
        </p:nvSpPr>
        <p:spPr/>
        <p:txBody>
          <a:bodyPr vert="horz" lIns="91440" tIns="45720" rIns="91440" bIns="45720" rtlCol="0" anchor="ctr">
            <a:normAutofit fontScale="90000"/>
          </a:bodyPr>
          <a:lstStyle/>
          <a:p>
            <a:r>
              <a:rPr lang="fr-FR" sz="2800" b="1"/>
              <a:t>Identifier et retenir les compétences </a:t>
            </a:r>
            <a:br>
              <a:rPr lang="fr-FR" sz="2800" b="1"/>
            </a:br>
            <a:r>
              <a:rPr lang="fr-FR" sz="2800" b="1"/>
              <a:t>et les responsabilités de chacun dans le cadre de la GEMAPI</a:t>
            </a:r>
            <a:br>
              <a:rPr lang="fr-FR" sz="2800" b="1"/>
            </a:br>
            <a:endParaRPr lang="fr-FR" sz="2800" b="1"/>
          </a:p>
        </p:txBody>
      </p:sp>
      <p:pic>
        <p:nvPicPr>
          <p:cNvPr id="5" name="Image 4">
            <a:extLst>
              <a:ext uri="{FF2B5EF4-FFF2-40B4-BE49-F238E27FC236}">
                <a16:creationId xmlns:a16="http://schemas.microsoft.com/office/drawing/2014/main" id="{411BD947-323E-E4C3-B6D9-0109A805A4E6}"/>
              </a:ext>
            </a:extLst>
          </p:cNvPr>
          <p:cNvPicPr>
            <a:picLocks noChangeAspect="1"/>
          </p:cNvPicPr>
          <p:nvPr/>
        </p:nvPicPr>
        <p:blipFill>
          <a:blip r:embed="rId4"/>
          <a:stretch>
            <a:fillRect/>
          </a:stretch>
        </p:blipFill>
        <p:spPr>
          <a:xfrm>
            <a:off x="1423899" y="1117911"/>
            <a:ext cx="6778639" cy="4819674"/>
          </a:xfrm>
          <a:prstGeom prst="rect">
            <a:avLst/>
          </a:prstGeom>
        </p:spPr>
      </p:pic>
      <p:sp>
        <p:nvSpPr>
          <p:cNvPr id="6" name="Titre 1">
            <a:extLst>
              <a:ext uri="{FF2B5EF4-FFF2-40B4-BE49-F238E27FC236}">
                <a16:creationId xmlns:a16="http://schemas.microsoft.com/office/drawing/2014/main" id="{9066B64B-9CDC-1F7E-E139-1B1034D193F0}"/>
              </a:ext>
            </a:extLst>
          </p:cNvPr>
          <p:cNvSpPr txBox="1">
            <a:spLocks/>
          </p:cNvSpPr>
          <p:nvPr/>
        </p:nvSpPr>
        <p:spPr>
          <a:xfrm>
            <a:off x="-27062" y="540350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fr-FR" sz="1000"/>
              <a:t>Source : GUIDE MÉTHODOLOGIQUE METTRE EN ŒUVRE SA GEMAPI</a:t>
            </a:r>
          </a:p>
        </p:txBody>
      </p:sp>
      <p:sp>
        <p:nvSpPr>
          <p:cNvPr id="7" name="Rectangle 6">
            <a:extLst>
              <a:ext uri="{FF2B5EF4-FFF2-40B4-BE49-F238E27FC236}">
                <a16:creationId xmlns:a16="http://schemas.microsoft.com/office/drawing/2014/main" id="{2B457263-FC12-53F9-0251-DA3FA27ED0D9}"/>
              </a:ext>
            </a:extLst>
          </p:cNvPr>
          <p:cNvSpPr/>
          <p:nvPr/>
        </p:nvSpPr>
        <p:spPr>
          <a:xfrm>
            <a:off x="1423899" y="3767546"/>
            <a:ext cx="2406402" cy="215401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a:extLst>
              <a:ext uri="{FF2B5EF4-FFF2-40B4-BE49-F238E27FC236}">
                <a16:creationId xmlns:a16="http://schemas.microsoft.com/office/drawing/2014/main" id="{D21AA180-395B-F322-E5FF-1E8CC58ADA03}"/>
              </a:ext>
            </a:extLst>
          </p:cNvPr>
          <p:cNvSpPr/>
          <p:nvPr/>
        </p:nvSpPr>
        <p:spPr>
          <a:xfrm>
            <a:off x="2359379" y="3901172"/>
            <a:ext cx="1106310" cy="366028"/>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8213260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fr-FR" sz="2800" b="1"/>
              <a:t>Le SIETRA (Syndicat de bassin versant) : </a:t>
            </a:r>
            <a:r>
              <a:rPr lang="fr-FR" sz="2400" i="1"/>
              <a:t>Syndicat mixte Intercommunautaire d’Etudes, de Travaux, de Restauration et d’Aménagement de bassins versants de l’Entre-deux-Mers Ouest</a:t>
            </a:r>
            <a:endParaRPr lang="fr-FR" sz="2400" b="1" i="1"/>
          </a:p>
        </p:txBody>
      </p:sp>
      <p:sp>
        <p:nvSpPr>
          <p:cNvPr id="7" name="ZoneTexte 6">
            <a:extLst>
              <a:ext uri="{FF2B5EF4-FFF2-40B4-BE49-F238E27FC236}">
                <a16:creationId xmlns:a16="http://schemas.microsoft.com/office/drawing/2014/main" id="{29C1CBEB-87D8-19FC-F8A5-1E240A2DFD58}"/>
              </a:ext>
            </a:extLst>
          </p:cNvPr>
          <p:cNvSpPr txBox="1"/>
          <p:nvPr/>
        </p:nvSpPr>
        <p:spPr>
          <a:xfrm>
            <a:off x="611560" y="1556792"/>
            <a:ext cx="8208912" cy="4185761"/>
          </a:xfrm>
          <a:prstGeom prst="rect">
            <a:avLst/>
          </a:prstGeom>
          <a:noFill/>
        </p:spPr>
        <p:txBody>
          <a:bodyPr wrap="square" lIns="91440" tIns="45720" rIns="91440" bIns="45720" rtlCol="0" anchor="t">
            <a:spAutoFit/>
          </a:bodyPr>
          <a:lstStyle/>
          <a:p>
            <a:pPr marL="285750" indent="-285750">
              <a:buFont typeface="Wingdings" panose="05000000000000000000" pitchFamily="2" charset="2"/>
              <a:buChar char="ü"/>
            </a:pPr>
            <a:r>
              <a:rPr lang="fr-FR" b="1"/>
              <a:t>Compétence GEMAPI des CDC (EPCI) </a:t>
            </a:r>
            <a:r>
              <a:rPr lang="fr-FR" b="1">
                <a:solidFill>
                  <a:srgbClr val="0070C0"/>
                </a:solidFill>
              </a:rPr>
              <a:t>transférées </a:t>
            </a:r>
            <a:r>
              <a:rPr lang="fr-FR" b="1" u="sng">
                <a:solidFill>
                  <a:srgbClr val="0070C0"/>
                </a:solidFill>
              </a:rPr>
              <a:t>au SIETRA</a:t>
            </a:r>
            <a:r>
              <a:rPr lang="fr-FR">
                <a:solidFill>
                  <a:srgbClr val="0070C0"/>
                </a:solidFill>
              </a:rPr>
              <a:t> </a:t>
            </a:r>
            <a:r>
              <a:rPr lang="fr-FR"/>
              <a:t>(items 1, 2, 5 et 8)</a:t>
            </a:r>
          </a:p>
          <a:p>
            <a:endParaRPr lang="fr-FR" sz="800"/>
          </a:p>
          <a:p>
            <a:pPr marL="742950" lvl="1" indent="-285750" algn="just">
              <a:buFont typeface="Wingdings" panose="05000000000000000000" pitchFamily="2" charset="2"/>
              <a:buChar char="§"/>
            </a:pPr>
            <a:r>
              <a:rPr lang="fr-FR" sz="1600"/>
              <a:t>Aménagement d’un bassin ou d’une fraction de bassin hydrographique</a:t>
            </a:r>
          </a:p>
          <a:p>
            <a:pPr marL="742950" lvl="1" indent="-285750" algn="just">
              <a:buFont typeface="Wingdings" panose="05000000000000000000" pitchFamily="2" charset="2"/>
              <a:buChar char="§"/>
            </a:pPr>
            <a:r>
              <a:rPr lang="fr-FR" sz="1600"/>
              <a:t>Entretien ou aménagement d’un cours d’eau, canal, lac ou plan d’eau y compris les accès</a:t>
            </a:r>
          </a:p>
          <a:p>
            <a:pPr marL="742950" lvl="1" indent="-285750" algn="just">
              <a:buFont typeface="Wingdings" panose="05000000000000000000" pitchFamily="2" charset="2"/>
              <a:buChar char="§"/>
            </a:pPr>
            <a:r>
              <a:rPr lang="fr-FR" sz="1600"/>
              <a:t>Défense contre les inondations et la mer</a:t>
            </a:r>
          </a:p>
          <a:p>
            <a:pPr marL="742950" lvl="1" indent="-285750" algn="just">
              <a:buFont typeface="Wingdings" panose="05000000000000000000" pitchFamily="2" charset="2"/>
              <a:buChar char="§"/>
            </a:pPr>
            <a:r>
              <a:rPr lang="fr-FR" sz="1600"/>
              <a:t>Protection et restauration des sites, écosystèmes aquatiques et zones humides et formations boisées riveraines</a:t>
            </a:r>
          </a:p>
          <a:p>
            <a:pPr lvl="1" algn="just"/>
            <a:endParaRPr lang="fr-FR" sz="1600"/>
          </a:p>
          <a:p>
            <a:pPr marL="285750" lvl="1" indent="-285750" algn="just">
              <a:buFont typeface="Wingdings" panose="05000000000000000000" pitchFamily="2" charset="2"/>
              <a:buChar char="ü"/>
            </a:pPr>
            <a:r>
              <a:rPr lang="fr-FR" b="1"/>
              <a:t>Moyens financiers :</a:t>
            </a:r>
          </a:p>
          <a:p>
            <a:r>
              <a:rPr lang="fr-FR">
                <a:sym typeface="Wingdings" panose="05000000000000000000" pitchFamily="2" charset="2"/>
              </a:rPr>
              <a:t>	 Financement par les EPCI Membres (clé de répartition : critères)</a:t>
            </a:r>
          </a:p>
          <a:p>
            <a:r>
              <a:rPr lang="fr-FR">
                <a:sym typeface="Wingdings" panose="05000000000000000000" pitchFamily="2" charset="2"/>
              </a:rPr>
              <a:t>	 Subventionnement : </a:t>
            </a:r>
            <a:r>
              <a:rPr lang="fr-FR" u="sng">
                <a:sym typeface="Wingdings" panose="05000000000000000000" pitchFamily="2" charset="2"/>
              </a:rPr>
              <a:t>Agence de l’eau</a:t>
            </a:r>
            <a:r>
              <a:rPr lang="fr-FR">
                <a:sym typeface="Wingdings" panose="05000000000000000000" pitchFamily="2" charset="2"/>
              </a:rPr>
              <a:t>, </a:t>
            </a:r>
            <a:r>
              <a:rPr lang="fr-FR" u="sng">
                <a:sym typeface="Wingdings" panose="05000000000000000000" pitchFamily="2" charset="2"/>
              </a:rPr>
              <a:t>Département</a:t>
            </a:r>
            <a:r>
              <a:rPr lang="fr-FR">
                <a:sym typeface="Wingdings" panose="05000000000000000000" pitchFamily="2" charset="2"/>
              </a:rPr>
              <a:t>, Région, Etat, Europe</a:t>
            </a:r>
          </a:p>
          <a:p>
            <a:endParaRPr lang="fr-FR">
              <a:sym typeface="Wingdings" panose="05000000000000000000" pitchFamily="2" charset="2"/>
            </a:endParaRPr>
          </a:p>
          <a:p>
            <a:pPr marL="285750" indent="-285750">
              <a:buFont typeface="Wingdings" panose="05000000000000000000" pitchFamily="2" charset="2"/>
              <a:buChar char="ü"/>
            </a:pPr>
            <a:r>
              <a:rPr lang="fr-FR" b="1"/>
              <a:t>Moyens opérationnels :</a:t>
            </a:r>
          </a:p>
          <a:p>
            <a:r>
              <a:rPr lang="fr-FR">
                <a:sym typeface="Wingdings" panose="05000000000000000000" pitchFamily="2" charset="2"/>
              </a:rPr>
              <a:t>	 Régie sur ses propriétés / ouvrages en gestion</a:t>
            </a:r>
          </a:p>
          <a:p>
            <a:r>
              <a:rPr lang="fr-FR">
                <a:sym typeface="Wingdings" panose="05000000000000000000" pitchFamily="2" charset="2"/>
              </a:rPr>
              <a:t>	 Plan Pluriannuel de Gestion (PPG)</a:t>
            </a:r>
            <a:endParaRPr lang="fr-FR">
              <a:ea typeface="Calibri"/>
              <a:cs typeface="Calibri"/>
            </a:endParaRPr>
          </a:p>
          <a:p>
            <a:r>
              <a:rPr lang="fr-FR">
                <a:sym typeface="Wingdings" panose="05000000000000000000" pitchFamily="2" charset="2"/>
              </a:rPr>
              <a:t>	 Communication auprès des partenaires, riverains et collectivités</a:t>
            </a:r>
            <a:endParaRPr lang="fr-FR"/>
          </a:p>
        </p:txBody>
      </p:sp>
      <p:sp>
        <p:nvSpPr>
          <p:cNvPr id="2" name="Rectangle 1"/>
          <p:cNvSpPr/>
          <p:nvPr/>
        </p:nvSpPr>
        <p:spPr>
          <a:xfrm>
            <a:off x="3491880" y="5877272"/>
            <a:ext cx="1716560" cy="369332"/>
          </a:xfrm>
          <a:prstGeom prst="rect">
            <a:avLst/>
          </a:prstGeom>
        </p:spPr>
        <p:txBody>
          <a:bodyPr wrap="none">
            <a:spAutoFit/>
          </a:bodyPr>
          <a:lstStyle/>
          <a:p>
            <a:r>
              <a:rPr lang="fr-FR">
                <a:hlinkClick r:id="rId5"/>
              </a:rPr>
              <a:t>https://sietra.fr/</a:t>
            </a:r>
            <a:endParaRPr lang="fr-FR"/>
          </a:p>
        </p:txBody>
      </p:sp>
    </p:spTree>
    <p:extLst>
      <p:ext uri="{BB962C8B-B14F-4D97-AF65-F5344CB8AC3E}">
        <p14:creationId xmlns:p14="http://schemas.microsoft.com/office/powerpoint/2010/main" val="2330045147"/>
      </p:ext>
    </p:extLst>
  </p:cSld>
  <p:clrMapOvr>
    <a:overrideClrMapping bg1="lt1" tx1="dk1" bg2="lt2" tx2="dk2" accent1="accent1" accent2="accent2" accent3="accent3" accent4="accent4" accent5="accent5" accent6="accent6" hlink="hlink" folHlink="folHlink"/>
  </p:clrMapOvr>
</p:sld>
</file>

<file path=ppt/slides/slide95.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Image 5"/>
          <p:cNvPicPr>
            <a:picLocks noChangeAspect="1"/>
          </p:cNvPicPr>
          <p:nvPr/>
        </p:nvPicPr>
        <p:blipFill>
          <a:blip r:embed="rId5">
            <a:clrChange>
              <a:clrFrom>
                <a:srgbClr val="FFFFFF"/>
              </a:clrFrom>
              <a:clrTo>
                <a:srgbClr val="FFFFFF">
                  <a:alpha val="0"/>
                </a:srgbClr>
              </a:clrTo>
            </a:clrChange>
          </a:blip>
          <a:stretch>
            <a:fillRect/>
          </a:stretch>
        </p:blipFill>
        <p:spPr>
          <a:xfrm>
            <a:off x="3203848" y="1124744"/>
            <a:ext cx="5842992" cy="5619563"/>
          </a:xfrm>
          <a:prstGeom prst="rect">
            <a:avLst/>
          </a:prstGeom>
        </p:spPr>
      </p:pic>
      <p:sp>
        <p:nvSpPr>
          <p:cNvPr id="8"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 SIETRA : Syndicat de bassin versant</a:t>
            </a:r>
          </a:p>
        </p:txBody>
      </p:sp>
      <p:sp>
        <p:nvSpPr>
          <p:cNvPr id="3" name="Rectangle 2"/>
          <p:cNvSpPr/>
          <p:nvPr/>
        </p:nvSpPr>
        <p:spPr>
          <a:xfrm>
            <a:off x="308803" y="1412776"/>
            <a:ext cx="3600399" cy="4524315"/>
          </a:xfrm>
          <a:prstGeom prst="rect">
            <a:avLst/>
          </a:prstGeom>
        </p:spPr>
        <p:txBody>
          <a:bodyPr wrap="square" lIns="91440" tIns="45720" rIns="91440" bIns="45720" anchor="t">
            <a:spAutoFit/>
          </a:bodyPr>
          <a:lstStyle/>
          <a:p>
            <a:r>
              <a:rPr lang="el-GR">
                <a:solidFill>
                  <a:srgbClr val="3F3F3F"/>
                </a:solidFill>
                <a:latin typeface="Trebuchet MS" panose="020B0603020202020204" pitchFamily="34" charset="0"/>
              </a:rPr>
              <a:t>Σ</a:t>
            </a:r>
            <a:r>
              <a:rPr lang="fr-FR">
                <a:solidFill>
                  <a:srgbClr val="3F3F3F"/>
                </a:solidFill>
                <a:latin typeface="Trebuchet MS" panose="020B0603020202020204" pitchFamily="34" charset="0"/>
              </a:rPr>
              <a:t> BV = </a:t>
            </a:r>
            <a:r>
              <a:rPr lang="fr-FR">
                <a:solidFill>
                  <a:srgbClr val="3F3F3F"/>
                </a:solidFill>
                <a:latin typeface="Overpass"/>
              </a:rPr>
              <a:t>191 km²</a:t>
            </a:r>
          </a:p>
          <a:p>
            <a:r>
              <a:rPr lang="fr-FR"/>
              <a:t>200 km de réseau hydrographique</a:t>
            </a:r>
          </a:p>
          <a:p>
            <a:r>
              <a:rPr lang="fr-FR"/>
              <a:t>5 EPCI</a:t>
            </a:r>
          </a:p>
          <a:p>
            <a:endParaRPr lang="fr-FR"/>
          </a:p>
          <a:p>
            <a:r>
              <a:rPr lang="fr-FR"/>
              <a:t>4 bassins de rétention contre les inondations</a:t>
            </a:r>
          </a:p>
          <a:p>
            <a:endParaRPr lang="fr-FR"/>
          </a:p>
          <a:p>
            <a:r>
              <a:rPr lang="fr-FR"/>
              <a:t>2 digues rives droite et Gauche de la </a:t>
            </a:r>
            <a:r>
              <a:rPr lang="fr-FR" err="1"/>
              <a:t>Pimpine</a:t>
            </a:r>
          </a:p>
          <a:p>
            <a:endParaRPr lang="fr-FR"/>
          </a:p>
          <a:p>
            <a:endParaRPr lang="fr-FR"/>
          </a:p>
          <a:p>
            <a:r>
              <a:rPr lang="fr-FR" i="1">
                <a:solidFill>
                  <a:srgbClr val="0070C0"/>
                </a:solidFill>
              </a:rPr>
              <a:t>Arrêté préfectoral déclarant d’intérêt général le Programme Pluriannuel de Gestion </a:t>
            </a:r>
          </a:p>
          <a:p>
            <a:r>
              <a:rPr lang="fr-FR" i="1">
                <a:solidFill>
                  <a:srgbClr val="0070C0"/>
                </a:solidFill>
              </a:rPr>
              <a:t>AP-sen2023-12-07-174_22-01-2024</a:t>
            </a:r>
          </a:p>
          <a:p>
            <a:endParaRPr lang="fr-FR"/>
          </a:p>
        </p:txBody>
      </p:sp>
      <p:sp>
        <p:nvSpPr>
          <p:cNvPr id="5" name="Rectangle 4"/>
          <p:cNvSpPr/>
          <p:nvPr/>
        </p:nvSpPr>
        <p:spPr>
          <a:xfrm>
            <a:off x="6876256" y="1240664"/>
            <a:ext cx="1944216" cy="646331"/>
          </a:xfrm>
          <a:prstGeom prst="rect">
            <a:avLst/>
          </a:prstGeom>
        </p:spPr>
        <p:txBody>
          <a:bodyPr wrap="square">
            <a:spAutoFit/>
          </a:bodyPr>
          <a:lstStyle/>
          <a:p>
            <a:pPr algn="r"/>
            <a:r>
              <a:rPr lang="fr-FR"/>
              <a:t>3 techniciens milieux aquatiques</a:t>
            </a:r>
          </a:p>
        </p:txBody>
      </p:sp>
    </p:spTree>
    <p:extLst>
      <p:ext uri="{BB962C8B-B14F-4D97-AF65-F5344CB8AC3E}">
        <p14:creationId xmlns:p14="http://schemas.microsoft.com/office/powerpoint/2010/main" val="3580913485"/>
      </p:ext>
    </p:extLst>
  </p:cSld>
  <p:clrMapOvr>
    <a:overrideClrMapping bg1="lt1" tx1="dk1" bg2="lt2" tx2="dk2" accent1="accent1" accent2="accent2" accent3="accent3" accent4="accent4" accent5="accent5" accent6="accent6" hlink="hlink" folHlink="folHlink"/>
  </p:clrMapOvr>
</p:sld>
</file>

<file path=ppt/slides/slide96.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 name="Image 3" descr="Une image contenant texte, carte, atlas&#10;&#10;Description générée automatiquement">
            <a:extLst>
              <a:ext uri="{FF2B5EF4-FFF2-40B4-BE49-F238E27FC236}">
                <a16:creationId xmlns:a16="http://schemas.microsoft.com/office/drawing/2014/main" id="{F30B3242-85C0-AC21-EBBB-AB5A117A59ED}"/>
              </a:ext>
            </a:extLst>
          </p:cNvPr>
          <p:cNvPicPr>
            <a:picLocks noChangeAspect="1"/>
          </p:cNvPicPr>
          <p:nvPr/>
        </p:nvPicPr>
        <p:blipFill rotWithShape="1">
          <a:blip r:embed="rId5"/>
          <a:srcRect l="1739" r="2174"/>
          <a:stretch/>
        </p:blipFill>
        <p:spPr>
          <a:xfrm>
            <a:off x="199651" y="116632"/>
            <a:ext cx="8827091" cy="6651072"/>
          </a:xfrm>
          <a:prstGeom prst="rect">
            <a:avLst/>
          </a:prstGeom>
        </p:spPr>
      </p:pic>
    </p:spTree>
    <p:extLst>
      <p:ext uri="{BB962C8B-B14F-4D97-AF65-F5344CB8AC3E}">
        <p14:creationId xmlns:p14="http://schemas.microsoft.com/office/powerpoint/2010/main" val="768616144"/>
      </p:ext>
    </p:extLst>
  </p:cSld>
  <p:clrMapOvr>
    <a:overrideClrMapping bg1="lt1" tx1="dk1" bg2="lt2" tx2="dk2" accent1="accent1" accent2="accent2" accent3="accent3" accent4="accent4" accent5="accent5" accent6="accent6" hlink="hlink" folHlink="folHlink"/>
  </p:clrMapOvr>
</p:sld>
</file>

<file path=ppt/slides/slide9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115212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 SIETRA : Syndicat de bassin versant : </a:t>
            </a:r>
          </a:p>
          <a:p>
            <a:pPr algn="l"/>
            <a:r>
              <a:rPr lang="fr-FR" sz="1700" b="1"/>
              <a:t>Un Programme Pluriannuel de Gestion ambitieux (PPG)</a:t>
            </a:r>
            <a:endParaRPr lang="fr-FR" sz="1700" b="1">
              <a:ea typeface="Calibri"/>
              <a:cs typeface="Calibri"/>
            </a:endParaRPr>
          </a:p>
        </p:txBody>
      </p:sp>
      <p:pic>
        <p:nvPicPr>
          <p:cNvPr id="2" name="Image 1"/>
          <p:cNvPicPr>
            <a:picLocks noChangeAspect="1"/>
          </p:cNvPicPr>
          <p:nvPr/>
        </p:nvPicPr>
        <p:blipFill rotWithShape="1">
          <a:blip r:embed="rId5"/>
          <a:srcRect t="2230"/>
          <a:stretch/>
        </p:blipFill>
        <p:spPr>
          <a:xfrm>
            <a:off x="-331" y="1268760"/>
            <a:ext cx="9144000" cy="5589240"/>
          </a:xfrm>
          <a:prstGeom prst="rect">
            <a:avLst/>
          </a:prstGeom>
        </p:spPr>
      </p:pic>
    </p:spTree>
    <p:extLst>
      <p:ext uri="{BB962C8B-B14F-4D97-AF65-F5344CB8AC3E}">
        <p14:creationId xmlns:p14="http://schemas.microsoft.com/office/powerpoint/2010/main" val="3795630674"/>
      </p:ext>
    </p:extLst>
  </p:cSld>
  <p:clrMapOvr>
    <a:overrideClrMapping bg1="lt1" tx1="dk1" bg2="lt2" tx2="dk2" accent1="accent1" accent2="accent2" accent3="accent3" accent4="accent4" accent5="accent5" accent6="accent6" hlink="hlink" folHlink="folHlink"/>
  </p:clrMapOvr>
</p:sld>
</file>

<file path=ppt/slides/slide98.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 SIETRA : Syndicat de bassin versant : Le PPG</a:t>
            </a:r>
          </a:p>
        </p:txBody>
      </p:sp>
      <p:pic>
        <p:nvPicPr>
          <p:cNvPr id="2" name="Image 1"/>
          <p:cNvPicPr>
            <a:picLocks noChangeAspect="1"/>
          </p:cNvPicPr>
          <p:nvPr/>
        </p:nvPicPr>
        <p:blipFill rotWithShape="1">
          <a:blip r:embed="rId5" cstate="screen">
            <a:extLst>
              <a:ext uri="{28A0092B-C50C-407E-A947-70E740481C1C}">
                <a14:useLocalDpi xmlns:a14="http://schemas.microsoft.com/office/drawing/2010/main"/>
              </a:ext>
            </a:extLst>
          </a:blip>
          <a:srcRect t="2230"/>
          <a:stretch/>
        </p:blipFill>
        <p:spPr>
          <a:xfrm>
            <a:off x="3842437" y="1268760"/>
            <a:ext cx="5301231" cy="3240360"/>
          </a:xfrm>
          <a:prstGeom prst="rect">
            <a:avLst/>
          </a:prstGeom>
        </p:spPr>
      </p:pic>
      <p:pic>
        <p:nvPicPr>
          <p:cNvPr id="3" name="Image 2"/>
          <p:cNvPicPr>
            <a:picLocks noChangeAspect="1"/>
          </p:cNvPicPr>
          <p:nvPr/>
        </p:nvPicPr>
        <p:blipFill>
          <a:blip r:embed="rId6">
            <a:clrChange>
              <a:clrFrom>
                <a:srgbClr val="FFFFFF"/>
              </a:clrFrom>
              <a:clrTo>
                <a:srgbClr val="FFFFFF">
                  <a:alpha val="0"/>
                </a:srgbClr>
              </a:clrTo>
            </a:clrChange>
          </a:blip>
          <a:stretch>
            <a:fillRect/>
          </a:stretch>
        </p:blipFill>
        <p:spPr>
          <a:xfrm>
            <a:off x="355989" y="1268760"/>
            <a:ext cx="4744056" cy="4320480"/>
          </a:xfrm>
          <a:prstGeom prst="rect">
            <a:avLst/>
          </a:prstGeom>
        </p:spPr>
      </p:pic>
    </p:spTree>
    <p:extLst>
      <p:ext uri="{BB962C8B-B14F-4D97-AF65-F5344CB8AC3E}">
        <p14:creationId xmlns:p14="http://schemas.microsoft.com/office/powerpoint/2010/main" val="1274108262"/>
      </p:ext>
    </p:extLst>
  </p:cSld>
  <p:clrMapOvr>
    <a:overrideClrMapping bg1="lt1" tx1="dk1" bg2="lt2" tx2="dk2" accent1="accent1" accent2="accent2" accent3="accent3" accent4="accent4" accent5="accent5" accent6="accent6" hlink="hlink" folHlink="folHlink"/>
  </p:clrMapOvr>
</p:sld>
</file>

<file path=ppt/slides/slide99.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Titre 1">
            <a:extLst>
              <a:ext uri="{FF2B5EF4-FFF2-40B4-BE49-F238E27FC236}">
                <a16:creationId xmlns:a16="http://schemas.microsoft.com/office/drawing/2014/main" id="{34B90190-59A0-81A8-1C53-773E25A6795F}"/>
              </a:ext>
            </a:extLst>
          </p:cNvPr>
          <p:cNvSpPr txBox="1">
            <a:spLocks/>
          </p:cNvSpPr>
          <p:nvPr/>
        </p:nvSpPr>
        <p:spPr>
          <a:xfrm>
            <a:off x="323528" y="332656"/>
            <a:ext cx="8229600" cy="99412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800" b="1"/>
              <a:t>Le SIETRA : Syndicat de bassin versant : Le PPG</a:t>
            </a:r>
          </a:p>
        </p:txBody>
      </p:sp>
      <p:sp>
        <p:nvSpPr>
          <p:cNvPr id="4" name="Rectangle 3"/>
          <p:cNvSpPr/>
          <p:nvPr/>
        </p:nvSpPr>
        <p:spPr>
          <a:xfrm>
            <a:off x="308803" y="1412776"/>
            <a:ext cx="7143517" cy="4801314"/>
          </a:xfrm>
          <a:prstGeom prst="rect">
            <a:avLst/>
          </a:prstGeom>
        </p:spPr>
        <p:txBody>
          <a:bodyPr wrap="square">
            <a:spAutoFit/>
          </a:bodyPr>
          <a:lstStyle/>
          <a:p>
            <a:pPr marL="285750" indent="-285750">
              <a:buFont typeface="Arial" panose="020B0604020202020204" pitchFamily="34" charset="0"/>
              <a:buChar char="•"/>
            </a:pPr>
            <a:r>
              <a:rPr lang="fr-FR">
                <a:solidFill>
                  <a:srgbClr val="3F3F3F"/>
                </a:solidFill>
                <a:latin typeface="Trebuchet MS" panose="020B0603020202020204" pitchFamily="34" charset="0"/>
              </a:rPr>
              <a:t>Programmation Annuelle (N-1)</a:t>
            </a:r>
          </a:p>
          <a:p>
            <a:pPr marL="285750" indent="-285750">
              <a:buFont typeface="Arial" panose="020B0604020202020204" pitchFamily="34" charset="0"/>
              <a:buChar char="•"/>
            </a:pPr>
            <a:endParaRPr lang="fr-FR">
              <a:solidFill>
                <a:srgbClr val="3F3F3F"/>
              </a:solidFill>
              <a:latin typeface="Trebuchet MS" panose="020B0603020202020204" pitchFamily="34" charset="0"/>
            </a:endParaRPr>
          </a:p>
          <a:p>
            <a:pPr marL="285750" indent="-285750">
              <a:buFont typeface="Arial" panose="020B0604020202020204" pitchFamily="34" charset="0"/>
              <a:buChar char="•"/>
            </a:pPr>
            <a:r>
              <a:rPr lang="fr-FR">
                <a:solidFill>
                  <a:srgbClr val="3F3F3F"/>
                </a:solidFill>
                <a:latin typeface="Trebuchet MS" panose="020B0603020202020204" pitchFamily="34" charset="0"/>
              </a:rPr>
              <a:t>Demande de subventions</a:t>
            </a:r>
          </a:p>
          <a:p>
            <a:pPr marL="285750" indent="-285750">
              <a:buFont typeface="Arial" panose="020B0604020202020204" pitchFamily="34" charset="0"/>
              <a:buChar char="•"/>
            </a:pPr>
            <a:endParaRPr lang="fr-FR">
              <a:solidFill>
                <a:srgbClr val="3F3F3F"/>
              </a:solidFill>
              <a:latin typeface="Trebuchet MS" panose="020B0603020202020204" pitchFamily="34" charset="0"/>
            </a:endParaRPr>
          </a:p>
          <a:p>
            <a:pPr marL="285750" indent="-285750">
              <a:buFont typeface="Arial" panose="020B0604020202020204" pitchFamily="34" charset="0"/>
              <a:buChar char="•"/>
            </a:pPr>
            <a:r>
              <a:rPr lang="fr-FR">
                <a:solidFill>
                  <a:srgbClr val="3F3F3F"/>
                </a:solidFill>
                <a:latin typeface="Trebuchet MS" panose="020B0603020202020204" pitchFamily="34" charset="0"/>
              </a:rPr>
              <a:t>Budgétisation (N)</a:t>
            </a:r>
          </a:p>
          <a:p>
            <a:pPr marL="285750" indent="-285750">
              <a:buFont typeface="Arial" panose="020B0604020202020204" pitchFamily="34" charset="0"/>
              <a:buChar char="•"/>
            </a:pPr>
            <a:endParaRPr lang="fr-FR">
              <a:solidFill>
                <a:srgbClr val="3F3F3F"/>
              </a:solidFill>
              <a:latin typeface="Trebuchet MS" panose="020B0603020202020204" pitchFamily="34" charset="0"/>
            </a:endParaRPr>
          </a:p>
          <a:p>
            <a:pPr marL="285750" indent="-285750">
              <a:buFont typeface="Arial" panose="020B0604020202020204" pitchFamily="34" charset="0"/>
              <a:buChar char="•"/>
            </a:pPr>
            <a:r>
              <a:rPr lang="fr-FR">
                <a:solidFill>
                  <a:srgbClr val="3F3F3F"/>
                </a:solidFill>
                <a:latin typeface="Trebuchet MS" panose="020B0603020202020204" pitchFamily="34" charset="0"/>
              </a:rPr>
              <a:t>Terrain actualisation travaux : Techniciens Milieux Aquatiques</a:t>
            </a:r>
          </a:p>
          <a:p>
            <a:pPr marL="285750" indent="-285750">
              <a:buFont typeface="Arial" panose="020B0604020202020204" pitchFamily="34" charset="0"/>
              <a:buChar char="•"/>
            </a:pPr>
            <a:endParaRPr lang="fr-FR">
              <a:solidFill>
                <a:srgbClr val="3F3F3F"/>
              </a:solidFill>
              <a:latin typeface="Trebuchet MS" panose="020B0603020202020204" pitchFamily="34" charset="0"/>
            </a:endParaRPr>
          </a:p>
          <a:p>
            <a:pPr marL="285750" indent="-285750">
              <a:buFont typeface="Arial" panose="020B0604020202020204" pitchFamily="34" charset="0"/>
              <a:buChar char="•"/>
            </a:pPr>
            <a:r>
              <a:rPr lang="fr-FR">
                <a:solidFill>
                  <a:srgbClr val="3F3F3F"/>
                </a:solidFill>
                <a:latin typeface="Trebuchet MS" panose="020B0603020202020204" pitchFamily="34" charset="0"/>
              </a:rPr>
              <a:t>Rencontres et conventionnements propriétaires riverains</a:t>
            </a:r>
          </a:p>
          <a:p>
            <a:pPr marL="285750" indent="-285750">
              <a:buFont typeface="Arial" panose="020B0604020202020204" pitchFamily="34" charset="0"/>
              <a:buChar char="•"/>
            </a:pPr>
            <a:endParaRPr lang="fr-FR">
              <a:solidFill>
                <a:srgbClr val="3F3F3F"/>
              </a:solidFill>
              <a:latin typeface="Trebuchet MS" panose="020B0603020202020204" pitchFamily="34" charset="0"/>
            </a:endParaRPr>
          </a:p>
          <a:p>
            <a:pPr marL="285750" indent="-285750">
              <a:buFont typeface="Arial" panose="020B0604020202020204" pitchFamily="34" charset="0"/>
              <a:buChar char="•"/>
            </a:pPr>
            <a:r>
              <a:rPr lang="fr-FR">
                <a:solidFill>
                  <a:srgbClr val="3F3F3F"/>
                </a:solidFill>
                <a:latin typeface="Trebuchet MS" panose="020B0603020202020204" pitchFamily="34" charset="0"/>
              </a:rPr>
              <a:t>Planification de l’action en régie ou prestations externalisées (devis ou consultations)</a:t>
            </a:r>
          </a:p>
          <a:p>
            <a:pPr marL="285750" indent="-285750">
              <a:buFont typeface="Arial" panose="020B0604020202020204" pitchFamily="34" charset="0"/>
              <a:buChar char="•"/>
            </a:pPr>
            <a:endParaRPr lang="fr-FR">
              <a:solidFill>
                <a:srgbClr val="3F3F3F"/>
              </a:solidFill>
              <a:latin typeface="Trebuchet MS" panose="020B0603020202020204" pitchFamily="34" charset="0"/>
            </a:endParaRPr>
          </a:p>
          <a:p>
            <a:pPr marL="285750" indent="-285750">
              <a:buFont typeface="Arial" panose="020B0604020202020204" pitchFamily="34" charset="0"/>
              <a:buChar char="•"/>
            </a:pPr>
            <a:r>
              <a:rPr lang="fr-FR">
                <a:solidFill>
                  <a:srgbClr val="3F3F3F"/>
                </a:solidFill>
                <a:latin typeface="Trebuchet MS" panose="020B0603020202020204" pitchFamily="34" charset="0"/>
              </a:rPr>
              <a:t>Réalisation et réception des travaux</a:t>
            </a:r>
          </a:p>
          <a:p>
            <a:endParaRPr lang="fr-FR" i="1">
              <a:solidFill>
                <a:srgbClr val="3F3F3F"/>
              </a:solidFill>
              <a:latin typeface="Trebuchet MS" panose="020B0603020202020204" pitchFamily="34" charset="0"/>
            </a:endParaRPr>
          </a:p>
          <a:p>
            <a:endParaRPr lang="fr-FR" i="1">
              <a:solidFill>
                <a:srgbClr val="0070C0"/>
              </a:solidFill>
            </a:endParaRPr>
          </a:p>
          <a:p>
            <a:endParaRPr lang="fr-FR"/>
          </a:p>
        </p:txBody>
      </p:sp>
      <p:sp>
        <p:nvSpPr>
          <p:cNvPr id="3" name="Flèche droite rayée 2"/>
          <p:cNvSpPr/>
          <p:nvPr/>
        </p:nvSpPr>
        <p:spPr>
          <a:xfrm rot="5400000">
            <a:off x="5551334" y="3169746"/>
            <a:ext cx="4248472" cy="878549"/>
          </a:xfrm>
          <a:prstGeom prst="stripedRightArrow">
            <a:avLst>
              <a:gd name="adj1" fmla="val 48073"/>
              <a:gd name="adj2" fmla="val 175283"/>
            </a:avLst>
          </a:prstGeom>
          <a:gradFill flip="none" rotWithShape="1">
            <a:gsLst>
              <a:gs pos="0">
                <a:srgbClr val="FF0000"/>
              </a:gs>
              <a:gs pos="100000">
                <a:srgbClr val="00B050"/>
              </a:gs>
            </a:gsLst>
            <a:lin ang="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465759376"/>
      </p:ext>
    </p:extLst>
  </p:cSld>
  <p:clrMapOvr>
    <a:overrideClrMapping bg1="lt1" tx1="dk1" bg2="lt2" tx2="dk2" accent1="accent1" accent2="accent2" accent3="accent3" accent4="accent4" accent5="accent5" accent6="accent6" hlink="hlink" folHlink="folHlink"/>
  </p:clrMapOvr>
</p:sld>
</file>

<file path=ppt/slides/slide10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6" name="ZoneTexte 15">
            <a:extLst>
              <a:ext uri="{FF2B5EF4-FFF2-40B4-BE49-F238E27FC236}">
                <a16:creationId xmlns:a16="http://schemas.microsoft.com/office/drawing/2014/main" id="{8D95840E-6842-7903-E2C6-D38DE077A17A}"/>
              </a:ext>
            </a:extLst>
          </p:cNvPr>
          <p:cNvSpPr txBox="1"/>
          <p:nvPr/>
        </p:nvSpPr>
        <p:spPr>
          <a:xfrm>
            <a:off x="4355976" y="404664"/>
            <a:ext cx="4330824" cy="5170646"/>
          </a:xfrm>
          <a:prstGeom prst="rect">
            <a:avLst/>
          </a:prstGeom>
          <a:ln/>
        </p:spPr>
        <p:style>
          <a:lnRef idx="1">
            <a:schemeClr val="accent1"/>
          </a:lnRef>
          <a:fillRef idx="2">
            <a:schemeClr val="accent1"/>
          </a:fillRef>
          <a:effectRef idx="1">
            <a:schemeClr val="accent1"/>
          </a:effectRef>
          <a:fontRef idx="minor">
            <a:schemeClr val="dk1"/>
          </a:fontRef>
        </p:style>
        <p:txBody>
          <a:bodyPr wrap="square" lIns="91440" tIns="45720" rIns="91440" bIns="45720" anchor="t">
            <a:spAutoFit/>
          </a:bodyPr>
          <a:lstStyle/>
          <a:p>
            <a:pPr algn="ctr"/>
            <a:r>
              <a:rPr lang="fr-FR" sz="1800" b="1" i="0" u="none" strike="noStrike" baseline="0">
                <a:solidFill>
                  <a:schemeClr val="accent1"/>
                </a:solidFill>
                <a:latin typeface="Montserrat-Bold"/>
              </a:rPr>
              <a:t>Qui contacter ?</a:t>
            </a:r>
          </a:p>
          <a:p>
            <a:pPr algn="l"/>
            <a:endParaRPr lang="fr-FR" b="1">
              <a:solidFill>
                <a:schemeClr val="accent1"/>
              </a:solidFill>
              <a:latin typeface="Montserrat-Bold"/>
            </a:endParaRPr>
          </a:p>
          <a:p>
            <a:pPr marL="285750" indent="-285750" algn="just">
              <a:buFont typeface="Arial" panose="020B0604020202020204" pitchFamily="34" charset="0"/>
              <a:buChar char="•"/>
            </a:pPr>
            <a:r>
              <a:rPr lang="fr-FR" sz="1400" i="0" u="none" strike="noStrike" baseline="0">
                <a:solidFill>
                  <a:schemeClr val="accent1"/>
                </a:solidFill>
                <a:latin typeface="Montserrat-Bold"/>
              </a:rPr>
              <a:t>Pour évaluer le besoin d’intervention et disposer de conseils sur la manière d’entretenir et autres questions</a:t>
            </a:r>
            <a:endParaRPr lang="fr-FR" sz="1400">
              <a:solidFill>
                <a:schemeClr val="accent1"/>
              </a:solidFill>
              <a:latin typeface="Montserrat-Bold"/>
            </a:endParaRPr>
          </a:p>
          <a:p>
            <a:pPr algn="just"/>
            <a:r>
              <a:rPr lang="fr-FR" sz="1400" b="1">
                <a:solidFill>
                  <a:schemeClr val="accent1"/>
                </a:solidFill>
                <a:latin typeface="Montserrat-Bold"/>
              </a:rPr>
              <a:t>     </a:t>
            </a:r>
          </a:p>
          <a:p>
            <a:pPr algn="just"/>
            <a:r>
              <a:rPr lang="fr-FR" sz="1400" b="1" i="0" u="none" strike="noStrike" baseline="0">
                <a:solidFill>
                  <a:schemeClr val="accent1"/>
                </a:solidFill>
                <a:latin typeface="Montserrat-Bold"/>
              </a:rPr>
              <a:t>      </a:t>
            </a:r>
            <a:r>
              <a:rPr lang="fr-FR" sz="1400" b="1" i="0" u="none" strike="noStrike" baseline="0">
                <a:solidFill>
                  <a:srgbClr val="2D4A50"/>
                </a:solidFill>
                <a:latin typeface="Montserrat-SemiBold"/>
              </a:rPr>
              <a:t>SIETRA </a:t>
            </a:r>
            <a:r>
              <a:rPr lang="fr-FR" sz="1400" b="0" i="0" u="none" strike="noStrike" baseline="0">
                <a:solidFill>
                  <a:srgbClr val="2D4A50"/>
                </a:solidFill>
                <a:latin typeface="Montserrat-Light"/>
              </a:rPr>
              <a:t>: </a:t>
            </a:r>
            <a:r>
              <a:rPr lang="fr-FR" sz="1400"/>
              <a:t>05 56 94 26 38 ou</a:t>
            </a:r>
            <a:r>
              <a:rPr lang="fr-FR" sz="1400" b="1" i="0">
                <a:solidFill>
                  <a:srgbClr val="5E5E5E"/>
                </a:solidFill>
                <a:effectLst/>
                <a:latin typeface="Google Sans"/>
              </a:rPr>
              <a:t> </a:t>
            </a:r>
            <a:r>
              <a:rPr lang="fr-FR" sz="1400">
                <a:latin typeface="Marianne"/>
                <a:hlinkClick r:id="rId4"/>
              </a:rPr>
              <a:t>accueil@sietra.fr</a:t>
            </a:r>
            <a:endParaRPr lang="fr-FR" sz="1400">
              <a:latin typeface="Marianne"/>
            </a:endParaRPr>
          </a:p>
          <a:p>
            <a:pPr algn="just"/>
            <a:endParaRPr lang="fr-FR" sz="1400">
              <a:solidFill>
                <a:srgbClr val="2D4A50"/>
              </a:solidFill>
              <a:latin typeface="Montserrat-Light"/>
            </a:endParaRPr>
          </a:p>
          <a:p>
            <a:pPr algn="just"/>
            <a:endParaRPr lang="fr-FR" sz="1400">
              <a:solidFill>
                <a:srgbClr val="2D4A50"/>
              </a:solidFill>
              <a:latin typeface="Montserrat-Light"/>
            </a:endParaRPr>
          </a:p>
          <a:p>
            <a:pPr marL="285750" indent="-285750" algn="just">
              <a:buFont typeface="Arial" panose="020B0604020202020204" pitchFamily="34" charset="0"/>
              <a:buChar char="•"/>
            </a:pPr>
            <a:r>
              <a:rPr lang="fr-FR" sz="1400">
                <a:solidFill>
                  <a:schemeClr val="accent1"/>
                </a:solidFill>
                <a:latin typeface="Montserrat-Bold"/>
              </a:rPr>
              <a:t>Pour toute question règlementaire (vos droits et devoirs) et toute demande d'autorisation.</a:t>
            </a:r>
          </a:p>
          <a:p>
            <a:pPr algn="just"/>
            <a:r>
              <a:rPr lang="fr-FR" sz="1400" b="1">
                <a:solidFill>
                  <a:srgbClr val="2D4A50"/>
                </a:solidFill>
                <a:latin typeface="Montserrat-SemiBold"/>
              </a:rPr>
              <a:t>Direction Départementale des Territoires et de la Mer (DDTM)</a:t>
            </a:r>
            <a:r>
              <a:rPr lang="fr-FR" sz="1400" b="0" i="0" u="none" strike="noStrike" baseline="0">
                <a:solidFill>
                  <a:srgbClr val="2D4A50"/>
                </a:solidFill>
                <a:latin typeface="Montserrat-Light"/>
              </a:rPr>
              <a:t> :</a:t>
            </a:r>
            <a:r>
              <a:rPr lang="fr-FR" sz="1400">
                <a:solidFill>
                  <a:srgbClr val="2D4A50"/>
                </a:solidFill>
                <a:latin typeface="Montserrat-Light"/>
              </a:rPr>
              <a:t> </a:t>
            </a:r>
            <a:endParaRPr lang="fr-FR" sz="1400">
              <a:solidFill>
                <a:srgbClr val="000000"/>
              </a:solidFill>
              <a:latin typeface="Marianne"/>
              <a:hlinkClick r:id="rId5">
                <a:extLst>
                  <a:ext uri="{A12FA001-AC4F-418D-AE19-62706E023703}">
                    <ahyp:hlinkClr xmlns:ahyp="http://schemas.microsoft.com/office/drawing/2018/hyperlinkcolor" val="tx"/>
                  </a:ext>
                </a:extLst>
              </a:hlinkClick>
            </a:endParaRPr>
          </a:p>
          <a:p>
            <a:pPr algn="ctr"/>
            <a:r>
              <a:rPr lang="fr-FR" sz="1400">
                <a:latin typeface="Calibri"/>
                <a:cs typeface="Calibri"/>
              </a:rPr>
              <a:t>05 47 30 51 7</a:t>
            </a:r>
            <a:r>
              <a:rPr lang="fr-FR" sz="1400">
                <a:solidFill>
                  <a:srgbClr val="3A3A3A"/>
                </a:solidFill>
                <a:latin typeface="Calibri"/>
                <a:cs typeface="Calibri"/>
              </a:rPr>
              <a:t>2</a:t>
            </a:r>
            <a:r>
              <a:rPr lang="fr-FR" sz="1400" b="0" i="0">
                <a:solidFill>
                  <a:srgbClr val="0070C0"/>
                </a:solidFill>
                <a:effectLst/>
                <a:latin typeface="Calibri"/>
                <a:cs typeface="Calibri"/>
              </a:rPr>
              <a:t> </a:t>
            </a:r>
            <a:r>
              <a:rPr lang="fr-FR" sz="1400">
                <a:solidFill>
                  <a:srgbClr val="3A3A3A"/>
                </a:solidFill>
                <a:latin typeface="Marianne"/>
              </a:rPr>
              <a:t> </a:t>
            </a:r>
            <a:r>
              <a:rPr lang="fr-FR" sz="1400" b="0" i="0">
                <a:solidFill>
                  <a:srgbClr val="3A3A3A"/>
                </a:solidFill>
                <a:effectLst/>
                <a:latin typeface="Marianne"/>
              </a:rPr>
              <a:t>ou </a:t>
            </a:r>
            <a:r>
              <a:rPr lang="fr-FR" sz="1400" b="0" i="0" u="none" strike="noStrike">
                <a:solidFill>
                  <a:srgbClr val="000000"/>
                </a:solidFill>
                <a:effectLst/>
                <a:latin typeface="Marianne"/>
                <a:hlinkClick r:id="rId5"/>
              </a:rPr>
              <a:t>ddtm-sner@gironde.gouv.fr</a:t>
            </a:r>
          </a:p>
          <a:p>
            <a:pPr algn="just"/>
            <a:endParaRPr lang="fr-FR" sz="1400">
              <a:latin typeface="Marianne"/>
            </a:endParaRPr>
          </a:p>
          <a:p>
            <a:pPr algn="just"/>
            <a:endParaRPr lang="fr-FR" sz="1400" baseline="0">
              <a:solidFill>
                <a:srgbClr val="2D4A50"/>
              </a:solidFill>
              <a:latin typeface="Marianne"/>
            </a:endParaRPr>
          </a:p>
          <a:p>
            <a:pPr marL="285750" indent="-285750" algn="just">
              <a:buFont typeface="Arial" panose="020B0604020202020204" pitchFamily="34" charset="0"/>
              <a:buChar char="•"/>
            </a:pPr>
            <a:r>
              <a:rPr lang="fr-FR" sz="1400">
                <a:solidFill>
                  <a:schemeClr val="accent1"/>
                </a:solidFill>
                <a:latin typeface="Montserrat-Bold"/>
              </a:rPr>
              <a:t>Pour signaler une pollution ou obtenir des informations sur la faune piscicole et la pêche</a:t>
            </a:r>
            <a:endParaRPr lang="fr-FR" sz="1400">
              <a:solidFill>
                <a:schemeClr val="accent1"/>
              </a:solidFill>
              <a:latin typeface="Calibri"/>
              <a:cs typeface="Calibri"/>
            </a:endParaRPr>
          </a:p>
          <a:p>
            <a:r>
              <a:rPr lang="fr-FR" sz="1400" b="1">
                <a:solidFill>
                  <a:srgbClr val="2D4A50"/>
                </a:solidFill>
                <a:latin typeface="Montserrat-SemiBold"/>
              </a:rPr>
              <a:t>Fédération Départementale de Pêche  et de Protection des Milieux Aquatiques :</a:t>
            </a:r>
            <a:endParaRPr lang="fr-FR" sz="1400">
              <a:solidFill>
                <a:srgbClr val="0070C0"/>
              </a:solidFill>
              <a:latin typeface="Calibri"/>
              <a:cs typeface="Calibri"/>
            </a:endParaRPr>
          </a:p>
          <a:p>
            <a:pPr algn="ctr"/>
            <a:r>
              <a:rPr lang="fr-FR" sz="1400" b="1">
                <a:solidFill>
                  <a:srgbClr val="2D4A50"/>
                </a:solidFill>
                <a:latin typeface="Montserrat-SemiBold"/>
              </a:rPr>
              <a:t> </a:t>
            </a:r>
            <a:r>
              <a:rPr lang="fr-FR" sz="1400"/>
              <a:t>05 56 92 59 48 ou  </a:t>
            </a:r>
            <a:r>
              <a:rPr lang="fr-FR" sz="1400">
                <a:hlinkClick r:id="rId6"/>
              </a:rPr>
              <a:t>contact@peche33.com</a:t>
            </a:r>
            <a:endParaRPr lang="fr-FR" sz="1400">
              <a:solidFill>
                <a:srgbClr val="0070C0"/>
              </a:solidFill>
              <a:cs typeface="Calibri"/>
            </a:endParaRPr>
          </a:p>
        </p:txBody>
      </p:sp>
      <p:sp>
        <p:nvSpPr>
          <p:cNvPr id="22" name="Espace réservé du contenu 2">
            <a:extLst>
              <a:ext uri="{FF2B5EF4-FFF2-40B4-BE49-F238E27FC236}">
                <a16:creationId xmlns:a16="http://schemas.microsoft.com/office/drawing/2014/main" id="{B54CBCE3-ADD0-0BF6-570F-A418059F710F}"/>
              </a:ext>
            </a:extLst>
          </p:cNvPr>
          <p:cNvSpPr>
            <a:spLocks noGrp="1"/>
          </p:cNvSpPr>
          <p:nvPr>
            <p:ph idx="1"/>
          </p:nvPr>
        </p:nvSpPr>
        <p:spPr>
          <a:xfrm>
            <a:off x="457200" y="2924944"/>
            <a:ext cx="3970784" cy="3201219"/>
          </a:xfrm>
        </p:spPr>
        <p:txBody>
          <a:bodyPr/>
          <a:lstStyle/>
          <a:p>
            <a:pPr marL="0" indent="0" algn="ctr">
              <a:buNone/>
            </a:pPr>
            <a:r>
              <a:rPr lang="fr-FR"/>
              <a:t>Des questions ?</a:t>
            </a:r>
          </a:p>
        </p:txBody>
      </p:sp>
    </p:spTree>
    <p:extLst>
      <p:ext uri="{BB962C8B-B14F-4D97-AF65-F5344CB8AC3E}">
        <p14:creationId xmlns:p14="http://schemas.microsoft.com/office/powerpoint/2010/main" val="881839086"/>
      </p:ext>
    </p:extLst>
  </p:cSld>
  <p:clrMapOvr>
    <a:overrideClrMapping bg1="lt1" tx1="dk1" bg2="lt2" tx2="dk2" accent1="accent1" accent2="accent2" accent3="accent3" accent4="accent4" accent5="accent5" accent6="accent6" hlink="hlink" folHlink="folHlink"/>
  </p:clrMapOvr>
</p:sld>
</file>

<file path=ppt/slides/slide10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478462" y="1844797"/>
            <a:ext cx="6837954" cy="738664"/>
          </a:xfrm>
          <a:prstGeom prst="rect">
            <a:avLst/>
          </a:prstGeom>
        </p:spPr>
        <p:txBody>
          <a:bodyPr wrap="square">
            <a:spAutoFit/>
          </a:bodyPr>
          <a:lstStyle/>
          <a:p>
            <a:r>
              <a:rPr lang="fr-FR" sz="1400">
                <a:hlinkClick r:id="rId4"/>
              </a:rPr>
              <a:t>chrome-extension://</a:t>
            </a:r>
            <a:r>
              <a:rPr lang="fr-FR" sz="1400" err="1">
                <a:hlinkClick r:id="rId4"/>
              </a:rPr>
              <a:t>efaidnbmnnnibpcajpcglclefindmkaj</a:t>
            </a:r>
            <a:r>
              <a:rPr lang="fr-FR" sz="1400">
                <a:hlinkClick r:id="rId4"/>
              </a:rPr>
              <a:t>/https://www.gesteau.fr/sites/default/files/gesteau/content_files/document/20160202_la_gemapi_vfinale.pdf</a:t>
            </a:r>
            <a:endParaRPr lang="fr-FR" sz="1400"/>
          </a:p>
        </p:txBody>
      </p:sp>
      <p:sp>
        <p:nvSpPr>
          <p:cNvPr id="3" name="Rectangle 2"/>
          <p:cNvSpPr/>
          <p:nvPr/>
        </p:nvSpPr>
        <p:spPr>
          <a:xfrm>
            <a:off x="1463687" y="1610781"/>
            <a:ext cx="3108313" cy="307777"/>
          </a:xfrm>
          <a:prstGeom prst="rect">
            <a:avLst/>
          </a:prstGeom>
        </p:spPr>
        <p:txBody>
          <a:bodyPr wrap="square" lIns="91440" tIns="45720" rIns="91440" bIns="45720" anchor="t">
            <a:spAutoFit/>
          </a:bodyPr>
          <a:lstStyle/>
          <a:p>
            <a:r>
              <a:rPr lang="fr-FR" sz="1400" b="1">
                <a:latin typeface="Calibri"/>
                <a:ea typeface="Calibri"/>
                <a:cs typeface="Calibri"/>
              </a:rPr>
              <a:t>Guide "Tout savoir sur la GEMAPI"</a:t>
            </a:r>
          </a:p>
        </p:txBody>
      </p:sp>
      <p:sp>
        <p:nvSpPr>
          <p:cNvPr id="6" name="Rectangle 5"/>
          <p:cNvSpPr/>
          <p:nvPr/>
        </p:nvSpPr>
        <p:spPr>
          <a:xfrm>
            <a:off x="1488240" y="3180639"/>
            <a:ext cx="6786459" cy="523220"/>
          </a:xfrm>
          <a:prstGeom prst="rect">
            <a:avLst/>
          </a:prstGeom>
        </p:spPr>
        <p:txBody>
          <a:bodyPr wrap="square">
            <a:spAutoFit/>
          </a:bodyPr>
          <a:lstStyle/>
          <a:p>
            <a:r>
              <a:rPr lang="fr-FR" sz="1400">
                <a:hlinkClick r:id="rId5"/>
              </a:rPr>
              <a:t>www.cerdd.org/Parcours-thematiques/Changement-climatique/Ressources-climat/Guide-PLUi-et-GEMAPI-vers-une-approche-integree-de-l-eau-dans-la-planification</a:t>
            </a:r>
            <a:endParaRPr lang="fr-FR" sz="1400"/>
          </a:p>
        </p:txBody>
      </p:sp>
      <p:sp>
        <p:nvSpPr>
          <p:cNvPr id="7" name="Rectangle 6"/>
          <p:cNvSpPr/>
          <p:nvPr/>
        </p:nvSpPr>
        <p:spPr>
          <a:xfrm>
            <a:off x="1475454" y="2899473"/>
            <a:ext cx="7279647" cy="307777"/>
          </a:xfrm>
          <a:prstGeom prst="rect">
            <a:avLst/>
          </a:prstGeom>
        </p:spPr>
        <p:txBody>
          <a:bodyPr wrap="square">
            <a:spAutoFit/>
          </a:bodyPr>
          <a:lstStyle/>
          <a:p>
            <a:r>
              <a:rPr lang="fr-FR" sz="1400" b="1">
                <a:latin typeface="Calibri"/>
                <a:ea typeface="Calibri"/>
                <a:cs typeface="Calibri"/>
              </a:rPr>
              <a:t>Guide "</a:t>
            </a:r>
            <a:r>
              <a:rPr lang="fr-FR" sz="1400" b="1" err="1">
                <a:latin typeface="Calibri"/>
                <a:ea typeface="Calibri"/>
                <a:cs typeface="Calibri"/>
              </a:rPr>
              <a:t>PLUi</a:t>
            </a:r>
            <a:r>
              <a:rPr lang="fr-FR" sz="1400" b="1">
                <a:latin typeface="Calibri"/>
                <a:ea typeface="Calibri"/>
                <a:cs typeface="Calibri"/>
              </a:rPr>
              <a:t> et GEMAPI : vers une approche intégrée de l’eau dans la planification"</a:t>
            </a:r>
          </a:p>
        </p:txBody>
      </p:sp>
      <p:sp>
        <p:nvSpPr>
          <p:cNvPr id="8" name="Rectangle 7"/>
          <p:cNvSpPr/>
          <p:nvPr/>
        </p:nvSpPr>
        <p:spPr>
          <a:xfrm>
            <a:off x="1461051" y="4221143"/>
            <a:ext cx="6517929" cy="307777"/>
          </a:xfrm>
          <a:prstGeom prst="rect">
            <a:avLst/>
          </a:prstGeom>
        </p:spPr>
        <p:txBody>
          <a:bodyPr wrap="square">
            <a:spAutoFit/>
          </a:bodyPr>
          <a:lstStyle/>
          <a:p>
            <a:r>
              <a:rPr lang="fr-FR" sz="1400">
                <a:hlinkClick r:id="rId6"/>
              </a:rPr>
              <a:t>https://www.cerema.fr/fr/centre-ressources/boutique/guide-gemapi-2018</a:t>
            </a:r>
            <a:endParaRPr lang="fr-FR" sz="1400"/>
          </a:p>
        </p:txBody>
      </p:sp>
      <p:sp>
        <p:nvSpPr>
          <p:cNvPr id="9" name="Rectangle 8"/>
          <p:cNvSpPr/>
          <p:nvPr/>
        </p:nvSpPr>
        <p:spPr>
          <a:xfrm>
            <a:off x="1461051" y="3964462"/>
            <a:ext cx="1879427" cy="307777"/>
          </a:xfrm>
          <a:prstGeom prst="rect">
            <a:avLst/>
          </a:prstGeom>
        </p:spPr>
        <p:txBody>
          <a:bodyPr wrap="square">
            <a:spAutoFit/>
          </a:bodyPr>
          <a:lstStyle/>
          <a:p>
            <a:r>
              <a:rPr lang="fr-FR" sz="1400" b="1">
                <a:latin typeface="Calibri"/>
                <a:ea typeface="Calibri"/>
                <a:cs typeface="Calibri"/>
              </a:rPr>
              <a:t>Guide GEMAPI 2018</a:t>
            </a:r>
          </a:p>
        </p:txBody>
      </p:sp>
      <p:sp>
        <p:nvSpPr>
          <p:cNvPr id="10" name="Rectangle 9"/>
          <p:cNvSpPr/>
          <p:nvPr/>
        </p:nvSpPr>
        <p:spPr>
          <a:xfrm>
            <a:off x="1512543" y="5695135"/>
            <a:ext cx="1428564" cy="307777"/>
          </a:xfrm>
          <a:prstGeom prst="rect">
            <a:avLst/>
          </a:prstGeom>
        </p:spPr>
        <p:txBody>
          <a:bodyPr wrap="square">
            <a:spAutoFit/>
          </a:bodyPr>
          <a:lstStyle/>
          <a:p>
            <a:r>
              <a:rPr lang="fr-FR" sz="1400">
                <a:hlinkClick r:id="rId7"/>
              </a:rPr>
              <a:t>www.sietra.fr</a:t>
            </a:r>
            <a:endParaRPr lang="fr-FR" sz="1400"/>
          </a:p>
        </p:txBody>
      </p:sp>
      <p:sp>
        <p:nvSpPr>
          <p:cNvPr id="11" name="Rectangle 10"/>
          <p:cNvSpPr/>
          <p:nvPr/>
        </p:nvSpPr>
        <p:spPr>
          <a:xfrm>
            <a:off x="1488240" y="5487608"/>
            <a:ext cx="1829561" cy="307777"/>
          </a:xfrm>
          <a:prstGeom prst="rect">
            <a:avLst/>
          </a:prstGeom>
        </p:spPr>
        <p:txBody>
          <a:bodyPr wrap="square">
            <a:spAutoFit/>
          </a:bodyPr>
          <a:lstStyle/>
          <a:p>
            <a:r>
              <a:rPr lang="fr-FR" sz="1400" b="1">
                <a:latin typeface="Calibri"/>
                <a:ea typeface="Calibri"/>
                <a:cs typeface="Calibri"/>
              </a:rPr>
              <a:t>Site web du SIETRA</a:t>
            </a:r>
          </a:p>
        </p:txBody>
      </p:sp>
      <p:sp>
        <p:nvSpPr>
          <p:cNvPr id="12" name="Rectangle 11"/>
          <p:cNvSpPr/>
          <p:nvPr/>
        </p:nvSpPr>
        <p:spPr>
          <a:xfrm>
            <a:off x="1488240" y="1177485"/>
            <a:ext cx="5716811" cy="307777"/>
          </a:xfrm>
          <a:prstGeom prst="rect">
            <a:avLst/>
          </a:prstGeom>
        </p:spPr>
        <p:txBody>
          <a:bodyPr wrap="square">
            <a:spAutoFit/>
          </a:bodyPr>
          <a:lstStyle/>
          <a:p>
            <a:r>
              <a:rPr lang="fr-FR" sz="1400">
                <a:hlinkClick r:id="rId8" action="ppaction://hlinkfile"/>
              </a:rPr>
              <a:t>boutique.territorial.fr/mettre-en-oeuvre-la-gemapi.html</a:t>
            </a:r>
            <a:endParaRPr lang="fr-FR" sz="1400"/>
          </a:p>
        </p:txBody>
      </p:sp>
      <p:sp>
        <p:nvSpPr>
          <p:cNvPr id="13" name="Rectangle 12"/>
          <p:cNvSpPr/>
          <p:nvPr/>
        </p:nvSpPr>
        <p:spPr>
          <a:xfrm>
            <a:off x="1475656" y="836712"/>
            <a:ext cx="7014798" cy="307777"/>
          </a:xfrm>
          <a:prstGeom prst="rect">
            <a:avLst/>
          </a:prstGeom>
        </p:spPr>
        <p:txBody>
          <a:bodyPr wrap="square" lIns="91440" tIns="45720" rIns="91440" bIns="45720" anchor="t">
            <a:spAutoFit/>
          </a:bodyPr>
          <a:lstStyle/>
          <a:p>
            <a:r>
              <a:rPr lang="fr-FR" sz="1400" b="1">
                <a:latin typeface="Roboto"/>
              </a:rPr>
              <a:t>Mettre en œuvre la </a:t>
            </a:r>
            <a:r>
              <a:rPr lang="fr-FR" sz="1400" b="1" dirty="0">
                <a:latin typeface="Calibri"/>
                <a:ea typeface="Calibri"/>
                <a:cs typeface="Calibri"/>
              </a:rPr>
              <a:t>GEMAPI</a:t>
            </a:r>
            <a:endParaRPr lang="fr-FR" sz="1400" b="1" i="0" dirty="0">
              <a:effectLst/>
              <a:latin typeface="Calibri"/>
              <a:ea typeface="Calibri"/>
              <a:cs typeface="Calibri"/>
            </a:endParaRPr>
          </a:p>
        </p:txBody>
      </p:sp>
      <p:sp>
        <p:nvSpPr>
          <p:cNvPr id="5" name="ZoneTexte 4">
            <a:extLst>
              <a:ext uri="{FF2B5EF4-FFF2-40B4-BE49-F238E27FC236}">
                <a16:creationId xmlns:a16="http://schemas.microsoft.com/office/drawing/2014/main" id="{66A8FF87-386E-B668-5037-2CAAEDFD8A43}"/>
              </a:ext>
            </a:extLst>
          </p:cNvPr>
          <p:cNvSpPr txBox="1"/>
          <p:nvPr/>
        </p:nvSpPr>
        <p:spPr>
          <a:xfrm>
            <a:off x="1475454" y="4747257"/>
            <a:ext cx="3750412" cy="307777"/>
          </a:xfrm>
          <a:prstGeom prst="rect">
            <a:avLst/>
          </a:prstGeom>
        </p:spPr>
        <p:txBody>
          <a:bodyPr wrap="square">
            <a:spAutoFit/>
          </a:bodyPr>
          <a:lstStyle>
            <a:defPPr>
              <a:defRPr lang="fr-FR"/>
            </a:defPPr>
            <a:lvl1pPr>
              <a:defRPr sz="1400" b="1">
                <a:latin typeface="Roboto"/>
              </a:defRPr>
            </a:lvl1pPr>
          </a:lstStyle>
          <a:p>
            <a:r>
              <a:rPr lang="fr-FR">
                <a:latin typeface="Calibri"/>
                <a:ea typeface="Calibri"/>
                <a:cs typeface="Calibri"/>
              </a:rPr>
              <a:t>Gestion de l’eau sur un bassin versant</a:t>
            </a:r>
          </a:p>
        </p:txBody>
      </p:sp>
      <p:sp>
        <p:nvSpPr>
          <p:cNvPr id="15" name="ZoneTexte 14">
            <a:extLst>
              <a:ext uri="{FF2B5EF4-FFF2-40B4-BE49-F238E27FC236}">
                <a16:creationId xmlns:a16="http://schemas.microsoft.com/office/drawing/2014/main" id="{94495D57-92B4-D58F-4686-124EDF3355D4}"/>
              </a:ext>
            </a:extLst>
          </p:cNvPr>
          <p:cNvSpPr txBox="1"/>
          <p:nvPr/>
        </p:nvSpPr>
        <p:spPr>
          <a:xfrm>
            <a:off x="1512543" y="5023161"/>
            <a:ext cx="4469737" cy="307777"/>
          </a:xfrm>
          <a:prstGeom prst="rect">
            <a:avLst/>
          </a:prstGeom>
          <a:noFill/>
        </p:spPr>
        <p:txBody>
          <a:bodyPr wrap="square">
            <a:spAutoFit/>
          </a:bodyPr>
          <a:lstStyle/>
          <a:p>
            <a:pPr marL="0" indent="0">
              <a:buNone/>
            </a:pPr>
            <a:r>
              <a:rPr lang="fr-FR" sz="1400">
                <a:hlinkClick r:id="rId9"/>
              </a:rPr>
              <a:t>https://www.youtube.com/watch?v=K2bTl1zclSE</a:t>
            </a:r>
            <a:endParaRPr lang="fr-FR" sz="1400"/>
          </a:p>
        </p:txBody>
      </p:sp>
      <p:sp>
        <p:nvSpPr>
          <p:cNvPr id="14" name="ZoneTexte 13">
            <a:extLst>
              <a:ext uri="{FF2B5EF4-FFF2-40B4-BE49-F238E27FC236}">
                <a16:creationId xmlns:a16="http://schemas.microsoft.com/office/drawing/2014/main" id="{1F3D313D-B3BF-E3C4-43D9-C15D3A5470D8}"/>
              </a:ext>
            </a:extLst>
          </p:cNvPr>
          <p:cNvSpPr txBox="1"/>
          <p:nvPr/>
        </p:nvSpPr>
        <p:spPr>
          <a:xfrm>
            <a:off x="-540568" y="310710"/>
            <a:ext cx="4652634" cy="307777"/>
          </a:xfrm>
          <a:prstGeom prst="rect">
            <a:avLst/>
          </a:prstGeom>
          <a:noFill/>
        </p:spPr>
        <p:txBody>
          <a:bodyPr wrap="square">
            <a:spAutoFit/>
          </a:bodyPr>
          <a:lstStyle/>
          <a:p>
            <a:pPr lvl="2"/>
            <a:r>
              <a:rPr lang="fr-FR" sz="1400" b="1">
                <a:latin typeface="+mj-lt"/>
                <a:ea typeface="+mj-ea"/>
                <a:cs typeface="+mj-cs"/>
              </a:rPr>
              <a:t>Pour plus d’informations….</a:t>
            </a:r>
          </a:p>
        </p:txBody>
      </p:sp>
    </p:spTree>
    <p:extLst>
      <p:ext uri="{BB962C8B-B14F-4D97-AF65-F5344CB8AC3E}">
        <p14:creationId xmlns:p14="http://schemas.microsoft.com/office/powerpoint/2010/main" val="3448389142"/>
      </p:ext>
    </p:extLst>
  </p:cSld>
  <p:clrMapOvr>
    <a:overrideClrMapping bg1="lt1" tx1="dk1" bg2="lt2" tx2="dk2" accent1="accent1" accent2="accent2" accent3="accent3" accent4="accent4" accent5="accent5" accent6="accent6" hlink="hlink" folHlink="folHlink"/>
  </p:clrMapOvr>
</p:sld>
</file>

<file path=ppt/slides/slide10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C59EA7F-3031-AE3A-36AB-C0C8172CF1F1}"/>
              </a:ext>
            </a:extLst>
          </p:cNvPr>
          <p:cNvSpPr>
            <a:spLocks noGrp="1"/>
          </p:cNvSpPr>
          <p:nvPr>
            <p:ph idx="1"/>
          </p:nvPr>
        </p:nvSpPr>
        <p:spPr>
          <a:xfrm>
            <a:off x="457200" y="2709333"/>
            <a:ext cx="8229600" cy="3416830"/>
          </a:xfrm>
        </p:spPr>
        <p:txBody>
          <a:bodyPr vert="horz" lIns="91440" tIns="45720" rIns="91440" bIns="45720" rtlCol="0">
            <a:normAutofit/>
          </a:bodyPr>
          <a:lstStyle/>
          <a:p>
            <a:pPr marL="0" indent="0" algn="ctr">
              <a:buNone/>
            </a:pPr>
            <a:r>
              <a:rPr lang="fr-FR"/>
              <a:t>Annexes/diapos complémentaires</a:t>
            </a:r>
          </a:p>
        </p:txBody>
      </p:sp>
    </p:spTree>
    <p:extLst>
      <p:ext uri="{BB962C8B-B14F-4D97-AF65-F5344CB8AC3E}">
        <p14:creationId xmlns:p14="http://schemas.microsoft.com/office/powerpoint/2010/main" val="2549179190"/>
      </p:ext>
    </p:extLst>
  </p:cSld>
  <p:clrMapOvr>
    <a:overrideClrMapping bg1="lt1" tx1="dk1" bg2="lt2" tx2="dk2" accent1="accent1" accent2="accent2" accent3="accent3" accent4="accent4" accent5="accent5" accent6="accent6" hlink="hlink" folHlink="folHlink"/>
  </p:clrMapOvr>
</p:sld>
</file>

<file path=ppt/slides/slide10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54F10C90-1D52-6554-E6FD-CAE77ED15C95}"/>
              </a:ext>
            </a:extLst>
          </p:cNvPr>
          <p:cNvSpPr txBox="1">
            <a:spLocks/>
          </p:cNvSpPr>
          <p:nvPr/>
        </p:nvSpPr>
        <p:spPr>
          <a:xfrm>
            <a:off x="283094" y="390707"/>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dirty="0">
                <a:sym typeface="Wingdings" panose="05000000000000000000" pitchFamily="2" charset="2"/>
              </a:rPr>
              <a:t> </a:t>
            </a:r>
            <a:r>
              <a:rPr lang="fr-FR" sz="2000" b="1" dirty="0"/>
              <a:t>Cas concrets : urbanisation demande permis : plus-value avis SIETRA</a:t>
            </a:r>
            <a:endParaRPr lang="fr-FR" sz="2000" b="1" dirty="0">
              <a:solidFill>
                <a:srgbClr val="FF0000"/>
              </a:solidFill>
              <a:cs typeface="Calibri"/>
            </a:endParaRPr>
          </a:p>
        </p:txBody>
      </p:sp>
      <p:pic>
        <p:nvPicPr>
          <p:cNvPr id="8" name="Image 7" descr="Une image contenant carte, texte, atlas&#10;&#10;Description générée automatiquement">
            <a:extLst>
              <a:ext uri="{FF2B5EF4-FFF2-40B4-BE49-F238E27FC236}">
                <a16:creationId xmlns:a16="http://schemas.microsoft.com/office/drawing/2014/main" id="{C74DB403-3FDF-9F55-0440-D99FC1151A2A}"/>
              </a:ext>
            </a:extLst>
          </p:cNvPr>
          <p:cNvPicPr>
            <a:picLocks noChangeAspect="1"/>
          </p:cNvPicPr>
          <p:nvPr/>
        </p:nvPicPr>
        <p:blipFill>
          <a:blip r:embed="rId4"/>
          <a:stretch>
            <a:fillRect/>
          </a:stretch>
        </p:blipFill>
        <p:spPr>
          <a:xfrm>
            <a:off x="576743" y="1125875"/>
            <a:ext cx="7990515" cy="5413691"/>
          </a:xfrm>
          <a:prstGeom prst="rect">
            <a:avLst/>
          </a:prstGeom>
        </p:spPr>
      </p:pic>
      <p:sp>
        <p:nvSpPr>
          <p:cNvPr id="10" name="Ellipse 9">
            <a:extLst>
              <a:ext uri="{FF2B5EF4-FFF2-40B4-BE49-F238E27FC236}">
                <a16:creationId xmlns:a16="http://schemas.microsoft.com/office/drawing/2014/main" id="{66EF5D7A-2604-8753-6134-C4BAE0CA7319}"/>
              </a:ext>
            </a:extLst>
          </p:cNvPr>
          <p:cNvSpPr/>
          <p:nvPr/>
        </p:nvSpPr>
        <p:spPr>
          <a:xfrm>
            <a:off x="2600587" y="2946632"/>
            <a:ext cx="545284" cy="524311"/>
          </a:xfrm>
          <a:prstGeom prst="ellipse">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771401044"/>
      </p:ext>
    </p:extLst>
  </p:cSld>
  <p:clrMapOvr>
    <a:overrideClrMapping bg1="lt1" tx1="dk1" bg2="lt2" tx2="dk2" accent1="accent1" accent2="accent2" accent3="accent3" accent4="accent4" accent5="accent5" accent6="accent6" hlink="hlink" folHlink="folHlink"/>
  </p:clrMapOvr>
</p:sld>
</file>

<file path=ppt/slides/slide10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Image 5" descr="Une image contenant plein air, route, arbre, ciel&#10;&#10;Description générée automatiquement">
            <a:extLst>
              <a:ext uri="{FF2B5EF4-FFF2-40B4-BE49-F238E27FC236}">
                <a16:creationId xmlns:a16="http://schemas.microsoft.com/office/drawing/2014/main" id="{2893E40A-5EFA-A4C6-35F6-AED9DD002486}"/>
              </a:ext>
            </a:extLst>
          </p:cNvPr>
          <p:cNvPicPr>
            <a:picLocks noChangeAspect="1"/>
          </p:cNvPicPr>
          <p:nvPr/>
        </p:nvPicPr>
        <p:blipFill>
          <a:blip r:embed="rId4"/>
          <a:stretch>
            <a:fillRect/>
          </a:stretch>
        </p:blipFill>
        <p:spPr>
          <a:xfrm>
            <a:off x="4497618" y="886976"/>
            <a:ext cx="4487936" cy="1943537"/>
          </a:xfrm>
          <a:prstGeom prst="rect">
            <a:avLst/>
          </a:prstGeom>
        </p:spPr>
      </p:pic>
      <p:sp>
        <p:nvSpPr>
          <p:cNvPr id="8" name="Titre 1">
            <a:extLst>
              <a:ext uri="{FF2B5EF4-FFF2-40B4-BE49-F238E27FC236}">
                <a16:creationId xmlns:a16="http://schemas.microsoft.com/office/drawing/2014/main" id="{38A60478-18B9-969C-8263-789E462CE218}"/>
              </a:ext>
            </a:extLst>
          </p:cNvPr>
          <p:cNvSpPr txBox="1">
            <a:spLocks/>
          </p:cNvSpPr>
          <p:nvPr/>
        </p:nvSpPr>
        <p:spPr>
          <a:xfrm>
            <a:off x="283094" y="390707"/>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urbanisation demande permis plus-value avis SIETRA</a:t>
            </a:r>
            <a:endParaRPr lang="fr-FR" sz="2000" b="1">
              <a:solidFill>
                <a:srgbClr val="FF0000"/>
              </a:solidFill>
              <a:cs typeface="Calibri"/>
            </a:endParaRPr>
          </a:p>
        </p:txBody>
      </p:sp>
      <p:pic>
        <p:nvPicPr>
          <p:cNvPr id="10" name="Image 9" descr="Une image contenant texte, carte, diagramme, Plan&#10;&#10;Description générée automatiquement">
            <a:extLst>
              <a:ext uri="{FF2B5EF4-FFF2-40B4-BE49-F238E27FC236}">
                <a16:creationId xmlns:a16="http://schemas.microsoft.com/office/drawing/2014/main" id="{14545AF6-CD4B-2838-663F-A8F2FBB9110D}"/>
              </a:ext>
            </a:extLst>
          </p:cNvPr>
          <p:cNvPicPr>
            <a:picLocks noChangeAspect="1"/>
          </p:cNvPicPr>
          <p:nvPr/>
        </p:nvPicPr>
        <p:blipFill rotWithShape="1">
          <a:blip r:embed="rId5"/>
          <a:srcRect r="5340" b="-258"/>
          <a:stretch/>
        </p:blipFill>
        <p:spPr>
          <a:xfrm>
            <a:off x="3946978" y="2559385"/>
            <a:ext cx="5094231" cy="4077684"/>
          </a:xfrm>
          <a:prstGeom prst="rect">
            <a:avLst/>
          </a:prstGeom>
        </p:spPr>
      </p:pic>
      <p:pic>
        <p:nvPicPr>
          <p:cNvPr id="12" name="Image 11" descr="Une image contenant texte, diagramme, Plan, carte&#10;&#10;Description générée automatiquement">
            <a:extLst>
              <a:ext uri="{FF2B5EF4-FFF2-40B4-BE49-F238E27FC236}">
                <a16:creationId xmlns:a16="http://schemas.microsoft.com/office/drawing/2014/main" id="{92A552BD-E9DA-E2F9-0E46-7C3F5607E5C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4862" y="976148"/>
            <a:ext cx="4865615" cy="352151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54348841"/>
      </p:ext>
    </p:extLst>
  </p:cSld>
  <p:clrMapOvr>
    <a:overrideClrMapping bg1="lt1" tx1="dk1" bg2="lt2" tx2="dk2" accent1="accent1" accent2="accent2" accent3="accent3" accent4="accent4" accent5="accent5" accent6="accent6" hlink="hlink" folHlink="folHlink"/>
  </p:clrMapOvr>
</p:sld>
</file>

<file path=ppt/slides/slide10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itre 1">
            <a:extLst>
              <a:ext uri="{FF2B5EF4-FFF2-40B4-BE49-F238E27FC236}">
                <a16:creationId xmlns:a16="http://schemas.microsoft.com/office/drawing/2014/main" id="{C5BC7A8D-83A7-E441-4AF8-77F04F938639}"/>
              </a:ext>
            </a:extLst>
          </p:cNvPr>
          <p:cNvSpPr txBox="1">
            <a:spLocks/>
          </p:cNvSpPr>
          <p:nvPr/>
        </p:nvSpPr>
        <p:spPr>
          <a:xfrm>
            <a:off x="283094" y="390707"/>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urbanisation demande permis plus-value avis SIETRA</a:t>
            </a:r>
            <a:endParaRPr lang="fr-FR" sz="2000" b="1">
              <a:solidFill>
                <a:srgbClr val="FF0000"/>
              </a:solidFill>
              <a:cs typeface="Calibri"/>
            </a:endParaRPr>
          </a:p>
        </p:txBody>
      </p:sp>
      <p:pic>
        <p:nvPicPr>
          <p:cNvPr id="6" name="Image 5" descr="Une image contenant carte&#10;&#10;Description générée automatiquement">
            <a:extLst>
              <a:ext uri="{FF2B5EF4-FFF2-40B4-BE49-F238E27FC236}">
                <a16:creationId xmlns:a16="http://schemas.microsoft.com/office/drawing/2014/main" id="{E048F71B-65D2-04D3-A601-9891871170D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07556" y="3902028"/>
            <a:ext cx="5136444" cy="2955972"/>
          </a:xfrm>
          <a:prstGeom prst="rect">
            <a:avLst/>
          </a:prstGeom>
        </p:spPr>
      </p:pic>
      <p:pic>
        <p:nvPicPr>
          <p:cNvPr id="8" name="Image 7" descr="Une image contenant texte, capture d’écran, carte&#10;&#10;Description générée automatiquement">
            <a:extLst>
              <a:ext uri="{FF2B5EF4-FFF2-40B4-BE49-F238E27FC236}">
                <a16:creationId xmlns:a16="http://schemas.microsoft.com/office/drawing/2014/main" id="{1F701725-7DB7-8498-5C05-5D5899BF585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9176" y="961378"/>
            <a:ext cx="5281983" cy="2955972"/>
          </a:xfrm>
          <a:prstGeom prst="rect">
            <a:avLst/>
          </a:prstGeom>
        </p:spPr>
      </p:pic>
    </p:spTree>
    <p:extLst>
      <p:ext uri="{BB962C8B-B14F-4D97-AF65-F5344CB8AC3E}">
        <p14:creationId xmlns:p14="http://schemas.microsoft.com/office/powerpoint/2010/main" val="670306980"/>
      </p:ext>
    </p:extLst>
  </p:cSld>
  <p:clrMapOvr>
    <a:overrideClrMapping bg1="lt1" tx1="dk1" bg2="lt2" tx2="dk2" accent1="accent1" accent2="accent2" accent3="accent3" accent4="accent4" accent5="accent5" accent6="accent6" hlink="hlink" folHlink="folHlink"/>
  </p:clrMapOvr>
</p:sld>
</file>

<file path=ppt/slides/slide10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itre 1">
            <a:extLst>
              <a:ext uri="{FF2B5EF4-FFF2-40B4-BE49-F238E27FC236}">
                <a16:creationId xmlns:a16="http://schemas.microsoft.com/office/drawing/2014/main" id="{FFE96832-D5DC-AA3D-6EEB-17B2BB03D3F1}"/>
              </a:ext>
            </a:extLst>
          </p:cNvPr>
          <p:cNvSpPr txBox="1">
            <a:spLocks/>
          </p:cNvSpPr>
          <p:nvPr/>
        </p:nvSpPr>
        <p:spPr>
          <a:xfrm>
            <a:off x="283094" y="390707"/>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urbanisation demande permis plus-value avis SIETRA</a:t>
            </a:r>
            <a:endParaRPr lang="fr-FR" sz="2000" b="1">
              <a:solidFill>
                <a:srgbClr val="FF0000"/>
              </a:solidFill>
              <a:cs typeface="Calibri"/>
            </a:endParaRPr>
          </a:p>
        </p:txBody>
      </p:sp>
      <p:pic>
        <p:nvPicPr>
          <p:cNvPr id="6" name="Image 5" descr="Une image contenant croquis, diagramme, dessin, Dessin technique&#10;&#10;Description générée automatiquement">
            <a:extLst>
              <a:ext uri="{FF2B5EF4-FFF2-40B4-BE49-F238E27FC236}">
                <a16:creationId xmlns:a16="http://schemas.microsoft.com/office/drawing/2014/main" id="{4553AA74-5F9C-8518-55A9-485F01EE19E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374204"/>
            <a:ext cx="9144000" cy="2576286"/>
          </a:xfrm>
          <a:prstGeom prst="rect">
            <a:avLst/>
          </a:prstGeom>
        </p:spPr>
      </p:pic>
      <p:pic>
        <p:nvPicPr>
          <p:cNvPr id="8" name="Image 7" descr="Une image contenant croquis, dessin, diagramme, maison&#10;&#10;Description générée automatiquement">
            <a:extLst>
              <a:ext uri="{FF2B5EF4-FFF2-40B4-BE49-F238E27FC236}">
                <a16:creationId xmlns:a16="http://schemas.microsoft.com/office/drawing/2014/main" id="{04DA291F-5B74-7C63-C3C3-7DD52C9251D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094635"/>
            <a:ext cx="9144000" cy="2588268"/>
          </a:xfrm>
          <a:prstGeom prst="rect">
            <a:avLst/>
          </a:prstGeom>
        </p:spPr>
      </p:pic>
      <p:pic>
        <p:nvPicPr>
          <p:cNvPr id="10" name="Image 9" descr="Une image contenant arbre, maison, bâtiment, plante&#10;&#10;Description générée automatiquement">
            <a:extLst>
              <a:ext uri="{FF2B5EF4-FFF2-40B4-BE49-F238E27FC236}">
                <a16:creationId xmlns:a16="http://schemas.microsoft.com/office/drawing/2014/main" id="{1804B37A-65E6-D2CC-5294-243E26F925F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532017" y="978909"/>
            <a:ext cx="5611983" cy="1569147"/>
          </a:xfrm>
          <a:prstGeom prst="rect">
            <a:avLst/>
          </a:prstGeom>
        </p:spPr>
      </p:pic>
    </p:spTree>
    <p:extLst>
      <p:ext uri="{BB962C8B-B14F-4D97-AF65-F5344CB8AC3E}">
        <p14:creationId xmlns:p14="http://schemas.microsoft.com/office/powerpoint/2010/main" val="687032659"/>
      </p:ext>
    </p:extLst>
  </p:cSld>
  <p:clrMapOvr>
    <a:overrideClrMapping bg1="lt1" tx1="dk1" bg2="lt2" tx2="dk2" accent1="accent1" accent2="accent2" accent3="accent3" accent4="accent4" accent5="accent5" accent6="accent6" hlink="hlink" folHlink="folHlink"/>
  </p:clrMapOvr>
</p:sld>
</file>

<file path=ppt/slides/slide10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itre 1">
            <a:extLst>
              <a:ext uri="{FF2B5EF4-FFF2-40B4-BE49-F238E27FC236}">
                <a16:creationId xmlns:a16="http://schemas.microsoft.com/office/drawing/2014/main" id="{D697008C-2A60-4586-DF02-45D27DFD223B}"/>
              </a:ext>
            </a:extLst>
          </p:cNvPr>
          <p:cNvSpPr txBox="1">
            <a:spLocks/>
          </p:cNvSpPr>
          <p:nvPr/>
        </p:nvSpPr>
        <p:spPr>
          <a:xfrm>
            <a:off x="283094" y="390707"/>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urbanisation demande permis plus-value avis SIETRA</a:t>
            </a:r>
            <a:endParaRPr lang="fr-FR" sz="2000" b="1">
              <a:solidFill>
                <a:srgbClr val="FF0000"/>
              </a:solidFill>
              <a:cs typeface="Calibri"/>
            </a:endParaRPr>
          </a:p>
        </p:txBody>
      </p:sp>
      <p:pic>
        <p:nvPicPr>
          <p:cNvPr id="6" name="Image 5" descr="Une image contenant carte, texte, atlas&#10;&#10;Description générée automatiquement">
            <a:extLst>
              <a:ext uri="{FF2B5EF4-FFF2-40B4-BE49-F238E27FC236}">
                <a16:creationId xmlns:a16="http://schemas.microsoft.com/office/drawing/2014/main" id="{BFAF0BED-369D-A621-0711-72624230373D}"/>
              </a:ext>
            </a:extLst>
          </p:cNvPr>
          <p:cNvPicPr>
            <a:picLocks noChangeAspect="1"/>
          </p:cNvPicPr>
          <p:nvPr/>
        </p:nvPicPr>
        <p:blipFill rotWithShape="1">
          <a:blip r:embed="rId4"/>
          <a:srcRect t="-3078" r="10448"/>
          <a:stretch/>
        </p:blipFill>
        <p:spPr>
          <a:xfrm>
            <a:off x="-256036" y="1714500"/>
            <a:ext cx="9409429" cy="5415332"/>
          </a:xfrm>
          <a:prstGeom prst="rect">
            <a:avLst/>
          </a:prstGeom>
        </p:spPr>
      </p:pic>
      <p:pic>
        <p:nvPicPr>
          <p:cNvPr id="8" name="Image 7" descr="Une image contenant texte, capture d’écran, nombre, Parallèle&#10;&#10;Description générée automatiquement">
            <a:extLst>
              <a:ext uri="{FF2B5EF4-FFF2-40B4-BE49-F238E27FC236}">
                <a16:creationId xmlns:a16="http://schemas.microsoft.com/office/drawing/2014/main" id="{057CDFB0-7D27-25D0-7BB3-B987DB378C0A}"/>
              </a:ext>
            </a:extLst>
          </p:cNvPr>
          <p:cNvPicPr>
            <a:picLocks noChangeAspect="1"/>
          </p:cNvPicPr>
          <p:nvPr/>
        </p:nvPicPr>
        <p:blipFill>
          <a:blip r:embed="rId5"/>
          <a:stretch>
            <a:fillRect/>
          </a:stretch>
        </p:blipFill>
        <p:spPr>
          <a:xfrm>
            <a:off x="2572863" y="784955"/>
            <a:ext cx="6696566" cy="3225765"/>
          </a:xfrm>
          <a:prstGeom prst="rect">
            <a:avLst/>
          </a:prstGeom>
        </p:spPr>
      </p:pic>
    </p:spTree>
    <p:extLst>
      <p:ext uri="{BB962C8B-B14F-4D97-AF65-F5344CB8AC3E}">
        <p14:creationId xmlns:p14="http://schemas.microsoft.com/office/powerpoint/2010/main" val="90571488"/>
      </p:ext>
    </p:extLst>
  </p:cSld>
  <p:clrMapOvr>
    <a:overrideClrMapping bg1="lt1" tx1="dk1" bg2="lt2" tx2="dk2" accent1="accent1" accent2="accent2" accent3="accent3" accent4="accent4" accent5="accent5" accent6="accent6" hlink="hlink" folHlink="folHlink"/>
  </p:clrMapOvr>
</p:sld>
</file>

<file path=ppt/slides/slide10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itre 1">
            <a:extLst>
              <a:ext uri="{FF2B5EF4-FFF2-40B4-BE49-F238E27FC236}">
                <a16:creationId xmlns:a16="http://schemas.microsoft.com/office/drawing/2014/main" id="{33F71D97-32C6-ADF9-F198-5017C4DD7B73}"/>
              </a:ext>
            </a:extLst>
          </p:cNvPr>
          <p:cNvSpPr txBox="1">
            <a:spLocks/>
          </p:cNvSpPr>
          <p:nvPr/>
        </p:nvSpPr>
        <p:spPr>
          <a:xfrm>
            <a:off x="283094" y="390707"/>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urbanisation demande permis plus-value avis SIETRA</a:t>
            </a:r>
            <a:endParaRPr lang="fr-FR" sz="2000" b="1">
              <a:solidFill>
                <a:srgbClr val="FF0000"/>
              </a:solidFill>
              <a:cs typeface="Calibri"/>
            </a:endParaRPr>
          </a:p>
        </p:txBody>
      </p:sp>
      <p:pic>
        <p:nvPicPr>
          <p:cNvPr id="6" name="Image 5" descr="Une image contenant carte, texte, atlas&#10;&#10;Description générée automatiquement">
            <a:extLst>
              <a:ext uri="{FF2B5EF4-FFF2-40B4-BE49-F238E27FC236}">
                <a16:creationId xmlns:a16="http://schemas.microsoft.com/office/drawing/2014/main" id="{88BC8952-81DC-396F-7456-D916086F7293}"/>
              </a:ext>
            </a:extLst>
          </p:cNvPr>
          <p:cNvPicPr>
            <a:picLocks noChangeAspect="1"/>
          </p:cNvPicPr>
          <p:nvPr/>
        </p:nvPicPr>
        <p:blipFill>
          <a:blip r:embed="rId4"/>
          <a:stretch>
            <a:fillRect/>
          </a:stretch>
        </p:blipFill>
        <p:spPr>
          <a:xfrm>
            <a:off x="0" y="978909"/>
            <a:ext cx="9144000" cy="4713890"/>
          </a:xfrm>
          <a:prstGeom prst="rect">
            <a:avLst/>
          </a:prstGeom>
        </p:spPr>
      </p:pic>
    </p:spTree>
    <p:extLst>
      <p:ext uri="{BB962C8B-B14F-4D97-AF65-F5344CB8AC3E}">
        <p14:creationId xmlns:p14="http://schemas.microsoft.com/office/powerpoint/2010/main" val="8476798"/>
      </p:ext>
    </p:extLst>
  </p:cSld>
  <p:clrMapOvr>
    <a:overrideClrMapping bg1="lt1" tx1="dk1" bg2="lt2" tx2="dk2" accent1="accent1" accent2="accent2" accent3="accent3" accent4="accent4" accent5="accent5" accent6="accent6" hlink="hlink" folHlink="folHlink"/>
  </p:clrMapOvr>
</p:sld>
</file>

<file path=ppt/slides/slide10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itre 1">
            <a:extLst>
              <a:ext uri="{FF2B5EF4-FFF2-40B4-BE49-F238E27FC236}">
                <a16:creationId xmlns:a16="http://schemas.microsoft.com/office/drawing/2014/main" id="{90C4B924-E97F-88C8-B35D-BC228414C72F}"/>
              </a:ext>
            </a:extLst>
          </p:cNvPr>
          <p:cNvSpPr txBox="1">
            <a:spLocks/>
          </p:cNvSpPr>
          <p:nvPr/>
        </p:nvSpPr>
        <p:spPr>
          <a:xfrm>
            <a:off x="283094" y="390707"/>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urbanisation demande permis plus-value avis SIETRA</a:t>
            </a:r>
            <a:endParaRPr lang="fr-FR" sz="2000" b="1">
              <a:solidFill>
                <a:srgbClr val="FF0000"/>
              </a:solidFill>
              <a:cs typeface="Calibri"/>
            </a:endParaRPr>
          </a:p>
        </p:txBody>
      </p:sp>
      <p:pic>
        <p:nvPicPr>
          <p:cNvPr id="6" name="Image 5" descr="Une image contenant plante, texte, plein air, maison&#10;&#10;Description générée automatiquement">
            <a:extLst>
              <a:ext uri="{FF2B5EF4-FFF2-40B4-BE49-F238E27FC236}">
                <a16:creationId xmlns:a16="http://schemas.microsoft.com/office/drawing/2014/main" id="{7A98780E-5873-2950-6C39-4573B780605A}"/>
              </a:ext>
            </a:extLst>
          </p:cNvPr>
          <p:cNvPicPr>
            <a:picLocks noChangeAspect="1"/>
          </p:cNvPicPr>
          <p:nvPr/>
        </p:nvPicPr>
        <p:blipFill>
          <a:blip r:embed="rId4"/>
          <a:stretch>
            <a:fillRect/>
          </a:stretch>
        </p:blipFill>
        <p:spPr>
          <a:xfrm>
            <a:off x="1281113" y="938213"/>
            <a:ext cx="6581775" cy="4981575"/>
          </a:xfrm>
          <a:prstGeom prst="rect">
            <a:avLst/>
          </a:prstGeom>
        </p:spPr>
      </p:pic>
    </p:spTree>
    <p:extLst>
      <p:ext uri="{BB962C8B-B14F-4D97-AF65-F5344CB8AC3E}">
        <p14:creationId xmlns:p14="http://schemas.microsoft.com/office/powerpoint/2010/main" val="2413097310"/>
      </p:ext>
    </p:extLst>
  </p:cSld>
  <p:clrMapOvr>
    <a:overrideClrMapping bg1="lt1" tx1="dk1" bg2="lt2" tx2="dk2" accent1="accent1" accent2="accent2" accent3="accent3" accent4="accent4" accent5="accent5" accent6="accent6" hlink="hlink" folHlink="folHlink"/>
  </p:clrMapOvr>
</p:sld>
</file>

<file path=ppt/slides/slide1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3" name="Connecteur droit avec flèche 2">
            <a:extLst>
              <a:ext uri="{FF2B5EF4-FFF2-40B4-BE49-F238E27FC236}">
                <a16:creationId xmlns:a16="http://schemas.microsoft.com/office/drawing/2014/main" id="{E75331D5-6D11-765E-1EF7-AB90FB671DA7}"/>
              </a:ext>
            </a:extLst>
          </p:cNvPr>
          <p:cNvCxnSpPr>
            <a:cxnSpLocks/>
          </p:cNvCxnSpPr>
          <p:nvPr/>
        </p:nvCxnSpPr>
        <p:spPr>
          <a:xfrm>
            <a:off x="2360412" y="2662606"/>
            <a:ext cx="405880" cy="734555"/>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6" name="Connecteur droit avec flèche 5">
            <a:extLst>
              <a:ext uri="{FF2B5EF4-FFF2-40B4-BE49-F238E27FC236}">
                <a16:creationId xmlns:a16="http://schemas.microsoft.com/office/drawing/2014/main" id="{D2FE7476-2F77-1880-8CD8-413083227CEB}"/>
              </a:ext>
            </a:extLst>
          </p:cNvPr>
          <p:cNvCxnSpPr>
            <a:cxnSpLocks/>
          </p:cNvCxnSpPr>
          <p:nvPr/>
        </p:nvCxnSpPr>
        <p:spPr>
          <a:xfrm flipH="1">
            <a:off x="1972870" y="5029983"/>
            <a:ext cx="10737" cy="536555"/>
          </a:xfrm>
          <a:prstGeom prst="straightConnector1">
            <a:avLst/>
          </a:prstGeom>
          <a:ln w="38100">
            <a:headEnd type="triangle" w="lg" len="lg"/>
            <a:tailEnd type="triangle" w="lg" len="lg"/>
          </a:ln>
        </p:spPr>
        <p:style>
          <a:lnRef idx="1">
            <a:schemeClr val="accent6"/>
          </a:lnRef>
          <a:fillRef idx="0">
            <a:schemeClr val="accent6"/>
          </a:fillRef>
          <a:effectRef idx="0">
            <a:schemeClr val="accent6"/>
          </a:effectRef>
          <a:fontRef idx="minor">
            <a:schemeClr val="tx1"/>
          </a:fontRef>
        </p:style>
      </p:cxnSp>
      <p:cxnSp>
        <p:nvCxnSpPr>
          <p:cNvPr id="8" name="Connecteur droit avec flèche 7">
            <a:extLst>
              <a:ext uri="{FF2B5EF4-FFF2-40B4-BE49-F238E27FC236}">
                <a16:creationId xmlns:a16="http://schemas.microsoft.com/office/drawing/2014/main" id="{50C501C7-DC14-EFA4-0D29-764D7A16BAA4}"/>
              </a:ext>
            </a:extLst>
          </p:cNvPr>
          <p:cNvCxnSpPr>
            <a:cxnSpLocks/>
          </p:cNvCxnSpPr>
          <p:nvPr/>
        </p:nvCxnSpPr>
        <p:spPr>
          <a:xfrm flipH="1" flipV="1">
            <a:off x="7916915" y="2753406"/>
            <a:ext cx="62918" cy="1581130"/>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sp>
        <p:nvSpPr>
          <p:cNvPr id="10" name="Titre 1">
            <a:extLst>
              <a:ext uri="{FF2B5EF4-FFF2-40B4-BE49-F238E27FC236}">
                <a16:creationId xmlns:a16="http://schemas.microsoft.com/office/drawing/2014/main" id="{45D7D443-99A5-6C34-4066-9A5AB3FA4294}"/>
              </a:ext>
            </a:extLst>
          </p:cNvPr>
          <p:cNvSpPr txBox="1">
            <a:spLocks/>
          </p:cNvSpPr>
          <p:nvPr/>
        </p:nvSpPr>
        <p:spPr>
          <a:xfrm>
            <a:off x="240768" y="370332"/>
            <a:ext cx="8054715" cy="696627"/>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dirty="0">
                <a:sym typeface="Wingdings" panose="05000000000000000000" pitchFamily="2" charset="2"/>
              </a:rPr>
              <a:t> </a:t>
            </a:r>
            <a:r>
              <a:rPr lang="fr-FR" sz="2000" b="1" dirty="0"/>
              <a:t>Cas concrets : pollution de l’eau entrainant un impact de la qualité de l’eau voir une mortalité piscicole</a:t>
            </a:r>
          </a:p>
        </p:txBody>
      </p:sp>
      <p:sp>
        <p:nvSpPr>
          <p:cNvPr id="12" name="ZoneTexte 11">
            <a:extLst>
              <a:ext uri="{FF2B5EF4-FFF2-40B4-BE49-F238E27FC236}">
                <a16:creationId xmlns:a16="http://schemas.microsoft.com/office/drawing/2014/main" id="{65E24D96-0D6D-886C-69F4-5DEFD8D1D5A6}"/>
              </a:ext>
            </a:extLst>
          </p:cNvPr>
          <p:cNvSpPr txBox="1"/>
          <p:nvPr/>
        </p:nvSpPr>
        <p:spPr>
          <a:xfrm>
            <a:off x="2121173" y="3512620"/>
            <a:ext cx="1394692"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sz="1600"/>
              <a:t>Commune</a:t>
            </a:r>
          </a:p>
        </p:txBody>
      </p:sp>
      <p:sp>
        <p:nvSpPr>
          <p:cNvPr id="14" name="ZoneTexte 13">
            <a:extLst>
              <a:ext uri="{FF2B5EF4-FFF2-40B4-BE49-F238E27FC236}">
                <a16:creationId xmlns:a16="http://schemas.microsoft.com/office/drawing/2014/main" id="{4B32B6D9-60B7-6AD1-2CEE-A96D4BB53D23}"/>
              </a:ext>
            </a:extLst>
          </p:cNvPr>
          <p:cNvSpPr txBox="1"/>
          <p:nvPr/>
        </p:nvSpPr>
        <p:spPr>
          <a:xfrm>
            <a:off x="1281777" y="4724979"/>
            <a:ext cx="1260140"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SIETRA</a:t>
            </a:r>
          </a:p>
        </p:txBody>
      </p:sp>
      <p:sp>
        <p:nvSpPr>
          <p:cNvPr id="16" name="ZoneTexte 15">
            <a:extLst>
              <a:ext uri="{FF2B5EF4-FFF2-40B4-BE49-F238E27FC236}">
                <a16:creationId xmlns:a16="http://schemas.microsoft.com/office/drawing/2014/main" id="{3A424B62-5511-51C7-ED0F-37BB57382770}"/>
              </a:ext>
            </a:extLst>
          </p:cNvPr>
          <p:cNvSpPr txBox="1"/>
          <p:nvPr/>
        </p:nvSpPr>
        <p:spPr>
          <a:xfrm>
            <a:off x="1022401" y="2299812"/>
            <a:ext cx="1803061"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Riverains</a:t>
            </a:r>
          </a:p>
        </p:txBody>
      </p:sp>
      <p:sp>
        <p:nvSpPr>
          <p:cNvPr id="18" name="ZoneTexte 17">
            <a:extLst>
              <a:ext uri="{FF2B5EF4-FFF2-40B4-BE49-F238E27FC236}">
                <a16:creationId xmlns:a16="http://schemas.microsoft.com/office/drawing/2014/main" id="{7B59490D-B825-ACA7-ACE7-18D572F6DB42}"/>
              </a:ext>
            </a:extLst>
          </p:cNvPr>
          <p:cNvSpPr txBox="1"/>
          <p:nvPr/>
        </p:nvSpPr>
        <p:spPr>
          <a:xfrm>
            <a:off x="447708" y="3393942"/>
            <a:ext cx="1439017" cy="584775"/>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sz="1600"/>
              <a:t>Communauté de communes</a:t>
            </a:r>
          </a:p>
        </p:txBody>
      </p:sp>
      <p:pic>
        <p:nvPicPr>
          <p:cNvPr id="20" name="Image 19" descr="Une image contenant eau, plein air, poisson, sol&#10;&#10;Description générée automatiquement">
            <a:extLst>
              <a:ext uri="{FF2B5EF4-FFF2-40B4-BE49-F238E27FC236}">
                <a16:creationId xmlns:a16="http://schemas.microsoft.com/office/drawing/2014/main" id="{727B2406-731D-1E9C-3B60-F3F6672F9D9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80112" y="1210320"/>
            <a:ext cx="3192892" cy="1552100"/>
          </a:xfrm>
          <a:prstGeom prst="rect">
            <a:avLst/>
          </a:prstGeom>
        </p:spPr>
      </p:pic>
      <p:pic>
        <p:nvPicPr>
          <p:cNvPr id="22" name="Image 21" descr="Une image contenant plein air, plante&#10;&#10;Description générée automatiquement">
            <a:extLst>
              <a:ext uri="{FF2B5EF4-FFF2-40B4-BE49-F238E27FC236}">
                <a16:creationId xmlns:a16="http://schemas.microsoft.com/office/drawing/2014/main" id="{0426EBDF-2DA5-1863-627A-58F9F87A958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4599439" y="1409302"/>
            <a:ext cx="1591852" cy="1193889"/>
          </a:xfrm>
          <a:prstGeom prst="rect">
            <a:avLst/>
          </a:prstGeom>
        </p:spPr>
      </p:pic>
      <p:sp>
        <p:nvSpPr>
          <p:cNvPr id="24" name="ZoneTexte 23">
            <a:extLst>
              <a:ext uri="{FF2B5EF4-FFF2-40B4-BE49-F238E27FC236}">
                <a16:creationId xmlns:a16="http://schemas.microsoft.com/office/drawing/2014/main" id="{9A2CC735-5EC0-F67F-1372-5A000153C3DF}"/>
              </a:ext>
            </a:extLst>
          </p:cNvPr>
          <p:cNvSpPr txBox="1"/>
          <p:nvPr/>
        </p:nvSpPr>
        <p:spPr>
          <a:xfrm>
            <a:off x="1188561" y="5566538"/>
            <a:ext cx="1568617"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FDAAPPMA33</a:t>
            </a:r>
          </a:p>
        </p:txBody>
      </p:sp>
      <p:cxnSp>
        <p:nvCxnSpPr>
          <p:cNvPr id="26" name="Connecteur droit avec flèche 25">
            <a:extLst>
              <a:ext uri="{FF2B5EF4-FFF2-40B4-BE49-F238E27FC236}">
                <a16:creationId xmlns:a16="http://schemas.microsoft.com/office/drawing/2014/main" id="{3A00054A-952B-99A5-8D51-42CCE297EABB}"/>
              </a:ext>
            </a:extLst>
          </p:cNvPr>
          <p:cNvCxnSpPr>
            <a:cxnSpLocks/>
          </p:cNvCxnSpPr>
          <p:nvPr/>
        </p:nvCxnSpPr>
        <p:spPr>
          <a:xfrm flipV="1">
            <a:off x="6121171" y="2753406"/>
            <a:ext cx="0" cy="928491"/>
          </a:xfrm>
          <a:prstGeom prst="straightConnector1">
            <a:avLst/>
          </a:prstGeom>
          <a:ln w="38100">
            <a:tailEnd type="triangle" w="lg" len="lg"/>
          </a:ln>
        </p:spPr>
        <p:style>
          <a:lnRef idx="1">
            <a:schemeClr val="accent5"/>
          </a:lnRef>
          <a:fillRef idx="0">
            <a:schemeClr val="accent5"/>
          </a:fillRef>
          <a:effectRef idx="0">
            <a:schemeClr val="accent5"/>
          </a:effectRef>
          <a:fontRef idx="minor">
            <a:schemeClr val="tx1"/>
          </a:fontRef>
        </p:style>
      </p:cxnSp>
      <p:sp>
        <p:nvSpPr>
          <p:cNvPr id="28" name="ZoneTexte 27">
            <a:extLst>
              <a:ext uri="{FF2B5EF4-FFF2-40B4-BE49-F238E27FC236}">
                <a16:creationId xmlns:a16="http://schemas.microsoft.com/office/drawing/2014/main" id="{1994FFEC-C90B-C825-3074-6C8C39FAE388}"/>
              </a:ext>
            </a:extLst>
          </p:cNvPr>
          <p:cNvSpPr txBox="1"/>
          <p:nvPr/>
        </p:nvSpPr>
        <p:spPr>
          <a:xfrm>
            <a:off x="5349505" y="3039389"/>
            <a:ext cx="1630560" cy="307777"/>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fr-FR" sz="1400" b="1" i="1"/>
              <a:t>Constat</a:t>
            </a:r>
          </a:p>
        </p:txBody>
      </p:sp>
      <p:cxnSp>
        <p:nvCxnSpPr>
          <p:cNvPr id="30" name="Connecteur droit avec flèche 29">
            <a:extLst>
              <a:ext uri="{FF2B5EF4-FFF2-40B4-BE49-F238E27FC236}">
                <a16:creationId xmlns:a16="http://schemas.microsoft.com/office/drawing/2014/main" id="{8D731204-2B95-C0BC-01A3-FF8CE7EA89B1}"/>
              </a:ext>
            </a:extLst>
          </p:cNvPr>
          <p:cNvCxnSpPr>
            <a:cxnSpLocks/>
          </p:cNvCxnSpPr>
          <p:nvPr/>
        </p:nvCxnSpPr>
        <p:spPr>
          <a:xfrm flipH="1">
            <a:off x="1173717" y="2662606"/>
            <a:ext cx="461564" cy="740384"/>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32" name="Connecteur droit avec flèche 31">
            <a:extLst>
              <a:ext uri="{FF2B5EF4-FFF2-40B4-BE49-F238E27FC236}">
                <a16:creationId xmlns:a16="http://schemas.microsoft.com/office/drawing/2014/main" id="{069B90B7-0A98-D731-B87A-8E2A46C5F811}"/>
              </a:ext>
            </a:extLst>
          </p:cNvPr>
          <p:cNvCxnSpPr>
            <a:cxnSpLocks/>
          </p:cNvCxnSpPr>
          <p:nvPr/>
        </p:nvCxnSpPr>
        <p:spPr>
          <a:xfrm>
            <a:off x="1635281" y="3990424"/>
            <a:ext cx="276566" cy="734555"/>
          </a:xfrm>
          <a:prstGeom prst="straightConnector1">
            <a:avLst/>
          </a:prstGeom>
          <a:ln w="38100">
            <a:headEnd type="triangle" w="lg" len="lg"/>
            <a:tailEnd type="triangle" w="lg" len="lg"/>
          </a:ln>
        </p:spPr>
        <p:style>
          <a:lnRef idx="1">
            <a:schemeClr val="accent6"/>
          </a:lnRef>
          <a:fillRef idx="0">
            <a:schemeClr val="accent6"/>
          </a:fillRef>
          <a:effectRef idx="0">
            <a:schemeClr val="accent6"/>
          </a:effectRef>
          <a:fontRef idx="minor">
            <a:schemeClr val="tx1"/>
          </a:fontRef>
        </p:style>
      </p:cxnSp>
      <p:cxnSp>
        <p:nvCxnSpPr>
          <p:cNvPr id="34" name="Connecteur droit avec flèche 33">
            <a:extLst>
              <a:ext uri="{FF2B5EF4-FFF2-40B4-BE49-F238E27FC236}">
                <a16:creationId xmlns:a16="http://schemas.microsoft.com/office/drawing/2014/main" id="{E36ECD3D-5020-16DD-6FE7-20B3841D4C2B}"/>
              </a:ext>
            </a:extLst>
          </p:cNvPr>
          <p:cNvCxnSpPr>
            <a:cxnSpLocks/>
          </p:cNvCxnSpPr>
          <p:nvPr/>
        </p:nvCxnSpPr>
        <p:spPr>
          <a:xfrm flipH="1">
            <a:off x="2104951" y="3990424"/>
            <a:ext cx="160400" cy="734555"/>
          </a:xfrm>
          <a:prstGeom prst="straightConnector1">
            <a:avLst/>
          </a:prstGeom>
          <a:ln w="38100">
            <a:headEnd type="triangle" w="lg" len="lg"/>
            <a:tailEnd type="triangle" w="lg" len="lg"/>
          </a:ln>
        </p:spPr>
        <p:style>
          <a:lnRef idx="1">
            <a:schemeClr val="accent6"/>
          </a:lnRef>
          <a:fillRef idx="0">
            <a:schemeClr val="accent6"/>
          </a:fillRef>
          <a:effectRef idx="0">
            <a:schemeClr val="accent6"/>
          </a:effectRef>
          <a:fontRef idx="minor">
            <a:schemeClr val="tx1"/>
          </a:fontRef>
        </p:style>
      </p:cxnSp>
      <p:sp>
        <p:nvSpPr>
          <p:cNvPr id="36" name="ZoneTexte 35">
            <a:extLst>
              <a:ext uri="{FF2B5EF4-FFF2-40B4-BE49-F238E27FC236}">
                <a16:creationId xmlns:a16="http://schemas.microsoft.com/office/drawing/2014/main" id="{722673C2-78B9-A4F3-BFDF-6B556E90E99B}"/>
              </a:ext>
            </a:extLst>
          </p:cNvPr>
          <p:cNvSpPr txBox="1"/>
          <p:nvPr/>
        </p:nvSpPr>
        <p:spPr>
          <a:xfrm>
            <a:off x="1026110" y="4185364"/>
            <a:ext cx="1803061" cy="307777"/>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400" b="1"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Relais d’information</a:t>
            </a:r>
          </a:p>
        </p:txBody>
      </p:sp>
      <p:cxnSp>
        <p:nvCxnSpPr>
          <p:cNvPr id="38" name="Connecteur droit avec flèche 37">
            <a:extLst>
              <a:ext uri="{FF2B5EF4-FFF2-40B4-BE49-F238E27FC236}">
                <a16:creationId xmlns:a16="http://schemas.microsoft.com/office/drawing/2014/main" id="{D17E49A5-8D5D-90B3-1E23-EC0D40CF1BA5}"/>
              </a:ext>
            </a:extLst>
          </p:cNvPr>
          <p:cNvCxnSpPr>
            <a:cxnSpLocks/>
          </p:cNvCxnSpPr>
          <p:nvPr/>
        </p:nvCxnSpPr>
        <p:spPr>
          <a:xfrm flipV="1">
            <a:off x="2541917" y="4185364"/>
            <a:ext cx="2646286" cy="708892"/>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40" name="Connecteur droit avec flèche 39">
            <a:extLst>
              <a:ext uri="{FF2B5EF4-FFF2-40B4-BE49-F238E27FC236}">
                <a16:creationId xmlns:a16="http://schemas.microsoft.com/office/drawing/2014/main" id="{AA9E9265-0145-1DC4-0DE7-CCCD8F00E94C}"/>
              </a:ext>
            </a:extLst>
          </p:cNvPr>
          <p:cNvCxnSpPr>
            <a:cxnSpLocks/>
          </p:cNvCxnSpPr>
          <p:nvPr/>
        </p:nvCxnSpPr>
        <p:spPr>
          <a:xfrm>
            <a:off x="3515865" y="3681897"/>
            <a:ext cx="1691143" cy="253196"/>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42" name="ZoneTexte 41">
            <a:extLst>
              <a:ext uri="{FF2B5EF4-FFF2-40B4-BE49-F238E27FC236}">
                <a16:creationId xmlns:a16="http://schemas.microsoft.com/office/drawing/2014/main" id="{23B494DD-53CD-49F1-35FD-8595E9B03672}"/>
              </a:ext>
            </a:extLst>
          </p:cNvPr>
          <p:cNvSpPr txBox="1"/>
          <p:nvPr/>
        </p:nvSpPr>
        <p:spPr>
          <a:xfrm>
            <a:off x="3570953" y="3492192"/>
            <a:ext cx="1394691" cy="1169551"/>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400" b="1"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Rôle d’information</a:t>
            </a:r>
          </a:p>
          <a:p>
            <a:r>
              <a:rPr lang="fr-FR"/>
              <a:t>et définir qui prévient la police de l’eau</a:t>
            </a:r>
          </a:p>
        </p:txBody>
      </p:sp>
      <p:sp>
        <p:nvSpPr>
          <p:cNvPr id="44" name="Accolade ouvrante 43">
            <a:extLst>
              <a:ext uri="{FF2B5EF4-FFF2-40B4-BE49-F238E27FC236}">
                <a16:creationId xmlns:a16="http://schemas.microsoft.com/office/drawing/2014/main" id="{CAC14A65-21C1-1D08-12B2-26247DEA5BFE}"/>
              </a:ext>
            </a:extLst>
          </p:cNvPr>
          <p:cNvSpPr/>
          <p:nvPr/>
        </p:nvSpPr>
        <p:spPr>
          <a:xfrm>
            <a:off x="5159744" y="2923117"/>
            <a:ext cx="144843" cy="2307700"/>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fr-FR"/>
          </a:p>
        </p:txBody>
      </p:sp>
      <p:sp>
        <p:nvSpPr>
          <p:cNvPr id="46" name="ZoneTexte 45">
            <a:extLst>
              <a:ext uri="{FF2B5EF4-FFF2-40B4-BE49-F238E27FC236}">
                <a16:creationId xmlns:a16="http://schemas.microsoft.com/office/drawing/2014/main" id="{C40AB649-CC68-1169-60D0-A3A0D0459D5C}"/>
              </a:ext>
            </a:extLst>
          </p:cNvPr>
          <p:cNvSpPr txBox="1"/>
          <p:nvPr/>
        </p:nvSpPr>
        <p:spPr>
          <a:xfrm>
            <a:off x="5352127" y="3622778"/>
            <a:ext cx="1634382" cy="1323439"/>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sz="1600"/>
              <a:t>Police de l’eau </a:t>
            </a:r>
            <a:br>
              <a:rPr lang="fr-FR" sz="1600"/>
            </a:br>
            <a:r>
              <a:rPr lang="fr-FR" sz="1600"/>
              <a:t>(DDTM + OFB voir police nationale ou gendarmerie)</a:t>
            </a:r>
          </a:p>
        </p:txBody>
      </p:sp>
      <p:sp>
        <p:nvSpPr>
          <p:cNvPr id="48" name="ZoneTexte 47">
            <a:extLst>
              <a:ext uri="{FF2B5EF4-FFF2-40B4-BE49-F238E27FC236}">
                <a16:creationId xmlns:a16="http://schemas.microsoft.com/office/drawing/2014/main" id="{9AB6DFB9-5FB9-7B93-02AF-EE86AD5CA759}"/>
              </a:ext>
            </a:extLst>
          </p:cNvPr>
          <p:cNvSpPr txBox="1"/>
          <p:nvPr/>
        </p:nvSpPr>
        <p:spPr>
          <a:xfrm>
            <a:off x="3366349" y="4724979"/>
            <a:ext cx="1972515" cy="1754326"/>
          </a:xfrm>
          <a:prstGeom prst="rect">
            <a:avLst/>
          </a:prstGeom>
          <a:noFill/>
        </p:spPr>
        <p:txBody>
          <a:bodyPr wrap="square">
            <a:spAutoFit/>
          </a:bodyPr>
          <a:lstStyle/>
          <a:p>
            <a:r>
              <a:rPr lang="fr-FR" sz="1200"/>
              <a:t>A renseigner:</a:t>
            </a:r>
          </a:p>
          <a:p>
            <a:r>
              <a:rPr lang="fr-FR" sz="1200"/>
              <a:t>● Type de signalement </a:t>
            </a:r>
          </a:p>
          <a:p>
            <a:r>
              <a:rPr lang="fr-FR" sz="1200"/>
              <a:t>● Date de la constatation </a:t>
            </a:r>
          </a:p>
          <a:p>
            <a:r>
              <a:rPr lang="fr-FR" sz="1200"/>
              <a:t>● Lieu précis </a:t>
            </a:r>
          </a:p>
          <a:p>
            <a:r>
              <a:rPr lang="fr-FR" sz="1200"/>
              <a:t>● Photographie et tous les éléments permettant de bien comprendre la situation</a:t>
            </a:r>
          </a:p>
          <a:p>
            <a:r>
              <a:rPr lang="fr-FR" sz="1200"/>
              <a:t>● Identité du contrevenant </a:t>
            </a:r>
          </a:p>
          <a:p>
            <a:r>
              <a:rPr lang="fr-FR" sz="1200"/>
              <a:t>● Contact sur place</a:t>
            </a:r>
          </a:p>
        </p:txBody>
      </p:sp>
      <p:sp>
        <p:nvSpPr>
          <p:cNvPr id="50" name="ZoneTexte 49">
            <a:extLst>
              <a:ext uri="{FF2B5EF4-FFF2-40B4-BE49-F238E27FC236}">
                <a16:creationId xmlns:a16="http://schemas.microsoft.com/office/drawing/2014/main" id="{2A7D54B8-0374-275C-EE90-6D9EC593E846}"/>
              </a:ext>
            </a:extLst>
          </p:cNvPr>
          <p:cNvSpPr txBox="1"/>
          <p:nvPr/>
        </p:nvSpPr>
        <p:spPr>
          <a:xfrm>
            <a:off x="7164415" y="4334536"/>
            <a:ext cx="1630835"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SDIS</a:t>
            </a:r>
          </a:p>
        </p:txBody>
      </p:sp>
      <p:sp>
        <p:nvSpPr>
          <p:cNvPr id="52" name="ZoneTexte 51">
            <a:extLst>
              <a:ext uri="{FF2B5EF4-FFF2-40B4-BE49-F238E27FC236}">
                <a16:creationId xmlns:a16="http://schemas.microsoft.com/office/drawing/2014/main" id="{58DFEB2D-7DFC-7904-8D6A-CE5D52F3A021}"/>
              </a:ext>
            </a:extLst>
          </p:cNvPr>
          <p:cNvSpPr txBox="1"/>
          <p:nvPr/>
        </p:nvSpPr>
        <p:spPr>
          <a:xfrm>
            <a:off x="7110587" y="3022966"/>
            <a:ext cx="1692527" cy="1169551"/>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rtlCol="0">
            <a:spAutoFit/>
          </a:bodyPr>
          <a:lstStyle>
            <a:defPPr>
              <a:defRPr lang="fr-FR"/>
            </a:defPPr>
            <a:lvl1pPr algn="ctr">
              <a:defRPr sz="1600" b="1"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400"/>
              <a:t>Mesures</a:t>
            </a:r>
          </a:p>
          <a:p>
            <a:r>
              <a:rPr lang="fr-FR" sz="1400"/>
              <a:t>d’urgence pour limiter si possible, la propagation de la pollution</a:t>
            </a:r>
          </a:p>
        </p:txBody>
      </p:sp>
    </p:spTree>
    <p:extLst>
      <p:ext uri="{BB962C8B-B14F-4D97-AF65-F5344CB8AC3E}">
        <p14:creationId xmlns:p14="http://schemas.microsoft.com/office/powerpoint/2010/main" val="4127554351"/>
      </p:ext>
    </p:extLst>
  </p:cSld>
  <p:clrMapOvr>
    <a:overrideClrMapping bg1="lt1" tx1="dk1" bg2="lt2" tx2="dk2" accent1="accent1" accent2="accent2" accent3="accent3" accent4="accent4" accent5="accent5" accent6="accent6" hlink="hlink" folHlink="folHlink"/>
  </p:clrMapOvr>
</p:sld>
</file>

<file path=ppt/slides/slide1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3" name="Connecteur droit avec flèche 2">
            <a:extLst>
              <a:ext uri="{FF2B5EF4-FFF2-40B4-BE49-F238E27FC236}">
                <a16:creationId xmlns:a16="http://schemas.microsoft.com/office/drawing/2014/main" id="{E75331D5-6D11-765E-1EF7-AB90FB671DA7}"/>
              </a:ext>
            </a:extLst>
          </p:cNvPr>
          <p:cNvCxnSpPr>
            <a:cxnSpLocks/>
          </p:cNvCxnSpPr>
          <p:nvPr/>
        </p:nvCxnSpPr>
        <p:spPr>
          <a:xfrm>
            <a:off x="2360412" y="2662606"/>
            <a:ext cx="405880" cy="734555"/>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6" name="Connecteur droit avec flèche 5">
            <a:extLst>
              <a:ext uri="{FF2B5EF4-FFF2-40B4-BE49-F238E27FC236}">
                <a16:creationId xmlns:a16="http://schemas.microsoft.com/office/drawing/2014/main" id="{D2FE7476-2F77-1880-8CD8-413083227CEB}"/>
              </a:ext>
            </a:extLst>
          </p:cNvPr>
          <p:cNvCxnSpPr>
            <a:cxnSpLocks/>
          </p:cNvCxnSpPr>
          <p:nvPr/>
        </p:nvCxnSpPr>
        <p:spPr>
          <a:xfrm flipH="1">
            <a:off x="1972870" y="5029983"/>
            <a:ext cx="10737" cy="536555"/>
          </a:xfrm>
          <a:prstGeom prst="straightConnector1">
            <a:avLst/>
          </a:prstGeom>
          <a:ln w="38100">
            <a:headEnd type="triangle" w="lg" len="lg"/>
            <a:tailEnd type="triangle" w="lg" len="lg"/>
          </a:ln>
        </p:spPr>
        <p:style>
          <a:lnRef idx="1">
            <a:schemeClr val="accent6"/>
          </a:lnRef>
          <a:fillRef idx="0">
            <a:schemeClr val="accent6"/>
          </a:fillRef>
          <a:effectRef idx="0">
            <a:schemeClr val="accent6"/>
          </a:effectRef>
          <a:fontRef idx="minor">
            <a:schemeClr val="tx1"/>
          </a:fontRef>
        </p:style>
      </p:cxnSp>
      <p:sp>
        <p:nvSpPr>
          <p:cNvPr id="12" name="ZoneTexte 11">
            <a:extLst>
              <a:ext uri="{FF2B5EF4-FFF2-40B4-BE49-F238E27FC236}">
                <a16:creationId xmlns:a16="http://schemas.microsoft.com/office/drawing/2014/main" id="{65E24D96-0D6D-886C-69F4-5DEFD8D1D5A6}"/>
              </a:ext>
            </a:extLst>
          </p:cNvPr>
          <p:cNvSpPr txBox="1"/>
          <p:nvPr/>
        </p:nvSpPr>
        <p:spPr>
          <a:xfrm>
            <a:off x="2121173" y="3512620"/>
            <a:ext cx="1394692"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sz="1600"/>
              <a:t>Commune</a:t>
            </a:r>
          </a:p>
        </p:txBody>
      </p:sp>
      <p:sp>
        <p:nvSpPr>
          <p:cNvPr id="14" name="ZoneTexte 13">
            <a:extLst>
              <a:ext uri="{FF2B5EF4-FFF2-40B4-BE49-F238E27FC236}">
                <a16:creationId xmlns:a16="http://schemas.microsoft.com/office/drawing/2014/main" id="{4B32B6D9-60B7-6AD1-2CEE-A96D4BB53D23}"/>
              </a:ext>
            </a:extLst>
          </p:cNvPr>
          <p:cNvSpPr txBox="1"/>
          <p:nvPr/>
        </p:nvSpPr>
        <p:spPr>
          <a:xfrm>
            <a:off x="1281777" y="4724979"/>
            <a:ext cx="1260140"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SIETRA</a:t>
            </a:r>
          </a:p>
        </p:txBody>
      </p:sp>
      <p:sp>
        <p:nvSpPr>
          <p:cNvPr id="16" name="ZoneTexte 15">
            <a:extLst>
              <a:ext uri="{FF2B5EF4-FFF2-40B4-BE49-F238E27FC236}">
                <a16:creationId xmlns:a16="http://schemas.microsoft.com/office/drawing/2014/main" id="{3A424B62-5511-51C7-ED0F-37BB57382770}"/>
              </a:ext>
            </a:extLst>
          </p:cNvPr>
          <p:cNvSpPr txBox="1"/>
          <p:nvPr/>
        </p:nvSpPr>
        <p:spPr>
          <a:xfrm>
            <a:off x="1022401" y="2299812"/>
            <a:ext cx="1803061"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Riverains</a:t>
            </a:r>
          </a:p>
        </p:txBody>
      </p:sp>
      <p:sp>
        <p:nvSpPr>
          <p:cNvPr id="18" name="ZoneTexte 17">
            <a:extLst>
              <a:ext uri="{FF2B5EF4-FFF2-40B4-BE49-F238E27FC236}">
                <a16:creationId xmlns:a16="http://schemas.microsoft.com/office/drawing/2014/main" id="{7B59490D-B825-ACA7-ACE7-18D572F6DB42}"/>
              </a:ext>
            </a:extLst>
          </p:cNvPr>
          <p:cNvSpPr txBox="1"/>
          <p:nvPr/>
        </p:nvSpPr>
        <p:spPr>
          <a:xfrm>
            <a:off x="447708" y="3393942"/>
            <a:ext cx="1439017" cy="584775"/>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fr-FR" sz="1600"/>
              <a:t>Communauté de communes</a:t>
            </a:r>
          </a:p>
        </p:txBody>
      </p:sp>
      <p:sp>
        <p:nvSpPr>
          <p:cNvPr id="24" name="ZoneTexte 23">
            <a:extLst>
              <a:ext uri="{FF2B5EF4-FFF2-40B4-BE49-F238E27FC236}">
                <a16:creationId xmlns:a16="http://schemas.microsoft.com/office/drawing/2014/main" id="{9A2CC735-5EC0-F67F-1372-5A000153C3DF}"/>
              </a:ext>
            </a:extLst>
          </p:cNvPr>
          <p:cNvSpPr txBox="1"/>
          <p:nvPr/>
        </p:nvSpPr>
        <p:spPr>
          <a:xfrm>
            <a:off x="1188561" y="5566538"/>
            <a:ext cx="1568617"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FDAAPPMA33</a:t>
            </a:r>
          </a:p>
        </p:txBody>
      </p:sp>
      <p:cxnSp>
        <p:nvCxnSpPr>
          <p:cNvPr id="30" name="Connecteur droit avec flèche 29">
            <a:extLst>
              <a:ext uri="{FF2B5EF4-FFF2-40B4-BE49-F238E27FC236}">
                <a16:creationId xmlns:a16="http://schemas.microsoft.com/office/drawing/2014/main" id="{8D731204-2B95-C0BC-01A3-FF8CE7EA89B1}"/>
              </a:ext>
            </a:extLst>
          </p:cNvPr>
          <p:cNvCxnSpPr>
            <a:cxnSpLocks/>
          </p:cNvCxnSpPr>
          <p:nvPr/>
        </p:nvCxnSpPr>
        <p:spPr>
          <a:xfrm flipH="1">
            <a:off x="1173717" y="2662606"/>
            <a:ext cx="461564" cy="740384"/>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32" name="Connecteur droit avec flèche 31">
            <a:extLst>
              <a:ext uri="{FF2B5EF4-FFF2-40B4-BE49-F238E27FC236}">
                <a16:creationId xmlns:a16="http://schemas.microsoft.com/office/drawing/2014/main" id="{069B90B7-0A98-D731-B87A-8E2A46C5F811}"/>
              </a:ext>
            </a:extLst>
          </p:cNvPr>
          <p:cNvCxnSpPr>
            <a:cxnSpLocks/>
          </p:cNvCxnSpPr>
          <p:nvPr/>
        </p:nvCxnSpPr>
        <p:spPr>
          <a:xfrm>
            <a:off x="1635281" y="3990424"/>
            <a:ext cx="276566" cy="734555"/>
          </a:xfrm>
          <a:prstGeom prst="straightConnector1">
            <a:avLst/>
          </a:prstGeom>
          <a:ln w="38100">
            <a:headEnd type="triangle" w="lg" len="lg"/>
            <a:tailEnd type="triangle" w="lg" len="lg"/>
          </a:ln>
        </p:spPr>
        <p:style>
          <a:lnRef idx="1">
            <a:schemeClr val="accent6"/>
          </a:lnRef>
          <a:fillRef idx="0">
            <a:schemeClr val="accent6"/>
          </a:fillRef>
          <a:effectRef idx="0">
            <a:schemeClr val="accent6"/>
          </a:effectRef>
          <a:fontRef idx="minor">
            <a:schemeClr val="tx1"/>
          </a:fontRef>
        </p:style>
      </p:cxnSp>
      <p:cxnSp>
        <p:nvCxnSpPr>
          <p:cNvPr id="34" name="Connecteur droit avec flèche 33">
            <a:extLst>
              <a:ext uri="{FF2B5EF4-FFF2-40B4-BE49-F238E27FC236}">
                <a16:creationId xmlns:a16="http://schemas.microsoft.com/office/drawing/2014/main" id="{E36ECD3D-5020-16DD-6FE7-20B3841D4C2B}"/>
              </a:ext>
            </a:extLst>
          </p:cNvPr>
          <p:cNvCxnSpPr>
            <a:cxnSpLocks/>
          </p:cNvCxnSpPr>
          <p:nvPr/>
        </p:nvCxnSpPr>
        <p:spPr>
          <a:xfrm flipH="1">
            <a:off x="2104951" y="3990424"/>
            <a:ext cx="160400" cy="734555"/>
          </a:xfrm>
          <a:prstGeom prst="straightConnector1">
            <a:avLst/>
          </a:prstGeom>
          <a:ln w="38100">
            <a:headEnd type="triangle" w="lg" len="lg"/>
            <a:tailEnd type="triangle" w="lg" len="lg"/>
          </a:ln>
        </p:spPr>
        <p:style>
          <a:lnRef idx="1">
            <a:schemeClr val="accent6"/>
          </a:lnRef>
          <a:fillRef idx="0">
            <a:schemeClr val="accent6"/>
          </a:fillRef>
          <a:effectRef idx="0">
            <a:schemeClr val="accent6"/>
          </a:effectRef>
          <a:fontRef idx="minor">
            <a:schemeClr val="tx1"/>
          </a:fontRef>
        </p:style>
      </p:cxnSp>
      <p:sp>
        <p:nvSpPr>
          <p:cNvPr id="36" name="ZoneTexte 35">
            <a:extLst>
              <a:ext uri="{FF2B5EF4-FFF2-40B4-BE49-F238E27FC236}">
                <a16:creationId xmlns:a16="http://schemas.microsoft.com/office/drawing/2014/main" id="{722673C2-78B9-A4F3-BFDF-6B556E90E99B}"/>
              </a:ext>
            </a:extLst>
          </p:cNvPr>
          <p:cNvSpPr txBox="1"/>
          <p:nvPr/>
        </p:nvSpPr>
        <p:spPr>
          <a:xfrm>
            <a:off x="1026110" y="4185364"/>
            <a:ext cx="1803061" cy="307777"/>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rtlCol="0">
            <a:spAutoFit/>
          </a:bodyPr>
          <a:lstStyle>
            <a:defPPr>
              <a:defRPr lang="fr-FR"/>
            </a:defPPr>
            <a:lvl1pPr algn="ctr">
              <a:defRPr sz="1400" b="1"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Relais d’information</a:t>
            </a:r>
          </a:p>
        </p:txBody>
      </p:sp>
      <p:sp>
        <p:nvSpPr>
          <p:cNvPr id="4" name="Titre 1">
            <a:extLst>
              <a:ext uri="{FF2B5EF4-FFF2-40B4-BE49-F238E27FC236}">
                <a16:creationId xmlns:a16="http://schemas.microsoft.com/office/drawing/2014/main" id="{02E5EA6A-5918-B562-89C0-00F4C422B52F}"/>
              </a:ext>
            </a:extLst>
          </p:cNvPr>
          <p:cNvSpPr txBox="1">
            <a:spLocks/>
          </p:cNvSpPr>
          <p:nvPr/>
        </p:nvSpPr>
        <p:spPr>
          <a:xfrm>
            <a:off x="375971" y="329802"/>
            <a:ext cx="8229600" cy="5882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fr-FR" sz="2000" b="1">
                <a:sym typeface="Wingdings" panose="05000000000000000000" pitchFamily="2" charset="2"/>
              </a:rPr>
              <a:t> </a:t>
            </a:r>
            <a:r>
              <a:rPr lang="fr-FR" sz="2000" b="1"/>
              <a:t>Cas concrets : détritus en cours d’eau (type voiture) hors DPF</a:t>
            </a:r>
            <a:endParaRPr lang="fr-FR" sz="2000" b="1" u="sng"/>
          </a:p>
        </p:txBody>
      </p:sp>
      <p:sp>
        <p:nvSpPr>
          <p:cNvPr id="7" name="Rectangle 6">
            <a:extLst>
              <a:ext uri="{FF2B5EF4-FFF2-40B4-BE49-F238E27FC236}">
                <a16:creationId xmlns:a16="http://schemas.microsoft.com/office/drawing/2014/main" id="{791F6EF5-DD2A-3B1D-39F5-7216371A3BD0}"/>
              </a:ext>
            </a:extLst>
          </p:cNvPr>
          <p:cNvSpPr/>
          <p:nvPr/>
        </p:nvSpPr>
        <p:spPr>
          <a:xfrm>
            <a:off x="5636043" y="1093871"/>
            <a:ext cx="2488601" cy="4627635"/>
          </a:xfrm>
          <a:prstGeom prst="rect">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a:extLst>
              <a:ext uri="{FF2B5EF4-FFF2-40B4-BE49-F238E27FC236}">
                <a16:creationId xmlns:a16="http://schemas.microsoft.com/office/drawing/2014/main" id="{894ABBF1-A713-9CD8-2726-1C8F37FBD7F2}"/>
              </a:ext>
            </a:extLst>
          </p:cNvPr>
          <p:cNvSpPr txBox="1"/>
          <p:nvPr/>
        </p:nvSpPr>
        <p:spPr>
          <a:xfrm>
            <a:off x="5942638" y="2440596"/>
            <a:ext cx="1872968"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SDIS</a:t>
            </a:r>
          </a:p>
        </p:txBody>
      </p:sp>
      <p:sp>
        <p:nvSpPr>
          <p:cNvPr id="15" name="ZoneTexte 14">
            <a:extLst>
              <a:ext uri="{FF2B5EF4-FFF2-40B4-BE49-F238E27FC236}">
                <a16:creationId xmlns:a16="http://schemas.microsoft.com/office/drawing/2014/main" id="{0E5E6CF6-B411-C995-A63B-B6968033FC6B}"/>
              </a:ext>
            </a:extLst>
          </p:cNvPr>
          <p:cNvSpPr txBox="1"/>
          <p:nvPr/>
        </p:nvSpPr>
        <p:spPr>
          <a:xfrm>
            <a:off x="5947428" y="2773724"/>
            <a:ext cx="1878664" cy="646331"/>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defPPr>
              <a:defRPr lang="fr-FR"/>
            </a:defPPr>
            <a:lvl1pPr algn="ctr">
              <a:defRPr sz="1200" b="1" i="1"/>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Secours et Mesures</a:t>
            </a:r>
          </a:p>
          <a:p>
            <a:r>
              <a:rPr lang="fr-FR" dirty="0"/>
              <a:t>pour éviter une pollution (hydrocarbures)</a:t>
            </a:r>
            <a:endParaRPr lang="fr-FR" dirty="0">
              <a:ea typeface="Calibri"/>
              <a:cs typeface="Calibri"/>
            </a:endParaRPr>
          </a:p>
        </p:txBody>
      </p:sp>
      <p:sp>
        <p:nvSpPr>
          <p:cNvPr id="19" name="ZoneTexte 18">
            <a:extLst>
              <a:ext uri="{FF2B5EF4-FFF2-40B4-BE49-F238E27FC236}">
                <a16:creationId xmlns:a16="http://schemas.microsoft.com/office/drawing/2014/main" id="{B9C12DCE-E992-DA27-12E8-D5F46B60F3B5}"/>
              </a:ext>
            </a:extLst>
          </p:cNvPr>
          <p:cNvSpPr txBox="1"/>
          <p:nvPr/>
        </p:nvSpPr>
        <p:spPr>
          <a:xfrm>
            <a:off x="5959698" y="3614914"/>
            <a:ext cx="1862724"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rtlCol="0">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Gendarme</a:t>
            </a:r>
          </a:p>
        </p:txBody>
      </p:sp>
      <p:sp>
        <p:nvSpPr>
          <p:cNvPr id="23" name="ZoneTexte 22">
            <a:extLst>
              <a:ext uri="{FF2B5EF4-FFF2-40B4-BE49-F238E27FC236}">
                <a16:creationId xmlns:a16="http://schemas.microsoft.com/office/drawing/2014/main" id="{BCDEA748-608E-3B24-2358-144356024427}"/>
              </a:ext>
            </a:extLst>
          </p:cNvPr>
          <p:cNvSpPr txBox="1"/>
          <p:nvPr/>
        </p:nvSpPr>
        <p:spPr>
          <a:xfrm>
            <a:off x="5951981" y="3946728"/>
            <a:ext cx="1870441" cy="461665"/>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rtlCol="0">
            <a:spAutoFit/>
          </a:bodyPr>
          <a:lstStyle>
            <a:defPPr>
              <a:defRPr lang="fr-FR"/>
            </a:defPPr>
            <a:lvl1pPr algn="ctr">
              <a:defRPr sz="1600" b="1"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200"/>
              <a:t>Questions légales (voiture volée?, crime? suicide?...)</a:t>
            </a:r>
          </a:p>
        </p:txBody>
      </p:sp>
      <p:sp>
        <p:nvSpPr>
          <p:cNvPr id="31" name="ZoneTexte 30">
            <a:extLst>
              <a:ext uri="{FF2B5EF4-FFF2-40B4-BE49-F238E27FC236}">
                <a16:creationId xmlns:a16="http://schemas.microsoft.com/office/drawing/2014/main" id="{7D03A3AE-BB69-E142-9658-8CFCDAEE3650}"/>
              </a:ext>
            </a:extLst>
          </p:cNvPr>
          <p:cNvSpPr txBox="1"/>
          <p:nvPr/>
        </p:nvSpPr>
        <p:spPr>
          <a:xfrm>
            <a:off x="5900692" y="1276624"/>
            <a:ext cx="1872968"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Assurance</a:t>
            </a:r>
          </a:p>
        </p:txBody>
      </p:sp>
      <p:sp>
        <p:nvSpPr>
          <p:cNvPr id="35" name="ZoneTexte 34">
            <a:extLst>
              <a:ext uri="{FF2B5EF4-FFF2-40B4-BE49-F238E27FC236}">
                <a16:creationId xmlns:a16="http://schemas.microsoft.com/office/drawing/2014/main" id="{29AF7F66-E0BD-3417-8A02-EBB12205E839}"/>
              </a:ext>
            </a:extLst>
          </p:cNvPr>
          <p:cNvSpPr txBox="1"/>
          <p:nvPr/>
        </p:nvSpPr>
        <p:spPr>
          <a:xfrm>
            <a:off x="5894997" y="1609751"/>
            <a:ext cx="1878664" cy="646331"/>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defPPr>
              <a:defRPr lang="fr-FR"/>
            </a:defPPr>
            <a:lvl1pPr algn="ctr">
              <a:defRPr sz="1200" b="1" i="1"/>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a:t>Responsabilité civile</a:t>
            </a:r>
          </a:p>
          <a:p>
            <a:r>
              <a:rPr lang="fr-FR" b="0">
                <a:cs typeface="Calibri"/>
              </a:rPr>
              <a:t>Intervention privilégiée si pas de pollution</a:t>
            </a:r>
          </a:p>
        </p:txBody>
      </p:sp>
      <p:sp>
        <p:nvSpPr>
          <p:cNvPr id="39" name="ZoneTexte 38">
            <a:extLst>
              <a:ext uri="{FF2B5EF4-FFF2-40B4-BE49-F238E27FC236}">
                <a16:creationId xmlns:a16="http://schemas.microsoft.com/office/drawing/2014/main" id="{2B1CD5C6-EBAD-5CE9-E3F4-D2F6E08833EB}"/>
              </a:ext>
            </a:extLst>
          </p:cNvPr>
          <p:cNvSpPr txBox="1"/>
          <p:nvPr/>
        </p:nvSpPr>
        <p:spPr>
          <a:xfrm>
            <a:off x="5949212" y="4611106"/>
            <a:ext cx="1862724"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a:t>Police de l'eau</a:t>
            </a:r>
          </a:p>
        </p:txBody>
      </p:sp>
      <p:sp>
        <p:nvSpPr>
          <p:cNvPr id="43" name="ZoneTexte 42">
            <a:extLst>
              <a:ext uri="{FF2B5EF4-FFF2-40B4-BE49-F238E27FC236}">
                <a16:creationId xmlns:a16="http://schemas.microsoft.com/office/drawing/2014/main" id="{34B0BB4C-3535-F975-90AB-85AAF2E623F9}"/>
              </a:ext>
            </a:extLst>
          </p:cNvPr>
          <p:cNvSpPr txBox="1"/>
          <p:nvPr/>
        </p:nvSpPr>
        <p:spPr>
          <a:xfrm>
            <a:off x="5941495" y="4942920"/>
            <a:ext cx="1870441" cy="276999"/>
          </a:xfrm>
          <a:prstGeom prst="rect">
            <a:avLst/>
          </a:prstGeom>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lIns="91440" tIns="45720" rIns="91440" bIns="45720" rtlCol="0" anchor="t">
            <a:spAutoFit/>
          </a:bodyPr>
          <a:lstStyle>
            <a:defPPr>
              <a:defRPr lang="fr-FR"/>
            </a:defPPr>
            <a:lvl1pPr algn="ctr">
              <a:defRPr sz="1600" b="1"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200"/>
              <a:t>Constats cf. pollution</a:t>
            </a:r>
            <a:endParaRPr lang="fr-FR" sz="1200">
              <a:cs typeface="Calibri"/>
            </a:endParaRPr>
          </a:p>
        </p:txBody>
      </p:sp>
      <p:sp>
        <p:nvSpPr>
          <p:cNvPr id="45" name="ZoneTexte 44">
            <a:extLst>
              <a:ext uri="{FF2B5EF4-FFF2-40B4-BE49-F238E27FC236}">
                <a16:creationId xmlns:a16="http://schemas.microsoft.com/office/drawing/2014/main" id="{7484B647-858C-32D1-27C0-DF625ED02060}"/>
              </a:ext>
            </a:extLst>
          </p:cNvPr>
          <p:cNvSpPr txBox="1"/>
          <p:nvPr/>
        </p:nvSpPr>
        <p:spPr>
          <a:xfrm>
            <a:off x="1002435" y="1111890"/>
            <a:ext cx="1803061" cy="338554"/>
          </a:xfrm>
          <a:prstGeom prst="rect">
            <a:avLst/>
          </a:prstGeom>
          <a:ln>
            <a:noFill/>
          </a:ln>
        </p:spPr>
        <p:style>
          <a:lnRef idx="1">
            <a:schemeClr val="dk1"/>
          </a:lnRef>
          <a:fillRef idx="2">
            <a:schemeClr val="dk1"/>
          </a:fillRef>
          <a:effectRef idx="1">
            <a:schemeClr val="dk1"/>
          </a:effectRef>
          <a:fontRef idx="minor">
            <a:schemeClr val="dk1"/>
          </a:fontRef>
        </p:style>
        <p:txBody>
          <a:bodyPr wrap="square" lIns="91440" tIns="45720" rIns="91440" bIns="45720" rtlCol="0" anchor="t">
            <a:spAutoFit/>
          </a:bodyPr>
          <a:lstStyle>
            <a:defPPr>
              <a:defRPr lang="fr-FR"/>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sz="1600" dirty="0"/>
              <a:t>Accidentés</a:t>
            </a:r>
          </a:p>
        </p:txBody>
      </p:sp>
      <p:cxnSp>
        <p:nvCxnSpPr>
          <p:cNvPr id="47" name="Connecteur droit avec flèche 46">
            <a:extLst>
              <a:ext uri="{FF2B5EF4-FFF2-40B4-BE49-F238E27FC236}">
                <a16:creationId xmlns:a16="http://schemas.microsoft.com/office/drawing/2014/main" id="{EED71F47-2665-0545-DD8D-C49D9A750318}"/>
              </a:ext>
            </a:extLst>
          </p:cNvPr>
          <p:cNvCxnSpPr>
            <a:cxnSpLocks/>
          </p:cNvCxnSpPr>
          <p:nvPr/>
        </p:nvCxnSpPr>
        <p:spPr>
          <a:xfrm>
            <a:off x="2821427" y="1330491"/>
            <a:ext cx="3075534" cy="69745"/>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cxnSp>
        <p:nvCxnSpPr>
          <p:cNvPr id="49" name="Connecteur droit avec flèche 48">
            <a:extLst>
              <a:ext uri="{FF2B5EF4-FFF2-40B4-BE49-F238E27FC236}">
                <a16:creationId xmlns:a16="http://schemas.microsoft.com/office/drawing/2014/main" id="{05689887-10FB-4D9F-55FF-FC8ADD7C1C03}"/>
              </a:ext>
            </a:extLst>
          </p:cNvPr>
          <p:cNvCxnSpPr>
            <a:cxnSpLocks/>
          </p:cNvCxnSpPr>
          <p:nvPr/>
        </p:nvCxnSpPr>
        <p:spPr>
          <a:xfrm>
            <a:off x="2831409" y="1330491"/>
            <a:ext cx="3115465" cy="1257665"/>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44" name="Accolade ouvrante 43">
            <a:extLst>
              <a:ext uri="{FF2B5EF4-FFF2-40B4-BE49-F238E27FC236}">
                <a16:creationId xmlns:a16="http://schemas.microsoft.com/office/drawing/2014/main" id="{CAC14A65-21C1-1D08-12B2-26247DEA5BFE}"/>
              </a:ext>
            </a:extLst>
          </p:cNvPr>
          <p:cNvSpPr/>
          <p:nvPr/>
        </p:nvSpPr>
        <p:spPr>
          <a:xfrm>
            <a:off x="5638906" y="2633623"/>
            <a:ext cx="144843" cy="2307700"/>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fr-FR"/>
          </a:p>
        </p:txBody>
      </p:sp>
      <p:cxnSp>
        <p:nvCxnSpPr>
          <p:cNvPr id="40" name="Connecteur droit avec flèche 39">
            <a:extLst>
              <a:ext uri="{FF2B5EF4-FFF2-40B4-BE49-F238E27FC236}">
                <a16:creationId xmlns:a16="http://schemas.microsoft.com/office/drawing/2014/main" id="{AA9E9265-0145-1DC4-0DE7-CCCD8F00E94C}"/>
              </a:ext>
            </a:extLst>
          </p:cNvPr>
          <p:cNvCxnSpPr>
            <a:cxnSpLocks/>
          </p:cNvCxnSpPr>
          <p:nvPr/>
        </p:nvCxnSpPr>
        <p:spPr>
          <a:xfrm>
            <a:off x="3515865" y="3681897"/>
            <a:ext cx="2170304" cy="93476"/>
          </a:xfrm>
          <a:prstGeom prst="straightConnector1">
            <a:avLst/>
          </a:prstGeom>
          <a:ln w="38100">
            <a:tailEnd type="triangle" w="lg" len="lg"/>
          </a:ln>
        </p:spPr>
        <p:style>
          <a:lnRef idx="1">
            <a:schemeClr val="accent6"/>
          </a:lnRef>
          <a:fillRef idx="0">
            <a:schemeClr val="accent6"/>
          </a:fillRef>
          <a:effectRef idx="0">
            <a:schemeClr val="accent6"/>
          </a:effectRef>
          <a:fontRef idx="minor">
            <a:schemeClr val="tx1"/>
          </a:fontRef>
        </p:style>
      </p:cxnSp>
      <p:sp>
        <p:nvSpPr>
          <p:cNvPr id="42" name="ZoneTexte 41">
            <a:extLst>
              <a:ext uri="{FF2B5EF4-FFF2-40B4-BE49-F238E27FC236}">
                <a16:creationId xmlns:a16="http://schemas.microsoft.com/office/drawing/2014/main" id="{23B494DD-53CD-49F1-35FD-8595E9B03672}"/>
              </a:ext>
            </a:extLst>
          </p:cNvPr>
          <p:cNvSpPr txBox="1"/>
          <p:nvPr/>
        </p:nvSpPr>
        <p:spPr>
          <a:xfrm>
            <a:off x="3910359" y="3452262"/>
            <a:ext cx="1394691" cy="1384995"/>
          </a:xfrm>
          <a:prstGeom prst="rect">
            <a:avLst/>
          </a:prstGeom>
          <a:effectLst>
            <a:outerShdw blurRad="40000" dist="20000" dir="5400000" rotWithShape="0">
              <a:srgbClr val="000000">
                <a:alpha val="38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lIns="91440" tIns="45720" rIns="91440" bIns="45720" rtlCol="0" anchor="t">
            <a:spAutoFit/>
          </a:bodyPr>
          <a:lstStyle>
            <a:defPPr>
              <a:defRPr lang="fr-FR"/>
            </a:defPPr>
            <a:lvl1pPr algn="ctr">
              <a:defRPr sz="1400" b="1" i="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fr-FR" dirty="0"/>
              <a:t>Rôle d’information</a:t>
            </a:r>
          </a:p>
          <a:p>
            <a:r>
              <a:rPr lang="fr-FR" dirty="0">
                <a:ea typeface="Calibri"/>
                <a:cs typeface="Calibri"/>
              </a:rPr>
              <a:t>et définir qui prévient la police de l’eau</a:t>
            </a:r>
            <a:endParaRPr lang="fr-FR" dirty="0"/>
          </a:p>
        </p:txBody>
      </p:sp>
      <p:pic>
        <p:nvPicPr>
          <p:cNvPr id="27" name="Image 26" descr="Une image contenant plein air, plante, herbe, arbre&#10;&#10;Description générée automatiquement">
            <a:extLst>
              <a:ext uri="{FF2B5EF4-FFF2-40B4-BE49-F238E27FC236}">
                <a16:creationId xmlns:a16="http://schemas.microsoft.com/office/drawing/2014/main" id="{FBCBD418-8658-B3A6-F60B-4ACA8F27EBC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4129" b="4954"/>
          <a:stretch/>
        </p:blipFill>
        <p:spPr>
          <a:xfrm>
            <a:off x="3177694" y="921199"/>
            <a:ext cx="2225282" cy="1619140"/>
          </a:xfrm>
          <a:prstGeom prst="rect">
            <a:avLst/>
          </a:prstGeom>
        </p:spPr>
      </p:pic>
    </p:spTree>
    <p:extLst>
      <p:ext uri="{BB962C8B-B14F-4D97-AF65-F5344CB8AC3E}">
        <p14:creationId xmlns:p14="http://schemas.microsoft.com/office/powerpoint/2010/main" val="89784393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43E74EC2517774DB4C494AF925EF0EB" ma:contentTypeVersion="4" ma:contentTypeDescription="Crée un document." ma:contentTypeScope="" ma:versionID="2248bf89c3b3881944cd3a2895f9e33e">
  <xsd:schema xmlns:xsd="http://www.w3.org/2001/XMLSchema" xmlns:xs="http://www.w3.org/2001/XMLSchema" xmlns:p="http://schemas.microsoft.com/office/2006/metadata/properties" xmlns:ns3="dd09508e-c49e-473d-b97e-9bfe2e4d883d" targetNamespace="http://schemas.microsoft.com/office/2006/metadata/properties" ma:root="true" ma:fieldsID="ec3eeca9f7ca99778beb2fee4283290e" ns3:_="">
    <xsd:import namespace="dd09508e-c49e-473d-b97e-9bfe2e4d883d"/>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09508e-c49e-473d-b97e-9bfe2e4d883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7906E2F-7469-425E-8738-6D0B20090544}">
  <ds:schemaRefs>
    <ds:schemaRef ds:uri="http://schemas.microsoft.com/sharepoint/v3/contenttype/forms"/>
  </ds:schemaRefs>
</ds:datastoreItem>
</file>

<file path=customXml/itemProps2.xml><?xml version="1.0" encoding="utf-8"?>
<ds:datastoreItem xmlns:ds="http://schemas.openxmlformats.org/officeDocument/2006/customXml" ds:itemID="{18092E30-1831-483A-A70A-DE557B83ACAD}">
  <ds:schemaRefs>
    <ds:schemaRef ds:uri="dd09508e-c49e-473d-b97e-9bfe2e4d883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CC68841-57AA-4333-8271-E2D9E5C2CE10}">
  <ds:schemaRefs>
    <ds:schemaRef ds:uri="http://www.w3.org/XML/1998/namespace"/>
    <ds:schemaRef ds:uri="http://schemas.microsoft.com/office/2006/documentManagement/types"/>
    <ds:schemaRef ds:uri="http://purl.org/dc/elements/1.1/"/>
    <ds:schemaRef ds:uri="dd09508e-c49e-473d-b97e-9bfe2e4d883d"/>
    <ds:schemaRef ds:uri="http://purl.org/dc/dcmitype/"/>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0</TotalTime>
  <Words>6981</Words>
  <Application>Microsoft Office PowerPoint</Application>
  <PresentationFormat>Affichage à l'écran (4:3)</PresentationFormat>
  <Paragraphs>1019</Paragraphs>
  <Slides>111</Slides>
  <Notes>78</Notes>
  <HiddenSlides>0</HiddenSlides>
  <MMClips>0</MMClips>
  <ScaleCrop>false</ScaleCrop>
  <HeadingPairs>
    <vt:vector size="6" baseType="variant">
      <vt:variant>
        <vt:lpstr>Polices utilisées</vt:lpstr>
      </vt:variant>
      <vt:variant>
        <vt:i4>16</vt:i4>
      </vt:variant>
      <vt:variant>
        <vt:lpstr>Thème</vt:lpstr>
      </vt:variant>
      <vt:variant>
        <vt:i4>1</vt:i4>
      </vt:variant>
      <vt:variant>
        <vt:lpstr>Titres des diapositives</vt:lpstr>
      </vt:variant>
      <vt:variant>
        <vt:i4>111</vt:i4>
      </vt:variant>
    </vt:vector>
  </HeadingPairs>
  <TitlesOfParts>
    <vt:vector size="128" baseType="lpstr">
      <vt:lpstr>Aller</vt:lpstr>
      <vt:lpstr>Arial</vt:lpstr>
      <vt:lpstr>Calibri</vt:lpstr>
      <vt:lpstr>Courier New</vt:lpstr>
      <vt:lpstr>Droid Sans</vt:lpstr>
      <vt:lpstr>Google Sans</vt:lpstr>
      <vt:lpstr>HelveticaNeueLTStd-Roman</vt:lpstr>
      <vt:lpstr>Marianne</vt:lpstr>
      <vt:lpstr>Montserrat-Bold</vt:lpstr>
      <vt:lpstr>Montserrat-Light</vt:lpstr>
      <vt:lpstr>Montserrat-SemiBold</vt:lpstr>
      <vt:lpstr>Open Sans</vt:lpstr>
      <vt:lpstr>Overpass</vt:lpstr>
      <vt:lpstr>Roboto</vt:lpstr>
      <vt:lpstr>Trebuchet MS</vt:lpstr>
      <vt:lpstr>Wingdings</vt:lpstr>
      <vt:lpstr>Thème Office</vt:lpstr>
      <vt:lpstr>Journée d’information        « Gestionnaires des cours d’eau : compétences et inter-relations »  </vt:lpstr>
      <vt:lpstr>Présentation des intervenants</vt:lpstr>
      <vt:lpstr>Présentation du programme</vt:lpstr>
      <vt:lpstr>Les intervenants dans le domaine de l'eau (GEMAPI)</vt:lpstr>
      <vt:lpstr>Les intervenants dans le domaine de l'eau (GEMAPI)</vt:lpstr>
      <vt:lpstr>Les intervenants dans le domaine de l'eau (GEMAPI)</vt:lpstr>
      <vt:lpstr>Présentation PowerPoint</vt:lpstr>
      <vt:lpstr>Présentation PowerPoint</vt:lpstr>
      <vt:lpstr>Présentation PowerPoint</vt:lpstr>
      <vt:lpstr>Présentation PowerPoint</vt:lpstr>
      <vt:lpstr>Présentation PowerPoint</vt:lpstr>
      <vt:lpstr>Source : GUIDE MÉTHODOLOGIQUE METTRE EN ŒUVRE SA GEMAPI</vt:lpstr>
      <vt:lpstr>Identifier et retenir les compétences  et les responsabilités de chacun dans le cadre de la GEMAPI </vt:lpstr>
      <vt:lpstr> Cas concrets : gestion des encombres</vt:lpstr>
      <vt:lpstr> Cas concrets : gestion des encombres</vt:lpstr>
      <vt:lpstr> Cas concrets : gestion d’un encombre à l’abord </vt:lpstr>
      <vt:lpstr> Cas concrets : gestion d’un encombre à l’abord d’un pont d’une route communale ou parcelle communale</vt:lpstr>
      <vt:lpstr> Cas concrets : gestion d’un encombre à l'aval d'un Estey/cours d'eau, à la confluence avec la Garonne</vt:lpstr>
      <vt:lpstr> Cas concrets : gestion d’un encombre à l'aval d'un Estey/cours d'eau, à la confluence avec la Garonne</vt:lpstr>
      <vt:lpstr> Cas concrets : gestion d’un encombre à l’abord d’une parcelle privée (hors commune)</vt:lpstr>
      <vt:lpstr> Cas concrets : gestion d’un encombre à l’abord d’une parcelle privée (hors commune)</vt:lpstr>
      <vt:lpstr>Présentation PowerPoint</vt:lpstr>
      <vt:lpstr>Le rôle de l’Etat</vt:lpstr>
      <vt:lpstr>Présentation PowerPoint</vt:lpstr>
      <vt:lpstr>Présentation PowerPoint</vt:lpstr>
      <vt:lpstr>L’Etat </vt:lpstr>
      <vt:lpstr>Présentation PowerPoint</vt:lpstr>
      <vt:lpstr>Présentation PowerPoint</vt:lpstr>
      <vt:lpstr>Présentation PowerPoint</vt:lpstr>
      <vt:lpstr>Présentation PowerPoint</vt:lpstr>
      <vt:lpstr>Identifier et retenir les compétences  et les responsabilités de chacun dans le cadre de la GEMAPI </vt:lpstr>
      <vt:lpstr>Les propriétaires riverains et Associations Syndicales Autorisées (ASA) </vt:lpstr>
      <vt:lpstr>Les propriétaires riverains et Associations Syndicales Autorisées (ASA) </vt:lpstr>
      <vt:lpstr>Les propriétaires riverains et Associations Syndicales Autorisées (ASA) </vt:lpstr>
      <vt:lpstr>Droits et devoirs du propriétaire riverain </vt:lpstr>
      <vt:lpstr>Qui est propriétaire?</vt:lpstr>
      <vt:lpstr>Qui est propriétaire?</vt:lpstr>
      <vt:lpstr>Qui est propriétaire?</vt:lpstr>
      <vt:lpstr>Qui est propriétaire?</vt:lpstr>
      <vt:lpstr>Présentation PowerPoint</vt:lpstr>
      <vt:lpstr>Qui est propriétaire?</vt:lpstr>
      <vt:lpstr>Qui est propriétaire?</vt:lpstr>
      <vt:lpstr>Qui est propriétaire?</vt:lpstr>
      <vt:lpstr>Présentation PowerPoint</vt:lpstr>
      <vt:lpstr>Présentation PowerPoint</vt:lpstr>
      <vt:lpstr>Présentation PowerPoint</vt:lpstr>
      <vt:lpstr>Présentation PowerPoint</vt:lpstr>
      <vt:lpstr>Présentation PowerPoint</vt:lpstr>
      <vt:lpstr>La commune :</vt:lpstr>
      <vt:lpstr>La commune</vt:lpstr>
      <vt:lpstr>  Le SCOT de l’Aire métropolitaine Bordelaise donne des outils de prescription intéressants :  Exemples : - 30 m affluents majeurs - 10 m affluents secondaire - remise à ciel ouvert de réseaux  </vt:lpstr>
      <vt:lpstr>Elaboration des PLU : bibliographie intéressante</vt:lpstr>
      <vt:lpstr>La commune</vt:lpstr>
      <vt:lpstr>La commune</vt:lpstr>
      <vt:lpstr>La commune</vt:lpstr>
      <vt:lpstr>La commune</vt:lpstr>
      <vt:lpstr>La commune</vt:lpstr>
      <vt:lpstr>La commune</vt:lpstr>
      <vt:lpstr>La commune : AEP ET EU</vt:lpstr>
      <vt:lpstr>La commune : Entretien de son patrimoine foncier : parcelles, bâtis, ponts, voirie, fossés, regards eaux pluviales … </vt:lpstr>
      <vt:lpstr>La commune</vt:lpstr>
      <vt:lpstr>Présentation PowerPoint</vt:lpstr>
      <vt:lpstr>Présentation PowerPoint</vt:lpstr>
      <vt:lpstr>La commune</vt:lpstr>
      <vt:lpstr>La commune</vt:lpstr>
      <vt:lpstr>La commune</vt:lpstr>
      <vt:lpstr>La commune</vt:lpstr>
      <vt:lpstr>La commune</vt:lpstr>
      <vt:lpstr>La commune</vt:lpstr>
      <vt:lpstr>La commune</vt:lpstr>
      <vt:lpstr>La commune</vt:lpstr>
      <vt:lpstr>La commune</vt:lpstr>
      <vt:lpstr>La commune</vt:lpstr>
      <vt:lpstr>La commune</vt:lpstr>
      <vt:lpstr>Présentation PowerPoint</vt:lpstr>
      <vt:lpstr>Présentation PowerPoint</vt:lpstr>
      <vt:lpstr>Présentation PowerPoint</vt:lpstr>
      <vt:lpstr>Présentation PowerPoint</vt:lpstr>
      <vt:lpstr>Présentation PowerPoint</vt:lpstr>
      <vt:lpstr>Identifier et retenir les compétences  et les responsabilités de chacun dans le cadre de la GEMAPI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Identifier et retenir les compétences  et les responsabilités de chacun dans le cadre de la GEMAPI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Journée d’information  « Gestionnaires des cours d’eau : compétences et inter-relations »</dc:title>
  <dc:creator>Sophie DE LAVERGNE</dc:creator>
  <cp:lastModifiedBy>sietra.pimpine@orange.fr</cp:lastModifiedBy>
  <cp:revision>4</cp:revision>
  <cp:lastPrinted>2024-05-17T09:17:31Z</cp:lastPrinted>
  <dcterms:created xsi:type="dcterms:W3CDTF">2024-05-02T11:56:36Z</dcterms:created>
  <dcterms:modified xsi:type="dcterms:W3CDTF">2024-06-03T12:45:06Z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0x010100943E74EC2517774DB4C494AF925EF0EB</vt:lpwstr>
  </property>
</Properties>
</file>